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4.xml" ContentType="application/vnd.openxmlformats-officedocument.presentationml.tags+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tags/tag45.xml" ContentType="application/vnd.openxmlformats-officedocument.presentationml.tags+xml"/>
  <Override PartName="/ppt/notesSlides/notesSlide4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46.xml" ContentType="application/vnd.openxmlformats-officedocument.presentationml.tags+xml"/>
  <Override PartName="/ppt/notesSlides/notesSlide46.xml" ContentType="application/vnd.openxmlformats-officedocument.presentationml.notesSlide+xml"/>
  <Override PartName="/ppt/tags/tag47.xml" ContentType="application/vnd.openxmlformats-officedocument.presentationml.tags+xml"/>
  <Override PartName="/ppt/notesSlides/notesSlide47.xml" ContentType="application/vnd.openxmlformats-officedocument.presentationml.notesSlide+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notesSlides/notesSlide49.xml" ContentType="application/vnd.openxmlformats-officedocument.presentationml.notesSlide+xml"/>
  <Override PartName="/ppt/tags/tag50.xml" ContentType="application/vnd.openxmlformats-officedocument.presentationml.tags+xml"/>
  <Override PartName="/ppt/notesSlides/notesSlide50.xml" ContentType="application/vnd.openxmlformats-officedocument.presentationml.notesSlide+xml"/>
  <Override PartName="/ppt/tags/tag51.xml" ContentType="application/vnd.openxmlformats-officedocument.presentationml.tags+xml"/>
  <Override PartName="/ppt/notesSlides/notesSlide51.xml" ContentType="application/vnd.openxmlformats-officedocument.presentationml.notesSlide+xml"/>
  <Override PartName="/ppt/tags/tag52.xml" ContentType="application/vnd.openxmlformats-officedocument.presentationml.tags+xml"/>
  <Override PartName="/ppt/notesSlides/notesSlide52.xml" ContentType="application/vnd.openxmlformats-officedocument.presentationml.notesSlide+xml"/>
  <Override PartName="/ppt/tags/tag53.xml" ContentType="application/vnd.openxmlformats-officedocument.presentationml.tags+xml"/>
  <Override PartName="/ppt/notesSlides/notesSlide53.xml" ContentType="application/vnd.openxmlformats-officedocument.presentationml.notesSlide+xml"/>
  <Override PartName="/ppt/tags/tag54.xml" ContentType="application/vnd.openxmlformats-officedocument.presentationml.tags+xml"/>
  <Override PartName="/ppt/notesSlides/notesSlide54.xml" ContentType="application/vnd.openxmlformats-officedocument.presentationml.notesSlide+xml"/>
  <Override PartName="/ppt/tags/tag55.xml" ContentType="application/vnd.openxmlformats-officedocument.presentationml.tags+xml"/>
  <Override PartName="/ppt/notesSlides/notesSlide55.xml" ContentType="application/vnd.openxmlformats-officedocument.presentationml.notesSlide+xml"/>
  <Override PartName="/ppt/tags/tag56.xml" ContentType="application/vnd.openxmlformats-officedocument.presentationml.tags+xml"/>
  <Override PartName="/ppt/notesSlides/notesSlide56.xml" ContentType="application/vnd.openxmlformats-officedocument.presentationml.notesSlide+xml"/>
  <Override PartName="/ppt/tags/tag57.xml" ContentType="application/vnd.openxmlformats-officedocument.presentationml.tags+xml"/>
  <Override PartName="/ppt/notesSlides/notesSlide57.xml" ContentType="application/vnd.openxmlformats-officedocument.presentationml.notesSlide+xml"/>
  <Override PartName="/ppt/tags/tag58.xml" ContentType="application/vnd.openxmlformats-officedocument.presentationml.tags+xml"/>
  <Override PartName="/ppt/notesSlides/notesSlide58.xml" ContentType="application/vnd.openxmlformats-officedocument.presentationml.notesSlide+xml"/>
  <Override PartName="/ppt/tags/tag59.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63"/>
  </p:notesMasterIdLst>
  <p:sldIdLst>
    <p:sldId id="352" r:id="rId3"/>
    <p:sldId id="304" r:id="rId4"/>
    <p:sldId id="307" r:id="rId5"/>
    <p:sldId id="308" r:id="rId6"/>
    <p:sldId id="262" r:id="rId7"/>
    <p:sldId id="295" r:id="rId8"/>
    <p:sldId id="296" r:id="rId9"/>
    <p:sldId id="297" r:id="rId10"/>
    <p:sldId id="298" r:id="rId11"/>
    <p:sldId id="299" r:id="rId12"/>
    <p:sldId id="300" r:id="rId13"/>
    <p:sldId id="301" r:id="rId14"/>
    <p:sldId id="302" r:id="rId15"/>
    <p:sldId id="303" r:id="rId16"/>
    <p:sldId id="309" r:id="rId17"/>
    <p:sldId id="310" r:id="rId18"/>
    <p:sldId id="311" r:id="rId19"/>
    <p:sldId id="312" r:id="rId20"/>
    <p:sldId id="314" r:id="rId21"/>
    <p:sldId id="315" r:id="rId22"/>
    <p:sldId id="316" r:id="rId23"/>
    <p:sldId id="317" r:id="rId24"/>
    <p:sldId id="318" r:id="rId25"/>
    <p:sldId id="319" r:id="rId26"/>
    <p:sldId id="320" r:id="rId27"/>
    <p:sldId id="321" r:id="rId28"/>
    <p:sldId id="322" r:id="rId29"/>
    <p:sldId id="323" r:id="rId30"/>
    <p:sldId id="325" r:id="rId31"/>
    <p:sldId id="326" r:id="rId32"/>
    <p:sldId id="327" r:id="rId33"/>
    <p:sldId id="328" r:id="rId34"/>
    <p:sldId id="329" r:id="rId35"/>
    <p:sldId id="331" r:id="rId36"/>
    <p:sldId id="332" r:id="rId37"/>
    <p:sldId id="333" r:id="rId38"/>
    <p:sldId id="334" r:id="rId39"/>
    <p:sldId id="336" r:id="rId40"/>
    <p:sldId id="337" r:id="rId41"/>
    <p:sldId id="338" r:id="rId42"/>
    <p:sldId id="339" r:id="rId43"/>
    <p:sldId id="340" r:id="rId44"/>
    <p:sldId id="341" r:id="rId45"/>
    <p:sldId id="342" r:id="rId46"/>
    <p:sldId id="349" r:id="rId47"/>
    <p:sldId id="350" r:id="rId48"/>
    <p:sldId id="351" r:id="rId49"/>
    <p:sldId id="343" r:id="rId50"/>
    <p:sldId id="344" r:id="rId51"/>
    <p:sldId id="345" r:id="rId52"/>
    <p:sldId id="346" r:id="rId53"/>
    <p:sldId id="347" r:id="rId54"/>
    <p:sldId id="348" r:id="rId55"/>
    <p:sldId id="294" r:id="rId56"/>
    <p:sldId id="353" r:id="rId57"/>
    <p:sldId id="356" r:id="rId58"/>
    <p:sldId id="354" r:id="rId59"/>
    <p:sldId id="355" r:id="rId60"/>
    <p:sldId id="357" r:id="rId61"/>
    <p:sldId id="358" r:id="rId62"/>
  </p:sldIdLst>
  <p:sldSz cx="12192000" cy="6858000"/>
  <p:notesSz cx="9872663"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2BBEA3E8-A13B-4495-B838-F27EA8EA47CA}">
          <p14:sldIdLst>
            <p14:sldId id="352"/>
          </p14:sldIdLst>
        </p14:section>
        <p14:section name="Intro" id="{4F71C7FC-43CA-4CC6-828D-694CEDB192A0}">
          <p14:sldIdLst>
            <p14:sldId id="304"/>
            <p14:sldId id="307"/>
            <p14:sldId id="308"/>
          </p14:sldIdLst>
        </p14:section>
        <p14:section name="PUF" id="{3BA81A78-EE06-49B9-B487-D3E5755460AD}">
          <p14:sldIdLst>
            <p14:sldId id="262"/>
            <p14:sldId id="295"/>
            <p14:sldId id="296"/>
            <p14:sldId id="297"/>
            <p14:sldId id="298"/>
            <p14:sldId id="299"/>
            <p14:sldId id="300"/>
            <p14:sldId id="301"/>
            <p14:sldId id="302"/>
            <p14:sldId id="303"/>
            <p14:sldId id="309"/>
            <p14:sldId id="310"/>
            <p14:sldId id="311"/>
            <p14:sldId id="312"/>
            <p14:sldId id="314"/>
            <p14:sldId id="315"/>
            <p14:sldId id="316"/>
            <p14:sldId id="317"/>
          </p14:sldIdLst>
        </p14:section>
        <p14:section name="HASH FUNCTIONS" id="{9EEBF1A2-7E60-4009-AAFD-7998D17B7D95}">
          <p14:sldIdLst>
            <p14:sldId id="318"/>
            <p14:sldId id="319"/>
            <p14:sldId id="320"/>
            <p14:sldId id="321"/>
            <p14:sldId id="322"/>
            <p14:sldId id="323"/>
            <p14:sldId id="325"/>
            <p14:sldId id="326"/>
            <p14:sldId id="327"/>
            <p14:sldId id="328"/>
            <p14:sldId id="329"/>
            <p14:sldId id="331"/>
            <p14:sldId id="332"/>
            <p14:sldId id="333"/>
          </p14:sldIdLst>
        </p14:section>
        <p14:section name="PQC" id="{87ABD4A0-A3EB-408D-9AEA-FAF2FDD44E8E}">
          <p14:sldIdLst>
            <p14:sldId id="334"/>
            <p14:sldId id="336"/>
            <p14:sldId id="337"/>
            <p14:sldId id="338"/>
            <p14:sldId id="339"/>
            <p14:sldId id="340"/>
            <p14:sldId id="341"/>
            <p14:sldId id="342"/>
          </p14:sldIdLst>
        </p14:section>
        <p14:section name="PoC" id="{C8B57DD4-378D-48C3-8BEF-E37FCFA7DCD7}">
          <p14:sldIdLst>
            <p14:sldId id="349"/>
            <p14:sldId id="350"/>
            <p14:sldId id="351"/>
          </p14:sldIdLst>
        </p14:section>
        <p14:section name="Conclusions" id="{22A35A53-BB3D-4C59-92B9-D9D5AED238FA}">
          <p14:sldIdLst>
            <p14:sldId id="343"/>
            <p14:sldId id="344"/>
            <p14:sldId id="345"/>
            <p14:sldId id="346"/>
            <p14:sldId id="347"/>
            <p14:sldId id="348"/>
            <p14:sldId id="294"/>
          </p14:sldIdLst>
        </p14:section>
        <p14:section name="EXTRAS-INTRO" id="{08A31FEB-0C31-4FE9-9BC3-8BB26297BACE}">
          <p14:sldIdLst>
            <p14:sldId id="353"/>
            <p14:sldId id="356"/>
            <p14:sldId id="354"/>
            <p14:sldId id="355"/>
            <p14:sldId id="357"/>
            <p14:sldId id="358"/>
          </p14:sldIdLst>
        </p14:section>
      </p14:sectionLst>
    </p:ext>
    <p:ext uri="{EFAFB233-063F-42B5-8137-9DF3F51BA10A}">
      <p15:sldGuideLst xmlns:p15="http://schemas.microsoft.com/office/powerpoint/2012/main">
        <p15:guide id="1" orient="horz" pos="3997">
          <p15:clr>
            <a:srgbClr val="A4A3A4"/>
          </p15:clr>
        </p15:guide>
        <p15:guide id="2" pos="3840">
          <p15:clr>
            <a:srgbClr val="A4A3A4"/>
          </p15:clr>
        </p15:guide>
        <p15:guide id="3" orient="horz" pos="2160">
          <p15:clr>
            <a:srgbClr val="A4A3A4"/>
          </p15:clr>
        </p15:guide>
        <p15:guide id="4" pos="7408">
          <p15:clr>
            <a:srgbClr val="A4A3A4"/>
          </p15:clr>
        </p15:guide>
        <p15:guide id="5" pos="272">
          <p15:clr>
            <a:srgbClr val="A4A3A4"/>
          </p15:clr>
        </p15:guide>
        <p15:guide id="6" orient="horz" pos="96">
          <p15:clr>
            <a:srgbClr val="A4A3A4"/>
          </p15:clr>
        </p15:guide>
        <p15:guide id="7" pos="2721">
          <p15:clr>
            <a:srgbClr val="A4A3A4"/>
          </p15:clr>
        </p15:guide>
        <p15:guide id="8" pos="2479">
          <p15:clr>
            <a:srgbClr val="A4A3A4"/>
          </p15:clr>
        </p15:guide>
        <p15:guide id="9" orient="horz" pos="618">
          <p15:clr>
            <a:srgbClr val="A4A3A4"/>
          </p15:clr>
        </p15:guide>
        <p15:guide id="10" pos="16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carena" initials="M" lastIdx="11" clrIdx="0">
    <p:extLst>
      <p:ext uri="{19B8F6BF-5375-455C-9EA6-DF929625EA0E}">
        <p15:presenceInfo xmlns:p15="http://schemas.microsoft.com/office/powerpoint/2012/main" userId="S::macarena.martinezrodriguez@tuni.fi::56cc31b8-4ee4-4e23-9b00-88b51e8704de" providerId="AD"/>
      </p:ext>
    </p:extLst>
  </p:cmAuthor>
  <p:cmAuthor id="2" name="Microsoft Office User" initials="MOU" lastIdx="14"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432FF"/>
    <a:srgbClr val="E57BC2"/>
    <a:srgbClr val="FF8AD8"/>
    <a:srgbClr val="0091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7" autoAdjust="0"/>
    <p:restoredTop sz="78323" autoAdjust="0"/>
  </p:normalViewPr>
  <p:slideViewPr>
    <p:cSldViewPr snapToGrid="0">
      <p:cViewPr varScale="1">
        <p:scale>
          <a:sx n="66" d="100"/>
          <a:sy n="66" d="100"/>
        </p:scale>
        <p:origin x="480" y="58"/>
      </p:cViewPr>
      <p:guideLst>
        <p:guide orient="horz" pos="3997"/>
        <p:guide pos="3840"/>
        <p:guide orient="horz" pos="2160"/>
        <p:guide pos="7408"/>
        <p:guide pos="272"/>
        <p:guide orient="horz" pos="96"/>
        <p:guide pos="2721"/>
        <p:guide pos="2479"/>
        <p:guide orient="horz" pos="618"/>
        <p:guide pos="1632"/>
      </p:guideLst>
    </p:cSldViewPr>
  </p:slideViewPr>
  <p:notesTextViewPr>
    <p:cViewPr>
      <p:scale>
        <a:sx n="3" d="2"/>
        <a:sy n="3" d="2"/>
      </p:scale>
      <p:origin x="0" y="0"/>
    </p:cViewPr>
  </p:notesTextViewPr>
  <p:sorterViewPr>
    <p:cViewPr>
      <p:scale>
        <a:sx n="100" d="100"/>
        <a:sy n="100" d="100"/>
      </p:scale>
      <p:origin x="0" y="-3187"/>
    </p:cViewPr>
  </p:sorter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787D50-13D6-4540-A864-5DE542A8A5B9}"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DE80DE0E-AF56-49B7-8093-12BB9B4DC21F}">
      <dgm:prSet phldrT="[Texto]"/>
      <dgm:spPr/>
      <dgm:t>
        <a:bodyPr/>
        <a:lstStyle/>
        <a:p>
          <a:r>
            <a:rPr lang="es-ES" dirty="0" err="1"/>
            <a:t>Critical</a:t>
          </a:r>
          <a:r>
            <a:rPr lang="es-ES" dirty="0"/>
            <a:t> </a:t>
          </a:r>
          <a:r>
            <a:rPr lang="es-ES" dirty="0" err="1"/>
            <a:t>Infraestructure</a:t>
          </a:r>
          <a:endParaRPr lang="es-ES" dirty="0"/>
        </a:p>
      </dgm:t>
    </dgm:pt>
    <dgm:pt modelId="{792C3038-F836-4C6C-B7AB-0FA4EC357ED3}" type="parTrans" cxnId="{471B2498-44A4-4948-AB93-503F959701CA}">
      <dgm:prSet/>
      <dgm:spPr/>
      <dgm:t>
        <a:bodyPr/>
        <a:lstStyle/>
        <a:p>
          <a:endParaRPr lang="es-ES"/>
        </a:p>
      </dgm:t>
    </dgm:pt>
    <dgm:pt modelId="{5DA5606C-53D0-472B-8F60-54F52491DDF8}" type="sibTrans" cxnId="{471B2498-44A4-4948-AB93-503F959701CA}">
      <dgm:prSet/>
      <dgm:spPr/>
      <dgm:t>
        <a:bodyPr/>
        <a:lstStyle/>
        <a:p>
          <a:endParaRPr lang="es-ES"/>
        </a:p>
      </dgm:t>
    </dgm:pt>
    <dgm:pt modelId="{B8BD755F-A41B-4BBA-9847-637E76B4BC02}">
      <dgm:prSet phldrT="[Texto]"/>
      <dgm:spPr/>
      <dgm:t>
        <a:bodyPr/>
        <a:lstStyle/>
        <a:p>
          <a:r>
            <a:rPr lang="es-ES" dirty="0"/>
            <a:t>Data </a:t>
          </a:r>
          <a:r>
            <a:rPr lang="es-ES" dirty="0" err="1"/>
            <a:t>privacy</a:t>
          </a:r>
          <a:r>
            <a:rPr lang="es-ES" dirty="0"/>
            <a:t> </a:t>
          </a:r>
          <a:r>
            <a:rPr lang="es-ES" dirty="0" err="1"/>
            <a:t>preserving</a:t>
          </a:r>
          <a:endParaRPr lang="es-ES" dirty="0"/>
        </a:p>
      </dgm:t>
    </dgm:pt>
    <dgm:pt modelId="{FE0C211E-0892-45FE-A771-6CEEE5A05CD4}" type="parTrans" cxnId="{280AD413-1802-4613-B451-CF4CAC7BF710}">
      <dgm:prSet/>
      <dgm:spPr/>
      <dgm:t>
        <a:bodyPr/>
        <a:lstStyle/>
        <a:p>
          <a:endParaRPr lang="es-ES"/>
        </a:p>
      </dgm:t>
    </dgm:pt>
    <dgm:pt modelId="{CBA4A57B-411F-41B2-9BD1-DBDDE2806869}" type="sibTrans" cxnId="{280AD413-1802-4613-B451-CF4CAC7BF710}">
      <dgm:prSet/>
      <dgm:spPr/>
      <dgm:t>
        <a:bodyPr/>
        <a:lstStyle/>
        <a:p>
          <a:endParaRPr lang="es-ES"/>
        </a:p>
      </dgm:t>
    </dgm:pt>
    <dgm:pt modelId="{23DC1881-6C1B-4930-8445-54C17FE270DD}">
      <dgm:prSet phldrT="[Texto]"/>
      <dgm:spPr/>
      <dgm:t>
        <a:bodyPr/>
        <a:lstStyle/>
        <a:p>
          <a:r>
            <a:rPr lang="es-ES" dirty="0" err="1"/>
            <a:t>Economic</a:t>
          </a:r>
          <a:r>
            <a:rPr lang="es-ES" dirty="0"/>
            <a:t> and </a:t>
          </a:r>
          <a:r>
            <a:rPr lang="es-ES" dirty="0" err="1"/>
            <a:t>National</a:t>
          </a:r>
          <a:r>
            <a:rPr lang="es-ES" dirty="0"/>
            <a:t> Security </a:t>
          </a:r>
          <a:r>
            <a:rPr lang="es-ES" dirty="0" err="1"/>
            <a:t>Implications</a:t>
          </a:r>
          <a:endParaRPr lang="es-ES" dirty="0"/>
        </a:p>
      </dgm:t>
    </dgm:pt>
    <dgm:pt modelId="{FFE554D4-EE9A-46CB-9C56-836A97F9C42F}" type="parTrans" cxnId="{665C473E-BF66-4A35-98CF-3FACF9DD19DD}">
      <dgm:prSet/>
      <dgm:spPr/>
      <dgm:t>
        <a:bodyPr/>
        <a:lstStyle/>
        <a:p>
          <a:endParaRPr lang="es-ES"/>
        </a:p>
      </dgm:t>
    </dgm:pt>
    <dgm:pt modelId="{2788AC71-B5EF-4B81-B1FA-02B4F11AFA68}" type="sibTrans" cxnId="{665C473E-BF66-4A35-98CF-3FACF9DD19DD}">
      <dgm:prSet/>
      <dgm:spPr/>
      <dgm:t>
        <a:bodyPr/>
        <a:lstStyle/>
        <a:p>
          <a:endParaRPr lang="es-ES"/>
        </a:p>
      </dgm:t>
    </dgm:pt>
    <dgm:pt modelId="{486EC881-15FD-454A-A37C-99A1F8CCED97}">
      <dgm:prSet phldrT="[Texto]"/>
      <dgm:spPr/>
      <dgm:t>
        <a:bodyPr/>
        <a:lstStyle/>
        <a:p>
          <a:r>
            <a:rPr lang="es-ES" dirty="0"/>
            <a:t>Global </a:t>
          </a:r>
          <a:r>
            <a:rPr lang="es-ES" dirty="0" err="1"/>
            <a:t>Communications</a:t>
          </a:r>
          <a:endParaRPr lang="es-ES" dirty="0"/>
        </a:p>
      </dgm:t>
    </dgm:pt>
    <dgm:pt modelId="{B0DB3B01-B362-4751-9E22-4D97F41E0D04}" type="parTrans" cxnId="{56B4E090-8FB0-487C-81FF-783C1F8F97A7}">
      <dgm:prSet/>
      <dgm:spPr/>
      <dgm:t>
        <a:bodyPr/>
        <a:lstStyle/>
        <a:p>
          <a:endParaRPr lang="es-ES"/>
        </a:p>
      </dgm:t>
    </dgm:pt>
    <dgm:pt modelId="{9D105687-C44A-4A50-899E-5D54AAFE8107}" type="sibTrans" cxnId="{56B4E090-8FB0-487C-81FF-783C1F8F97A7}">
      <dgm:prSet/>
      <dgm:spPr/>
      <dgm:t>
        <a:bodyPr/>
        <a:lstStyle/>
        <a:p>
          <a:endParaRPr lang="es-ES"/>
        </a:p>
      </dgm:t>
    </dgm:pt>
    <dgm:pt modelId="{61AFFBEB-5EAD-4245-90AD-95CC30F1BA6C}" type="pres">
      <dgm:prSet presAssocID="{E9787D50-13D6-4540-A864-5DE542A8A5B9}" presName="Name0" presStyleCnt="0">
        <dgm:presLayoutVars>
          <dgm:chMax val="7"/>
          <dgm:chPref val="7"/>
          <dgm:dir/>
        </dgm:presLayoutVars>
      </dgm:prSet>
      <dgm:spPr/>
    </dgm:pt>
    <dgm:pt modelId="{43B10751-04F2-4EF6-A657-140A2F9543EC}" type="pres">
      <dgm:prSet presAssocID="{E9787D50-13D6-4540-A864-5DE542A8A5B9}" presName="Name1" presStyleCnt="0"/>
      <dgm:spPr/>
    </dgm:pt>
    <dgm:pt modelId="{EA69C571-40B9-4C3D-9DBC-5B004AD64CC6}" type="pres">
      <dgm:prSet presAssocID="{E9787D50-13D6-4540-A864-5DE542A8A5B9}" presName="cycle" presStyleCnt="0"/>
      <dgm:spPr/>
    </dgm:pt>
    <dgm:pt modelId="{6D3C51DB-E76B-4447-8475-994823FC1BC9}" type="pres">
      <dgm:prSet presAssocID="{E9787D50-13D6-4540-A864-5DE542A8A5B9}" presName="srcNode" presStyleLbl="node1" presStyleIdx="0" presStyleCnt="4"/>
      <dgm:spPr/>
    </dgm:pt>
    <dgm:pt modelId="{CD39C2EC-4E41-4F0A-AAC4-992B87993075}" type="pres">
      <dgm:prSet presAssocID="{E9787D50-13D6-4540-A864-5DE542A8A5B9}" presName="conn" presStyleLbl="parChTrans1D2" presStyleIdx="0" presStyleCnt="1"/>
      <dgm:spPr/>
    </dgm:pt>
    <dgm:pt modelId="{822CEDAB-F838-4F68-99AC-27D4EB88CFDF}" type="pres">
      <dgm:prSet presAssocID="{E9787D50-13D6-4540-A864-5DE542A8A5B9}" presName="extraNode" presStyleLbl="node1" presStyleIdx="0" presStyleCnt="4"/>
      <dgm:spPr/>
    </dgm:pt>
    <dgm:pt modelId="{1A513848-D970-4853-B034-426457DA2560}" type="pres">
      <dgm:prSet presAssocID="{E9787D50-13D6-4540-A864-5DE542A8A5B9}" presName="dstNode" presStyleLbl="node1" presStyleIdx="0" presStyleCnt="4"/>
      <dgm:spPr/>
    </dgm:pt>
    <dgm:pt modelId="{43287161-7EC2-4AEB-8E5A-9F306ED02420}" type="pres">
      <dgm:prSet presAssocID="{DE80DE0E-AF56-49B7-8093-12BB9B4DC21F}" presName="text_1" presStyleLbl="node1" presStyleIdx="0" presStyleCnt="4">
        <dgm:presLayoutVars>
          <dgm:bulletEnabled val="1"/>
        </dgm:presLayoutVars>
      </dgm:prSet>
      <dgm:spPr/>
    </dgm:pt>
    <dgm:pt modelId="{3C2CDE24-5346-45F7-B98B-4071A2F30A3B}" type="pres">
      <dgm:prSet presAssocID="{DE80DE0E-AF56-49B7-8093-12BB9B4DC21F}" presName="accent_1" presStyleCnt="0"/>
      <dgm:spPr/>
    </dgm:pt>
    <dgm:pt modelId="{8D4A4219-767D-43C2-A0F1-3C961CCE2322}" type="pres">
      <dgm:prSet presAssocID="{DE80DE0E-AF56-49B7-8093-12BB9B4DC21F}" presName="accentRepeatNode" presStyleLbl="solidFgAcc1" presStyleIdx="0" presStyleCnt="4"/>
      <dgm:spPr/>
    </dgm:pt>
    <dgm:pt modelId="{24E6F4DD-43E6-4816-B2AF-B3B5F71B234C}" type="pres">
      <dgm:prSet presAssocID="{B8BD755F-A41B-4BBA-9847-637E76B4BC02}" presName="text_2" presStyleLbl="node1" presStyleIdx="1" presStyleCnt="4">
        <dgm:presLayoutVars>
          <dgm:bulletEnabled val="1"/>
        </dgm:presLayoutVars>
      </dgm:prSet>
      <dgm:spPr/>
    </dgm:pt>
    <dgm:pt modelId="{63891394-EDB4-4C4B-A49F-D09DA6E6B139}" type="pres">
      <dgm:prSet presAssocID="{B8BD755F-A41B-4BBA-9847-637E76B4BC02}" presName="accent_2" presStyleCnt="0"/>
      <dgm:spPr/>
    </dgm:pt>
    <dgm:pt modelId="{EA120495-33F1-4DC6-9C90-C1B5C12A5D27}" type="pres">
      <dgm:prSet presAssocID="{B8BD755F-A41B-4BBA-9847-637E76B4BC02}" presName="accentRepeatNode" presStyleLbl="solidFgAcc1" presStyleIdx="1" presStyleCnt="4"/>
      <dgm:spPr/>
    </dgm:pt>
    <dgm:pt modelId="{BC94FB19-4276-437B-BB56-F6F9ACE8BDAF}" type="pres">
      <dgm:prSet presAssocID="{23DC1881-6C1B-4930-8445-54C17FE270DD}" presName="text_3" presStyleLbl="node1" presStyleIdx="2" presStyleCnt="4">
        <dgm:presLayoutVars>
          <dgm:bulletEnabled val="1"/>
        </dgm:presLayoutVars>
      </dgm:prSet>
      <dgm:spPr/>
    </dgm:pt>
    <dgm:pt modelId="{B9D1291C-8247-4A68-A897-34EA07541616}" type="pres">
      <dgm:prSet presAssocID="{23DC1881-6C1B-4930-8445-54C17FE270DD}" presName="accent_3" presStyleCnt="0"/>
      <dgm:spPr/>
    </dgm:pt>
    <dgm:pt modelId="{3CB980F9-CEA6-4E8E-AC90-C943858C3398}" type="pres">
      <dgm:prSet presAssocID="{23DC1881-6C1B-4930-8445-54C17FE270DD}" presName="accentRepeatNode" presStyleLbl="solidFgAcc1" presStyleIdx="2" presStyleCnt="4"/>
      <dgm:spPr/>
    </dgm:pt>
    <dgm:pt modelId="{DBC15BA7-05D6-491F-A9E9-386CA8219600}" type="pres">
      <dgm:prSet presAssocID="{486EC881-15FD-454A-A37C-99A1F8CCED97}" presName="text_4" presStyleLbl="node1" presStyleIdx="3" presStyleCnt="4">
        <dgm:presLayoutVars>
          <dgm:bulletEnabled val="1"/>
        </dgm:presLayoutVars>
      </dgm:prSet>
      <dgm:spPr/>
    </dgm:pt>
    <dgm:pt modelId="{EBF53ACE-0F73-45CC-93D8-71F4B094F844}" type="pres">
      <dgm:prSet presAssocID="{486EC881-15FD-454A-A37C-99A1F8CCED97}" presName="accent_4" presStyleCnt="0"/>
      <dgm:spPr/>
    </dgm:pt>
    <dgm:pt modelId="{EAA32B54-6600-4863-91BC-98BB0A04F5E0}" type="pres">
      <dgm:prSet presAssocID="{486EC881-15FD-454A-A37C-99A1F8CCED97}" presName="accentRepeatNode" presStyleLbl="solidFgAcc1" presStyleIdx="3" presStyleCnt="4"/>
      <dgm:spPr/>
    </dgm:pt>
  </dgm:ptLst>
  <dgm:cxnLst>
    <dgm:cxn modelId="{280AD413-1802-4613-B451-CF4CAC7BF710}" srcId="{E9787D50-13D6-4540-A864-5DE542A8A5B9}" destId="{B8BD755F-A41B-4BBA-9847-637E76B4BC02}" srcOrd="1" destOrd="0" parTransId="{FE0C211E-0892-45FE-A771-6CEEE5A05CD4}" sibTransId="{CBA4A57B-411F-41B2-9BD1-DBDDE2806869}"/>
    <dgm:cxn modelId="{D711CF14-E73F-4527-B7C2-8C9B494C990F}" type="presOf" srcId="{B8BD755F-A41B-4BBA-9847-637E76B4BC02}" destId="{24E6F4DD-43E6-4816-B2AF-B3B5F71B234C}" srcOrd="0" destOrd="0" presId="urn:microsoft.com/office/officeart/2008/layout/VerticalCurvedList"/>
    <dgm:cxn modelId="{B077D13B-1891-4518-8B2F-3826EC09F99C}" type="presOf" srcId="{23DC1881-6C1B-4930-8445-54C17FE270DD}" destId="{BC94FB19-4276-437B-BB56-F6F9ACE8BDAF}" srcOrd="0" destOrd="0" presId="urn:microsoft.com/office/officeart/2008/layout/VerticalCurvedList"/>
    <dgm:cxn modelId="{665C473E-BF66-4A35-98CF-3FACF9DD19DD}" srcId="{E9787D50-13D6-4540-A864-5DE542A8A5B9}" destId="{23DC1881-6C1B-4930-8445-54C17FE270DD}" srcOrd="2" destOrd="0" parTransId="{FFE554D4-EE9A-46CB-9C56-836A97F9C42F}" sibTransId="{2788AC71-B5EF-4B81-B1FA-02B4F11AFA68}"/>
    <dgm:cxn modelId="{72C4495D-4BDD-4F1A-94B6-C0516D40C595}" type="presOf" srcId="{486EC881-15FD-454A-A37C-99A1F8CCED97}" destId="{DBC15BA7-05D6-491F-A9E9-386CA8219600}" srcOrd="0" destOrd="0" presId="urn:microsoft.com/office/officeart/2008/layout/VerticalCurvedList"/>
    <dgm:cxn modelId="{62740C65-53A2-4BF9-8836-4B08A3802058}" type="presOf" srcId="{5DA5606C-53D0-472B-8F60-54F52491DDF8}" destId="{CD39C2EC-4E41-4F0A-AAC4-992B87993075}" srcOrd="0" destOrd="0" presId="urn:microsoft.com/office/officeart/2008/layout/VerticalCurvedList"/>
    <dgm:cxn modelId="{56B4E090-8FB0-487C-81FF-783C1F8F97A7}" srcId="{E9787D50-13D6-4540-A864-5DE542A8A5B9}" destId="{486EC881-15FD-454A-A37C-99A1F8CCED97}" srcOrd="3" destOrd="0" parTransId="{B0DB3B01-B362-4751-9E22-4D97F41E0D04}" sibTransId="{9D105687-C44A-4A50-899E-5D54AAFE8107}"/>
    <dgm:cxn modelId="{471B2498-44A4-4948-AB93-503F959701CA}" srcId="{E9787D50-13D6-4540-A864-5DE542A8A5B9}" destId="{DE80DE0E-AF56-49B7-8093-12BB9B4DC21F}" srcOrd="0" destOrd="0" parTransId="{792C3038-F836-4C6C-B7AB-0FA4EC357ED3}" sibTransId="{5DA5606C-53D0-472B-8F60-54F52491DDF8}"/>
    <dgm:cxn modelId="{F7D389B7-8B48-494F-949B-0D6D164DA8D8}" type="presOf" srcId="{DE80DE0E-AF56-49B7-8093-12BB9B4DC21F}" destId="{43287161-7EC2-4AEB-8E5A-9F306ED02420}" srcOrd="0" destOrd="0" presId="urn:microsoft.com/office/officeart/2008/layout/VerticalCurvedList"/>
    <dgm:cxn modelId="{6CB127C1-C5D1-47F0-BD06-EF86C5D9B2EE}" type="presOf" srcId="{E9787D50-13D6-4540-A864-5DE542A8A5B9}" destId="{61AFFBEB-5EAD-4245-90AD-95CC30F1BA6C}" srcOrd="0" destOrd="0" presId="urn:microsoft.com/office/officeart/2008/layout/VerticalCurvedList"/>
    <dgm:cxn modelId="{2B6394DF-6DBC-4E1B-BD41-647639E3491F}" type="presParOf" srcId="{61AFFBEB-5EAD-4245-90AD-95CC30F1BA6C}" destId="{43B10751-04F2-4EF6-A657-140A2F9543EC}" srcOrd="0" destOrd="0" presId="urn:microsoft.com/office/officeart/2008/layout/VerticalCurvedList"/>
    <dgm:cxn modelId="{B4901388-5E5E-4D44-8CDB-43C287068DAE}" type="presParOf" srcId="{43B10751-04F2-4EF6-A657-140A2F9543EC}" destId="{EA69C571-40B9-4C3D-9DBC-5B004AD64CC6}" srcOrd="0" destOrd="0" presId="urn:microsoft.com/office/officeart/2008/layout/VerticalCurvedList"/>
    <dgm:cxn modelId="{898DA433-9EAE-4515-9F25-FC5AE6AB8881}" type="presParOf" srcId="{EA69C571-40B9-4C3D-9DBC-5B004AD64CC6}" destId="{6D3C51DB-E76B-4447-8475-994823FC1BC9}" srcOrd="0" destOrd="0" presId="urn:microsoft.com/office/officeart/2008/layout/VerticalCurvedList"/>
    <dgm:cxn modelId="{47AA47E7-585A-4287-8B0F-1F167A010848}" type="presParOf" srcId="{EA69C571-40B9-4C3D-9DBC-5B004AD64CC6}" destId="{CD39C2EC-4E41-4F0A-AAC4-992B87993075}" srcOrd="1" destOrd="0" presId="urn:microsoft.com/office/officeart/2008/layout/VerticalCurvedList"/>
    <dgm:cxn modelId="{05CC9675-A49E-4A8D-8EF0-B0A9837619F5}" type="presParOf" srcId="{EA69C571-40B9-4C3D-9DBC-5B004AD64CC6}" destId="{822CEDAB-F838-4F68-99AC-27D4EB88CFDF}" srcOrd="2" destOrd="0" presId="urn:microsoft.com/office/officeart/2008/layout/VerticalCurvedList"/>
    <dgm:cxn modelId="{D3A15036-2F74-46DF-936D-021D534E7F2B}" type="presParOf" srcId="{EA69C571-40B9-4C3D-9DBC-5B004AD64CC6}" destId="{1A513848-D970-4853-B034-426457DA2560}" srcOrd="3" destOrd="0" presId="urn:microsoft.com/office/officeart/2008/layout/VerticalCurvedList"/>
    <dgm:cxn modelId="{4C42E2E7-1B5F-48F0-B154-A0A2648BA421}" type="presParOf" srcId="{43B10751-04F2-4EF6-A657-140A2F9543EC}" destId="{43287161-7EC2-4AEB-8E5A-9F306ED02420}" srcOrd="1" destOrd="0" presId="urn:microsoft.com/office/officeart/2008/layout/VerticalCurvedList"/>
    <dgm:cxn modelId="{CB5434BE-200D-4994-87B4-16B651FB0431}" type="presParOf" srcId="{43B10751-04F2-4EF6-A657-140A2F9543EC}" destId="{3C2CDE24-5346-45F7-B98B-4071A2F30A3B}" srcOrd="2" destOrd="0" presId="urn:microsoft.com/office/officeart/2008/layout/VerticalCurvedList"/>
    <dgm:cxn modelId="{6C1A2BCE-9CE8-4345-B76F-AA5E6D49A26F}" type="presParOf" srcId="{3C2CDE24-5346-45F7-B98B-4071A2F30A3B}" destId="{8D4A4219-767D-43C2-A0F1-3C961CCE2322}" srcOrd="0" destOrd="0" presId="urn:microsoft.com/office/officeart/2008/layout/VerticalCurvedList"/>
    <dgm:cxn modelId="{F7F84752-2DFE-40D8-97B8-79FFA62DF486}" type="presParOf" srcId="{43B10751-04F2-4EF6-A657-140A2F9543EC}" destId="{24E6F4DD-43E6-4816-B2AF-B3B5F71B234C}" srcOrd="3" destOrd="0" presId="urn:microsoft.com/office/officeart/2008/layout/VerticalCurvedList"/>
    <dgm:cxn modelId="{378C53B6-7205-4637-8797-1A20DA469472}" type="presParOf" srcId="{43B10751-04F2-4EF6-A657-140A2F9543EC}" destId="{63891394-EDB4-4C4B-A49F-D09DA6E6B139}" srcOrd="4" destOrd="0" presId="urn:microsoft.com/office/officeart/2008/layout/VerticalCurvedList"/>
    <dgm:cxn modelId="{B4568FFB-92B0-40B0-AC59-565FC1E7D433}" type="presParOf" srcId="{63891394-EDB4-4C4B-A49F-D09DA6E6B139}" destId="{EA120495-33F1-4DC6-9C90-C1B5C12A5D27}" srcOrd="0" destOrd="0" presId="urn:microsoft.com/office/officeart/2008/layout/VerticalCurvedList"/>
    <dgm:cxn modelId="{FB24A9A0-736A-4201-BA2E-6C11DCB96173}" type="presParOf" srcId="{43B10751-04F2-4EF6-A657-140A2F9543EC}" destId="{BC94FB19-4276-437B-BB56-F6F9ACE8BDAF}" srcOrd="5" destOrd="0" presId="urn:microsoft.com/office/officeart/2008/layout/VerticalCurvedList"/>
    <dgm:cxn modelId="{8DA01CB3-3ED4-44A2-BEB9-88A94746BBE5}" type="presParOf" srcId="{43B10751-04F2-4EF6-A657-140A2F9543EC}" destId="{B9D1291C-8247-4A68-A897-34EA07541616}" srcOrd="6" destOrd="0" presId="urn:microsoft.com/office/officeart/2008/layout/VerticalCurvedList"/>
    <dgm:cxn modelId="{7C25CB1F-B446-4938-9BCF-790E6F38CACA}" type="presParOf" srcId="{B9D1291C-8247-4A68-A897-34EA07541616}" destId="{3CB980F9-CEA6-4E8E-AC90-C943858C3398}" srcOrd="0" destOrd="0" presId="urn:microsoft.com/office/officeart/2008/layout/VerticalCurvedList"/>
    <dgm:cxn modelId="{15467705-5350-47DF-9746-EBBC99265CF9}" type="presParOf" srcId="{43B10751-04F2-4EF6-A657-140A2F9543EC}" destId="{DBC15BA7-05D6-491F-A9E9-386CA8219600}" srcOrd="7" destOrd="0" presId="urn:microsoft.com/office/officeart/2008/layout/VerticalCurvedList"/>
    <dgm:cxn modelId="{A9A12A0F-E421-448E-9AD2-E2D3775BA56B}" type="presParOf" srcId="{43B10751-04F2-4EF6-A657-140A2F9543EC}" destId="{EBF53ACE-0F73-45CC-93D8-71F4B094F844}" srcOrd="8" destOrd="0" presId="urn:microsoft.com/office/officeart/2008/layout/VerticalCurvedList"/>
    <dgm:cxn modelId="{4F3FE85D-F5E5-4298-A79D-198954F240E3}" type="presParOf" srcId="{EBF53ACE-0F73-45CC-93D8-71F4B094F844}" destId="{EAA32B54-6600-4863-91BC-98BB0A04F5E0}"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5349FD-03A6-4B15-9220-7062A4C75566}"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s-ES"/>
        </a:p>
      </dgm:t>
    </dgm:pt>
    <dgm:pt modelId="{837FA5F1-5581-4B1E-B339-60094116278E}">
      <dgm:prSet phldrT="[Texto]"/>
      <dgm:spPr/>
      <dgm:t>
        <a:bodyPr/>
        <a:lstStyle/>
        <a:p>
          <a:r>
            <a:rPr lang="es-ES" dirty="0"/>
            <a:t>PoC</a:t>
          </a:r>
        </a:p>
      </dgm:t>
    </dgm:pt>
    <dgm:pt modelId="{D7E938BA-3324-44C2-B205-1C5A0D0B5CD6}" type="parTrans" cxnId="{9960745E-4835-46F3-953A-88B6F7E79834}">
      <dgm:prSet/>
      <dgm:spPr/>
      <dgm:t>
        <a:bodyPr/>
        <a:lstStyle/>
        <a:p>
          <a:endParaRPr lang="es-ES"/>
        </a:p>
      </dgm:t>
    </dgm:pt>
    <dgm:pt modelId="{9AAB908B-46B9-4CC6-ADE6-B5C1C472AFD3}" type="sibTrans" cxnId="{9960745E-4835-46F3-953A-88B6F7E79834}">
      <dgm:prSet/>
      <dgm:spPr/>
      <dgm:t>
        <a:bodyPr/>
        <a:lstStyle/>
        <a:p>
          <a:endParaRPr lang="es-ES"/>
        </a:p>
      </dgm:t>
    </dgm:pt>
    <dgm:pt modelId="{0EFD36B5-28DF-42F7-8F87-95DB698E872B}">
      <dgm:prSet phldrT="[Texto]"/>
      <dgm:spPr/>
      <dgm:t>
        <a:bodyPr/>
        <a:lstStyle/>
        <a:p>
          <a:r>
            <a:rPr lang="es-ES" dirty="0"/>
            <a:t>HMAC</a:t>
          </a:r>
        </a:p>
      </dgm:t>
    </dgm:pt>
    <dgm:pt modelId="{DFC29F86-A5B5-4A80-931D-5D87F8639CEB}" type="parTrans" cxnId="{89892B7B-CE9C-48B1-B62D-BDD06412BB29}">
      <dgm:prSet/>
      <dgm:spPr/>
      <dgm:t>
        <a:bodyPr/>
        <a:lstStyle/>
        <a:p>
          <a:endParaRPr lang="es-ES"/>
        </a:p>
      </dgm:t>
    </dgm:pt>
    <dgm:pt modelId="{1ABFF035-B511-48FC-8EE5-E26F62CADA0D}" type="sibTrans" cxnId="{89892B7B-CE9C-48B1-B62D-BDD06412BB29}">
      <dgm:prSet/>
      <dgm:spPr/>
      <dgm:t>
        <a:bodyPr/>
        <a:lstStyle/>
        <a:p>
          <a:endParaRPr lang="es-ES"/>
        </a:p>
      </dgm:t>
    </dgm:pt>
    <dgm:pt modelId="{A2C35E7E-1043-434B-8409-529AEC5B148B}">
      <dgm:prSet phldrT="[Texto]"/>
      <dgm:spPr>
        <a:solidFill>
          <a:schemeClr val="accent5"/>
        </a:solidFill>
      </dgm:spPr>
      <dgm:t>
        <a:bodyPr/>
        <a:lstStyle/>
        <a:p>
          <a:r>
            <a:rPr lang="es-ES" dirty="0"/>
            <a:t>NTRU</a:t>
          </a:r>
        </a:p>
      </dgm:t>
    </dgm:pt>
    <dgm:pt modelId="{4D9124BF-EA4C-4407-BC94-29B1ACF1D467}" type="parTrans" cxnId="{A6D1D3CC-AACA-4CF8-8BAC-56E1320445E1}">
      <dgm:prSet/>
      <dgm:spPr/>
      <dgm:t>
        <a:bodyPr/>
        <a:lstStyle/>
        <a:p>
          <a:endParaRPr lang="es-ES"/>
        </a:p>
      </dgm:t>
    </dgm:pt>
    <dgm:pt modelId="{0F8BBB1E-B469-471E-BDC2-312B4CA043AC}" type="sibTrans" cxnId="{A6D1D3CC-AACA-4CF8-8BAC-56E1320445E1}">
      <dgm:prSet/>
      <dgm:spPr/>
      <dgm:t>
        <a:bodyPr/>
        <a:lstStyle/>
        <a:p>
          <a:endParaRPr lang="es-ES"/>
        </a:p>
      </dgm:t>
    </dgm:pt>
    <dgm:pt modelId="{0366BC19-2EFA-4920-8287-CBE4C1685A6B}" type="pres">
      <dgm:prSet presAssocID="{345349FD-03A6-4B15-9220-7062A4C75566}" presName="diagram" presStyleCnt="0">
        <dgm:presLayoutVars>
          <dgm:chPref val="1"/>
          <dgm:dir/>
          <dgm:animOne val="branch"/>
          <dgm:animLvl val="lvl"/>
          <dgm:resizeHandles val="exact"/>
        </dgm:presLayoutVars>
      </dgm:prSet>
      <dgm:spPr/>
    </dgm:pt>
    <dgm:pt modelId="{007E9684-3868-49F1-8D8E-383FFF635DAC}" type="pres">
      <dgm:prSet presAssocID="{837FA5F1-5581-4B1E-B339-60094116278E}" presName="root1" presStyleCnt="0"/>
      <dgm:spPr/>
    </dgm:pt>
    <dgm:pt modelId="{BA989D6D-C217-42F8-BE06-FF836D2F6DCF}" type="pres">
      <dgm:prSet presAssocID="{837FA5F1-5581-4B1E-B339-60094116278E}" presName="LevelOneTextNode" presStyleLbl="node0" presStyleIdx="0" presStyleCnt="1" custScaleX="63802">
        <dgm:presLayoutVars>
          <dgm:chPref val="3"/>
        </dgm:presLayoutVars>
      </dgm:prSet>
      <dgm:spPr/>
    </dgm:pt>
    <dgm:pt modelId="{BDBB200F-2B2F-418C-AD4E-BA05DA634F7E}" type="pres">
      <dgm:prSet presAssocID="{837FA5F1-5581-4B1E-B339-60094116278E}" presName="level2hierChild" presStyleCnt="0"/>
      <dgm:spPr/>
    </dgm:pt>
    <dgm:pt modelId="{8D63E0AF-1795-4708-8689-25799E196359}" type="pres">
      <dgm:prSet presAssocID="{DFC29F86-A5B5-4A80-931D-5D87F8639CEB}" presName="conn2-1" presStyleLbl="parChTrans1D2" presStyleIdx="0" presStyleCnt="2"/>
      <dgm:spPr/>
    </dgm:pt>
    <dgm:pt modelId="{BEF33D8F-4A4C-4D29-A628-6C738A188E3D}" type="pres">
      <dgm:prSet presAssocID="{DFC29F86-A5B5-4A80-931D-5D87F8639CEB}" presName="connTx" presStyleLbl="parChTrans1D2" presStyleIdx="0" presStyleCnt="2"/>
      <dgm:spPr/>
    </dgm:pt>
    <dgm:pt modelId="{193D8FAF-462B-4F8B-B8C6-6714A0503CC9}" type="pres">
      <dgm:prSet presAssocID="{0EFD36B5-28DF-42F7-8F87-95DB698E872B}" presName="root2" presStyleCnt="0"/>
      <dgm:spPr/>
    </dgm:pt>
    <dgm:pt modelId="{53284D2C-77F3-450B-AE8F-D3E31A9FA395}" type="pres">
      <dgm:prSet presAssocID="{0EFD36B5-28DF-42F7-8F87-95DB698E872B}" presName="LevelTwoTextNode" presStyleLbl="node2" presStyleIdx="0" presStyleCnt="2">
        <dgm:presLayoutVars>
          <dgm:chPref val="3"/>
        </dgm:presLayoutVars>
      </dgm:prSet>
      <dgm:spPr/>
    </dgm:pt>
    <dgm:pt modelId="{37425D88-A10B-41FE-817D-5812936F406F}" type="pres">
      <dgm:prSet presAssocID="{0EFD36B5-28DF-42F7-8F87-95DB698E872B}" presName="level3hierChild" presStyleCnt="0"/>
      <dgm:spPr/>
    </dgm:pt>
    <dgm:pt modelId="{F701C49F-8572-490A-B03F-34C527F86C3A}" type="pres">
      <dgm:prSet presAssocID="{4D9124BF-EA4C-4407-BC94-29B1ACF1D467}" presName="conn2-1" presStyleLbl="parChTrans1D2" presStyleIdx="1" presStyleCnt="2"/>
      <dgm:spPr/>
    </dgm:pt>
    <dgm:pt modelId="{48ACCA9C-64E5-4D94-9037-FE373B471491}" type="pres">
      <dgm:prSet presAssocID="{4D9124BF-EA4C-4407-BC94-29B1ACF1D467}" presName="connTx" presStyleLbl="parChTrans1D2" presStyleIdx="1" presStyleCnt="2"/>
      <dgm:spPr/>
    </dgm:pt>
    <dgm:pt modelId="{9BA1C88F-33DA-4329-B481-5C61C6C0E887}" type="pres">
      <dgm:prSet presAssocID="{A2C35E7E-1043-434B-8409-529AEC5B148B}" presName="root2" presStyleCnt="0"/>
      <dgm:spPr/>
    </dgm:pt>
    <dgm:pt modelId="{5F7D3CAB-B747-4BE1-AAB7-14392AD7DAA3}" type="pres">
      <dgm:prSet presAssocID="{A2C35E7E-1043-434B-8409-529AEC5B148B}" presName="LevelTwoTextNode" presStyleLbl="node2" presStyleIdx="1" presStyleCnt="2">
        <dgm:presLayoutVars>
          <dgm:chPref val="3"/>
        </dgm:presLayoutVars>
      </dgm:prSet>
      <dgm:spPr/>
    </dgm:pt>
    <dgm:pt modelId="{C2B176A1-B1DA-47B5-AC0C-5CBC3BD87D30}" type="pres">
      <dgm:prSet presAssocID="{A2C35E7E-1043-434B-8409-529AEC5B148B}" presName="level3hierChild" presStyleCnt="0"/>
      <dgm:spPr/>
    </dgm:pt>
  </dgm:ptLst>
  <dgm:cxnLst>
    <dgm:cxn modelId="{172DBD35-72C7-4E66-AE1C-B7F17FA8D1BA}" type="presOf" srcId="{837FA5F1-5581-4B1E-B339-60094116278E}" destId="{BA989D6D-C217-42F8-BE06-FF836D2F6DCF}" srcOrd="0" destOrd="0" presId="urn:microsoft.com/office/officeart/2005/8/layout/hierarchy2"/>
    <dgm:cxn modelId="{9960745E-4835-46F3-953A-88B6F7E79834}" srcId="{345349FD-03A6-4B15-9220-7062A4C75566}" destId="{837FA5F1-5581-4B1E-B339-60094116278E}" srcOrd="0" destOrd="0" parTransId="{D7E938BA-3324-44C2-B205-1C5A0D0B5CD6}" sibTransId="{9AAB908B-46B9-4CC6-ADE6-B5C1C472AFD3}"/>
    <dgm:cxn modelId="{419FDA61-103B-4F60-93D3-ACD14868657C}" type="presOf" srcId="{A2C35E7E-1043-434B-8409-529AEC5B148B}" destId="{5F7D3CAB-B747-4BE1-AAB7-14392AD7DAA3}" srcOrd="0" destOrd="0" presId="urn:microsoft.com/office/officeart/2005/8/layout/hierarchy2"/>
    <dgm:cxn modelId="{3B8B3476-4D7A-4409-AD31-717A71AA14D5}" type="presOf" srcId="{0EFD36B5-28DF-42F7-8F87-95DB698E872B}" destId="{53284D2C-77F3-450B-AE8F-D3E31A9FA395}" srcOrd="0" destOrd="0" presId="urn:microsoft.com/office/officeart/2005/8/layout/hierarchy2"/>
    <dgm:cxn modelId="{89892B7B-CE9C-48B1-B62D-BDD06412BB29}" srcId="{837FA5F1-5581-4B1E-B339-60094116278E}" destId="{0EFD36B5-28DF-42F7-8F87-95DB698E872B}" srcOrd="0" destOrd="0" parTransId="{DFC29F86-A5B5-4A80-931D-5D87F8639CEB}" sibTransId="{1ABFF035-B511-48FC-8EE5-E26F62CADA0D}"/>
    <dgm:cxn modelId="{B92D6EA2-BBAD-43CD-BAA9-5668A24E9182}" type="presOf" srcId="{345349FD-03A6-4B15-9220-7062A4C75566}" destId="{0366BC19-2EFA-4920-8287-CBE4C1685A6B}" srcOrd="0" destOrd="0" presId="urn:microsoft.com/office/officeart/2005/8/layout/hierarchy2"/>
    <dgm:cxn modelId="{0A946FC8-C3C9-4D85-BBFB-2DB657E32C8D}" type="presOf" srcId="{4D9124BF-EA4C-4407-BC94-29B1ACF1D467}" destId="{48ACCA9C-64E5-4D94-9037-FE373B471491}" srcOrd="1" destOrd="0" presId="urn:microsoft.com/office/officeart/2005/8/layout/hierarchy2"/>
    <dgm:cxn modelId="{A6D1D3CC-AACA-4CF8-8BAC-56E1320445E1}" srcId="{837FA5F1-5581-4B1E-B339-60094116278E}" destId="{A2C35E7E-1043-434B-8409-529AEC5B148B}" srcOrd="1" destOrd="0" parTransId="{4D9124BF-EA4C-4407-BC94-29B1ACF1D467}" sibTransId="{0F8BBB1E-B469-471E-BDC2-312B4CA043AC}"/>
    <dgm:cxn modelId="{064EBED4-577A-44D3-A52F-490FCC33E885}" type="presOf" srcId="{DFC29F86-A5B5-4A80-931D-5D87F8639CEB}" destId="{BEF33D8F-4A4C-4D29-A628-6C738A188E3D}" srcOrd="1" destOrd="0" presId="urn:microsoft.com/office/officeart/2005/8/layout/hierarchy2"/>
    <dgm:cxn modelId="{ECBE1EEA-7AAA-4E3D-BB36-260E6CFF3374}" type="presOf" srcId="{DFC29F86-A5B5-4A80-931D-5D87F8639CEB}" destId="{8D63E0AF-1795-4708-8689-25799E196359}" srcOrd="0" destOrd="0" presId="urn:microsoft.com/office/officeart/2005/8/layout/hierarchy2"/>
    <dgm:cxn modelId="{DF83F7FC-3293-473F-845F-A72964FA22F2}" type="presOf" srcId="{4D9124BF-EA4C-4407-BC94-29B1ACF1D467}" destId="{F701C49F-8572-490A-B03F-34C527F86C3A}" srcOrd="0" destOrd="0" presId="urn:microsoft.com/office/officeart/2005/8/layout/hierarchy2"/>
    <dgm:cxn modelId="{A731E694-8A8D-4C5C-81AD-92EE69E6E674}" type="presParOf" srcId="{0366BC19-2EFA-4920-8287-CBE4C1685A6B}" destId="{007E9684-3868-49F1-8D8E-383FFF635DAC}" srcOrd="0" destOrd="0" presId="urn:microsoft.com/office/officeart/2005/8/layout/hierarchy2"/>
    <dgm:cxn modelId="{9DA91740-C17D-433F-858B-F189A4E9F50F}" type="presParOf" srcId="{007E9684-3868-49F1-8D8E-383FFF635DAC}" destId="{BA989D6D-C217-42F8-BE06-FF836D2F6DCF}" srcOrd="0" destOrd="0" presId="urn:microsoft.com/office/officeart/2005/8/layout/hierarchy2"/>
    <dgm:cxn modelId="{1FB134A2-487F-4B2B-9AE5-6C4EEF08BAC3}" type="presParOf" srcId="{007E9684-3868-49F1-8D8E-383FFF635DAC}" destId="{BDBB200F-2B2F-418C-AD4E-BA05DA634F7E}" srcOrd="1" destOrd="0" presId="urn:microsoft.com/office/officeart/2005/8/layout/hierarchy2"/>
    <dgm:cxn modelId="{710C4085-699C-44E3-BDAA-E506017E2DCC}" type="presParOf" srcId="{BDBB200F-2B2F-418C-AD4E-BA05DA634F7E}" destId="{8D63E0AF-1795-4708-8689-25799E196359}" srcOrd="0" destOrd="0" presId="urn:microsoft.com/office/officeart/2005/8/layout/hierarchy2"/>
    <dgm:cxn modelId="{4349751E-40B7-4397-A1FA-E9BD9F216831}" type="presParOf" srcId="{8D63E0AF-1795-4708-8689-25799E196359}" destId="{BEF33D8F-4A4C-4D29-A628-6C738A188E3D}" srcOrd="0" destOrd="0" presId="urn:microsoft.com/office/officeart/2005/8/layout/hierarchy2"/>
    <dgm:cxn modelId="{9FC662C8-6CC4-4CEE-8B37-C1068E0854C2}" type="presParOf" srcId="{BDBB200F-2B2F-418C-AD4E-BA05DA634F7E}" destId="{193D8FAF-462B-4F8B-B8C6-6714A0503CC9}" srcOrd="1" destOrd="0" presId="urn:microsoft.com/office/officeart/2005/8/layout/hierarchy2"/>
    <dgm:cxn modelId="{4E62CF38-4357-4C04-8BBE-ED0C3A7C1B1B}" type="presParOf" srcId="{193D8FAF-462B-4F8B-B8C6-6714A0503CC9}" destId="{53284D2C-77F3-450B-AE8F-D3E31A9FA395}" srcOrd="0" destOrd="0" presId="urn:microsoft.com/office/officeart/2005/8/layout/hierarchy2"/>
    <dgm:cxn modelId="{C4C40AA4-F1DC-456F-B09B-B0E777949446}" type="presParOf" srcId="{193D8FAF-462B-4F8B-B8C6-6714A0503CC9}" destId="{37425D88-A10B-41FE-817D-5812936F406F}" srcOrd="1" destOrd="0" presId="urn:microsoft.com/office/officeart/2005/8/layout/hierarchy2"/>
    <dgm:cxn modelId="{F1F91A7D-99DF-401D-B3CC-7F9E0C683CF0}" type="presParOf" srcId="{BDBB200F-2B2F-418C-AD4E-BA05DA634F7E}" destId="{F701C49F-8572-490A-B03F-34C527F86C3A}" srcOrd="2" destOrd="0" presId="urn:microsoft.com/office/officeart/2005/8/layout/hierarchy2"/>
    <dgm:cxn modelId="{AA94B353-48EC-4E06-AD70-D8742EF885A5}" type="presParOf" srcId="{F701C49F-8572-490A-B03F-34C527F86C3A}" destId="{48ACCA9C-64E5-4D94-9037-FE373B471491}" srcOrd="0" destOrd="0" presId="urn:microsoft.com/office/officeart/2005/8/layout/hierarchy2"/>
    <dgm:cxn modelId="{9A59C7ED-1FD4-4339-862E-935398879217}" type="presParOf" srcId="{BDBB200F-2B2F-418C-AD4E-BA05DA634F7E}" destId="{9BA1C88F-33DA-4329-B481-5C61C6C0E887}" srcOrd="3" destOrd="0" presId="urn:microsoft.com/office/officeart/2005/8/layout/hierarchy2"/>
    <dgm:cxn modelId="{30D57A16-A25D-4820-A06F-51F66E89568E}" type="presParOf" srcId="{9BA1C88F-33DA-4329-B481-5C61C6C0E887}" destId="{5F7D3CAB-B747-4BE1-AAB7-14392AD7DAA3}" srcOrd="0" destOrd="0" presId="urn:microsoft.com/office/officeart/2005/8/layout/hierarchy2"/>
    <dgm:cxn modelId="{595E421C-69BF-4FBF-AE31-A035FE7598F2}" type="presParOf" srcId="{9BA1C88F-33DA-4329-B481-5C61C6C0E887}" destId="{C2B176A1-B1DA-47B5-AC0C-5CBC3BD87D30}" srcOrd="1" destOrd="0" presId="urn:microsoft.com/office/officeart/2005/8/layout/hierarchy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5349FD-03A6-4B15-9220-7062A4C75566}"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s-ES"/>
        </a:p>
      </dgm:t>
    </dgm:pt>
    <dgm:pt modelId="{837FA5F1-5581-4B1E-B339-60094116278E}">
      <dgm:prSet phldrT="[Texto]" custT="1"/>
      <dgm:spPr/>
      <dgm:t>
        <a:bodyPr/>
        <a:lstStyle/>
        <a:p>
          <a:r>
            <a:rPr lang="es-ES" sz="2400" dirty="0" err="1">
              <a:latin typeface="Arial" panose="020B0604020202020204" pitchFamily="34" charset="0"/>
              <a:cs typeface="Arial" panose="020B0604020202020204" pitchFamily="34" charset="0"/>
            </a:rPr>
            <a:t>Dissertation</a:t>
          </a:r>
          <a:r>
            <a:rPr lang="es-ES" sz="2400" dirty="0">
              <a:latin typeface="Arial" panose="020B0604020202020204" pitchFamily="34" charset="0"/>
              <a:cs typeface="Arial" panose="020B0604020202020204" pitchFamily="34" charset="0"/>
            </a:rPr>
            <a:t> </a:t>
          </a:r>
        </a:p>
        <a:p>
          <a:r>
            <a:rPr lang="es-ES" sz="2400" dirty="0" err="1">
              <a:latin typeface="Arial" panose="020B0604020202020204" pitchFamily="34" charset="0"/>
              <a:cs typeface="Arial" panose="020B0604020202020204" pitchFamily="34" charset="0"/>
            </a:rPr>
            <a:t>Structure</a:t>
          </a:r>
          <a:endParaRPr lang="es-ES" sz="2400" dirty="0">
            <a:latin typeface="Arial" panose="020B0604020202020204" pitchFamily="34" charset="0"/>
            <a:cs typeface="Arial" panose="020B0604020202020204" pitchFamily="34" charset="0"/>
          </a:endParaRPr>
        </a:p>
      </dgm:t>
    </dgm:pt>
    <dgm:pt modelId="{D7E938BA-3324-44C2-B205-1C5A0D0B5CD6}" type="parTrans" cxnId="{9960745E-4835-46F3-953A-88B6F7E79834}">
      <dgm:prSet/>
      <dgm:spPr/>
      <dgm:t>
        <a:bodyPr/>
        <a:lstStyle/>
        <a:p>
          <a:endParaRPr lang="es-ES"/>
        </a:p>
      </dgm:t>
    </dgm:pt>
    <dgm:pt modelId="{9AAB908B-46B9-4CC6-ADE6-B5C1C472AFD3}" type="sibTrans" cxnId="{9960745E-4835-46F3-953A-88B6F7E79834}">
      <dgm:prSet/>
      <dgm:spPr/>
      <dgm:t>
        <a:bodyPr/>
        <a:lstStyle/>
        <a:p>
          <a:endParaRPr lang="es-ES"/>
        </a:p>
      </dgm:t>
    </dgm:pt>
    <dgm:pt modelId="{0EFD36B5-28DF-42F7-8F87-95DB698E872B}">
      <dgm:prSet phldrT="[Texto]" custT="1"/>
      <dgm:spPr>
        <a:solidFill>
          <a:schemeClr val="accent4">
            <a:lumMod val="50000"/>
          </a:schemeClr>
        </a:solidFill>
      </dgm:spPr>
      <dgm:t>
        <a:bodyPr/>
        <a:lstStyle/>
        <a:p>
          <a:r>
            <a:rPr lang="es-ES" sz="2400" dirty="0">
              <a:latin typeface="Arial" panose="020B0604020202020204" pitchFamily="34" charset="0"/>
              <a:cs typeface="Arial" panose="020B0604020202020204" pitchFamily="34" charset="0"/>
            </a:rPr>
            <a:t>RTN-</a:t>
          </a:r>
          <a:r>
            <a:rPr lang="es-ES" sz="2400" dirty="0" err="1">
              <a:latin typeface="Arial" panose="020B0604020202020204" pitchFamily="34" charset="0"/>
              <a:cs typeface="Arial" panose="020B0604020202020204" pitchFamily="34" charset="0"/>
            </a:rPr>
            <a:t>based</a:t>
          </a:r>
          <a:r>
            <a:rPr lang="es-ES" sz="2400" dirty="0">
              <a:latin typeface="Arial" panose="020B0604020202020204" pitchFamily="34" charset="0"/>
              <a:cs typeface="Arial" panose="020B0604020202020204" pitchFamily="34" charset="0"/>
            </a:rPr>
            <a:t> PUF</a:t>
          </a:r>
        </a:p>
      </dgm:t>
    </dgm:pt>
    <dgm:pt modelId="{DFC29F86-A5B5-4A80-931D-5D87F8639CEB}" type="parTrans" cxnId="{89892B7B-CE9C-48B1-B62D-BDD06412BB29}">
      <dgm:prSet/>
      <dgm:spPr/>
      <dgm:t>
        <a:bodyPr/>
        <a:lstStyle/>
        <a:p>
          <a:endParaRPr lang="es-ES"/>
        </a:p>
      </dgm:t>
    </dgm:pt>
    <dgm:pt modelId="{1ABFF035-B511-48FC-8EE5-E26F62CADA0D}" type="sibTrans" cxnId="{89892B7B-CE9C-48B1-B62D-BDD06412BB29}">
      <dgm:prSet/>
      <dgm:spPr/>
      <dgm:t>
        <a:bodyPr/>
        <a:lstStyle/>
        <a:p>
          <a:endParaRPr lang="es-ES"/>
        </a:p>
      </dgm:t>
    </dgm:pt>
    <dgm:pt modelId="{A2C35E7E-1043-434B-8409-529AEC5B148B}">
      <dgm:prSet phldrT="[Texto]" custT="1"/>
      <dgm:spPr>
        <a:solidFill>
          <a:schemeClr val="accent3">
            <a:lumMod val="50000"/>
          </a:schemeClr>
        </a:solidFill>
      </dgm:spPr>
      <dgm:t>
        <a:bodyPr/>
        <a:lstStyle/>
        <a:p>
          <a:r>
            <a:rPr lang="es-ES" sz="2400" dirty="0">
              <a:latin typeface="Arial" panose="020B0604020202020204" pitchFamily="34" charset="0"/>
              <a:cs typeface="Arial" panose="020B0604020202020204" pitchFamily="34" charset="0"/>
            </a:rPr>
            <a:t>Hash </a:t>
          </a:r>
          <a:r>
            <a:rPr lang="es-ES" sz="2400" dirty="0" err="1">
              <a:latin typeface="Arial" panose="020B0604020202020204" pitchFamily="34" charset="0"/>
              <a:cs typeface="Arial" panose="020B0604020202020204" pitchFamily="34" charset="0"/>
            </a:rPr>
            <a:t>Functions</a:t>
          </a:r>
          <a:endParaRPr lang="es-ES" sz="2400" dirty="0">
            <a:latin typeface="Arial" panose="020B0604020202020204" pitchFamily="34" charset="0"/>
            <a:cs typeface="Arial" panose="020B0604020202020204" pitchFamily="34" charset="0"/>
          </a:endParaRPr>
        </a:p>
      </dgm:t>
    </dgm:pt>
    <dgm:pt modelId="{4D9124BF-EA4C-4407-BC94-29B1ACF1D467}" type="parTrans" cxnId="{A6D1D3CC-AACA-4CF8-8BAC-56E1320445E1}">
      <dgm:prSet/>
      <dgm:spPr/>
      <dgm:t>
        <a:bodyPr/>
        <a:lstStyle/>
        <a:p>
          <a:endParaRPr lang="es-ES"/>
        </a:p>
      </dgm:t>
    </dgm:pt>
    <dgm:pt modelId="{0F8BBB1E-B469-471E-BDC2-312B4CA043AC}" type="sibTrans" cxnId="{A6D1D3CC-AACA-4CF8-8BAC-56E1320445E1}">
      <dgm:prSet/>
      <dgm:spPr/>
      <dgm:t>
        <a:bodyPr/>
        <a:lstStyle/>
        <a:p>
          <a:endParaRPr lang="es-ES"/>
        </a:p>
      </dgm:t>
    </dgm:pt>
    <dgm:pt modelId="{827833FF-D038-417F-A241-AEC1C13E5ACD}">
      <dgm:prSet phldrT="[Texto]" custT="1"/>
      <dgm:spPr>
        <a:solidFill>
          <a:schemeClr val="accent4">
            <a:lumMod val="75000"/>
          </a:schemeClr>
        </a:solidFill>
      </dgm:spPr>
      <dgm:t>
        <a:bodyPr/>
        <a:lstStyle/>
        <a:p>
          <a:r>
            <a:rPr lang="es-ES" sz="2400" dirty="0" err="1">
              <a:latin typeface="Arial" panose="020B0604020202020204" pitchFamily="34" charset="0"/>
              <a:cs typeface="Arial" panose="020B0604020202020204" pitchFamily="34" charset="0"/>
            </a:rPr>
            <a:t>Evaluation</a:t>
          </a:r>
          <a:endParaRPr lang="es-ES" sz="1500" dirty="0">
            <a:latin typeface="Arial" panose="020B0604020202020204" pitchFamily="34" charset="0"/>
            <a:cs typeface="Arial" panose="020B0604020202020204" pitchFamily="34" charset="0"/>
          </a:endParaRPr>
        </a:p>
      </dgm:t>
    </dgm:pt>
    <dgm:pt modelId="{4D67C9A1-5EFC-447B-979B-33697700093A}" type="parTrans" cxnId="{950EAFC1-F610-4984-B6D7-11E05739EA26}">
      <dgm:prSet/>
      <dgm:spPr>
        <a:ln>
          <a:solidFill>
            <a:schemeClr val="accent4">
              <a:lumMod val="50000"/>
            </a:schemeClr>
          </a:solidFill>
        </a:ln>
      </dgm:spPr>
      <dgm:t>
        <a:bodyPr/>
        <a:lstStyle/>
        <a:p>
          <a:endParaRPr lang="es-ES"/>
        </a:p>
      </dgm:t>
    </dgm:pt>
    <dgm:pt modelId="{C07B7DCE-9847-441E-9119-0C75B01BD4C0}" type="sibTrans" cxnId="{950EAFC1-F610-4984-B6D7-11E05739EA26}">
      <dgm:prSet/>
      <dgm:spPr/>
      <dgm:t>
        <a:bodyPr/>
        <a:lstStyle/>
        <a:p>
          <a:endParaRPr lang="es-ES"/>
        </a:p>
      </dgm:t>
    </dgm:pt>
    <dgm:pt modelId="{18ACE261-3718-4A4E-9D85-3D8A01D5E8CC}">
      <dgm:prSet phldrT="[Texto]" custT="1"/>
      <dgm:spPr>
        <a:solidFill>
          <a:schemeClr val="accent4">
            <a:lumMod val="75000"/>
          </a:schemeClr>
        </a:solidFill>
      </dgm:spPr>
      <dgm:t>
        <a:bodyPr/>
        <a:lstStyle/>
        <a:p>
          <a:r>
            <a:rPr lang="es-ES" sz="2400" dirty="0" err="1">
              <a:latin typeface="Arial" panose="020B0604020202020204" pitchFamily="34" charset="0"/>
              <a:cs typeface="Arial" panose="020B0604020202020204" pitchFamily="34" charset="0"/>
            </a:rPr>
            <a:t>Analog</a:t>
          </a:r>
          <a:r>
            <a:rPr lang="es-ES" sz="2400" dirty="0">
              <a:latin typeface="Arial" panose="020B0604020202020204" pitchFamily="34" charset="0"/>
              <a:cs typeface="Arial" panose="020B0604020202020204" pitchFamily="34" charset="0"/>
            </a:rPr>
            <a:t> </a:t>
          </a:r>
          <a:r>
            <a:rPr lang="es-ES" sz="2400" dirty="0" err="1">
              <a:latin typeface="Arial" panose="020B0604020202020204" pitchFamily="34" charset="0"/>
              <a:cs typeface="Arial" panose="020B0604020202020204" pitchFamily="34" charset="0"/>
            </a:rPr>
            <a:t>low-level</a:t>
          </a:r>
          <a:r>
            <a:rPr lang="es-ES" sz="2400" dirty="0">
              <a:latin typeface="Arial" panose="020B0604020202020204" pitchFamily="34" charset="0"/>
              <a:cs typeface="Arial" panose="020B0604020202020204" pitchFamily="34" charset="0"/>
            </a:rPr>
            <a:t> </a:t>
          </a:r>
          <a:r>
            <a:rPr lang="es-ES" sz="2400" dirty="0" err="1">
              <a:latin typeface="Arial" panose="020B0604020202020204" pitchFamily="34" charset="0"/>
              <a:cs typeface="Arial" panose="020B0604020202020204" pitchFamily="34" charset="0"/>
            </a:rPr>
            <a:t>design</a:t>
          </a:r>
          <a:endParaRPr lang="es-ES" sz="2400" dirty="0">
            <a:latin typeface="Arial" panose="020B0604020202020204" pitchFamily="34" charset="0"/>
            <a:cs typeface="Arial" panose="020B0604020202020204" pitchFamily="34" charset="0"/>
          </a:endParaRPr>
        </a:p>
      </dgm:t>
    </dgm:pt>
    <dgm:pt modelId="{D8FEA6E1-B79F-4A9F-BE2D-BEF1CBB8AFEC}" type="parTrans" cxnId="{66F95D19-F8CE-4E53-B829-799606083339}">
      <dgm:prSet/>
      <dgm:spPr>
        <a:ln>
          <a:solidFill>
            <a:schemeClr val="accent4">
              <a:lumMod val="50000"/>
            </a:schemeClr>
          </a:solidFill>
        </a:ln>
      </dgm:spPr>
      <dgm:t>
        <a:bodyPr/>
        <a:lstStyle/>
        <a:p>
          <a:endParaRPr lang="es-ES"/>
        </a:p>
      </dgm:t>
    </dgm:pt>
    <dgm:pt modelId="{BC7A458B-0141-4B79-8513-B2F84CC39D6A}" type="sibTrans" cxnId="{66F95D19-F8CE-4E53-B829-799606083339}">
      <dgm:prSet/>
      <dgm:spPr/>
      <dgm:t>
        <a:bodyPr/>
        <a:lstStyle/>
        <a:p>
          <a:endParaRPr lang="es-ES"/>
        </a:p>
      </dgm:t>
    </dgm:pt>
    <dgm:pt modelId="{215C4030-7480-485F-9779-B8ACF1073C66}">
      <dgm:prSet phldrT="[Texto]" custT="1"/>
      <dgm:spPr>
        <a:solidFill>
          <a:schemeClr val="accent3">
            <a:lumMod val="75000"/>
          </a:schemeClr>
        </a:solidFill>
      </dgm:spPr>
      <dgm:t>
        <a:bodyPr/>
        <a:lstStyle/>
        <a:p>
          <a:r>
            <a:rPr lang="es-ES" sz="2400" dirty="0">
              <a:latin typeface="Arial" panose="020B0604020202020204" pitchFamily="34" charset="0"/>
              <a:cs typeface="Arial" panose="020B0604020202020204" pitchFamily="34" charset="0"/>
            </a:rPr>
            <a:t>SHA-2</a:t>
          </a:r>
        </a:p>
      </dgm:t>
    </dgm:pt>
    <dgm:pt modelId="{6D9CDE16-D495-4FDF-AC11-BD1831635B8E}" type="parTrans" cxnId="{5784A609-1333-452F-AD7F-2E721AE29ACF}">
      <dgm:prSet/>
      <dgm:spPr>
        <a:ln>
          <a:solidFill>
            <a:schemeClr val="accent3">
              <a:lumMod val="50000"/>
            </a:schemeClr>
          </a:solidFill>
        </a:ln>
      </dgm:spPr>
      <dgm:t>
        <a:bodyPr/>
        <a:lstStyle/>
        <a:p>
          <a:endParaRPr lang="es-ES"/>
        </a:p>
      </dgm:t>
    </dgm:pt>
    <dgm:pt modelId="{8825CC12-BC01-4DA1-AD5E-8A2A956190FD}" type="sibTrans" cxnId="{5784A609-1333-452F-AD7F-2E721AE29ACF}">
      <dgm:prSet/>
      <dgm:spPr/>
      <dgm:t>
        <a:bodyPr/>
        <a:lstStyle/>
        <a:p>
          <a:endParaRPr lang="es-ES"/>
        </a:p>
      </dgm:t>
    </dgm:pt>
    <dgm:pt modelId="{07DD13E0-95CA-4814-9FC5-7FC5836027C9}">
      <dgm:prSet phldrT="[Texto]" custT="1"/>
      <dgm:spPr>
        <a:solidFill>
          <a:schemeClr val="accent3">
            <a:lumMod val="60000"/>
            <a:lumOff val="40000"/>
          </a:schemeClr>
        </a:solidFill>
      </dgm:spPr>
      <dgm:t>
        <a:bodyPr/>
        <a:lstStyle/>
        <a:p>
          <a:r>
            <a:rPr lang="es-ES" sz="2400" dirty="0">
              <a:latin typeface="Arial" panose="020B0604020202020204" pitchFamily="34" charset="0"/>
              <a:cs typeface="Arial" panose="020B0604020202020204" pitchFamily="34" charset="0"/>
            </a:rPr>
            <a:t>RTL </a:t>
          </a:r>
          <a:r>
            <a:rPr lang="es-ES" sz="2400" dirty="0" err="1">
              <a:latin typeface="Arial" panose="020B0604020202020204" pitchFamily="34" charset="0"/>
              <a:cs typeface="Arial" panose="020B0604020202020204" pitchFamily="34" charset="0"/>
            </a:rPr>
            <a:t>design</a:t>
          </a:r>
          <a:endParaRPr lang="es-ES" sz="2400" dirty="0">
            <a:latin typeface="Arial" panose="020B0604020202020204" pitchFamily="34" charset="0"/>
            <a:cs typeface="Arial" panose="020B0604020202020204" pitchFamily="34" charset="0"/>
          </a:endParaRPr>
        </a:p>
      </dgm:t>
    </dgm:pt>
    <dgm:pt modelId="{C050EAA3-52B0-4ACA-BE58-E68D5ECD070A}" type="parTrans" cxnId="{26E5640B-218B-4EDC-88B1-48AC40391F04}">
      <dgm:prSet/>
      <dgm:spPr>
        <a:ln>
          <a:solidFill>
            <a:schemeClr val="accent5">
              <a:lumMod val="75000"/>
            </a:schemeClr>
          </a:solidFill>
        </a:ln>
      </dgm:spPr>
      <dgm:t>
        <a:bodyPr/>
        <a:lstStyle/>
        <a:p>
          <a:endParaRPr lang="es-ES"/>
        </a:p>
      </dgm:t>
    </dgm:pt>
    <dgm:pt modelId="{4BB2073B-1227-4728-A546-BD8DF605C489}" type="sibTrans" cxnId="{26E5640B-218B-4EDC-88B1-48AC40391F04}">
      <dgm:prSet/>
      <dgm:spPr/>
      <dgm:t>
        <a:bodyPr/>
        <a:lstStyle/>
        <a:p>
          <a:endParaRPr lang="es-ES"/>
        </a:p>
      </dgm:t>
    </dgm:pt>
    <dgm:pt modelId="{E1B454AB-BF00-4A4B-96C4-08823F1B5B4C}">
      <dgm:prSet phldrT="[Texto]" custT="1"/>
      <dgm:spPr>
        <a:solidFill>
          <a:schemeClr val="accent3">
            <a:lumMod val="60000"/>
            <a:lumOff val="40000"/>
          </a:schemeClr>
        </a:solidFill>
      </dgm:spPr>
      <dgm:t>
        <a:bodyPr/>
        <a:lstStyle/>
        <a:p>
          <a:r>
            <a:rPr lang="es-ES" sz="2400" dirty="0">
              <a:latin typeface="Arial" panose="020B0604020202020204" pitchFamily="34" charset="0"/>
              <a:cs typeface="Arial" panose="020B0604020202020204" pitchFamily="34" charset="0"/>
            </a:rPr>
            <a:t>Digital </a:t>
          </a:r>
          <a:r>
            <a:rPr lang="es-ES" sz="2400" dirty="0" err="1">
              <a:latin typeface="Arial" panose="020B0604020202020204" pitchFamily="34" charset="0"/>
              <a:cs typeface="Arial" panose="020B0604020202020204" pitchFamily="34" charset="0"/>
            </a:rPr>
            <a:t>low-level</a:t>
          </a:r>
          <a:r>
            <a:rPr lang="es-ES" sz="2400" dirty="0">
              <a:latin typeface="Arial" panose="020B0604020202020204" pitchFamily="34" charset="0"/>
              <a:cs typeface="Arial" panose="020B0604020202020204" pitchFamily="34" charset="0"/>
            </a:rPr>
            <a:t> </a:t>
          </a:r>
          <a:r>
            <a:rPr lang="es-ES" sz="2400" dirty="0" err="1">
              <a:latin typeface="Arial" panose="020B0604020202020204" pitchFamily="34" charset="0"/>
              <a:cs typeface="Arial" panose="020B0604020202020204" pitchFamily="34" charset="0"/>
            </a:rPr>
            <a:t>design</a:t>
          </a:r>
          <a:endParaRPr lang="es-ES" sz="2400" dirty="0">
            <a:latin typeface="Arial" panose="020B0604020202020204" pitchFamily="34" charset="0"/>
            <a:cs typeface="Arial" panose="020B0604020202020204" pitchFamily="34" charset="0"/>
          </a:endParaRPr>
        </a:p>
      </dgm:t>
    </dgm:pt>
    <dgm:pt modelId="{2306051B-8FB8-4437-BF46-4624E5D5D1B3}" type="parTrans" cxnId="{FACCD54C-266C-4909-9535-FDB3BACFAA24}">
      <dgm:prSet/>
      <dgm:spPr>
        <a:ln>
          <a:solidFill>
            <a:schemeClr val="accent5">
              <a:lumMod val="75000"/>
            </a:schemeClr>
          </a:solidFill>
        </a:ln>
      </dgm:spPr>
      <dgm:t>
        <a:bodyPr/>
        <a:lstStyle/>
        <a:p>
          <a:endParaRPr lang="es-ES"/>
        </a:p>
      </dgm:t>
    </dgm:pt>
    <dgm:pt modelId="{EFFB9387-748C-4258-965D-D04121AF28F6}" type="sibTrans" cxnId="{FACCD54C-266C-4909-9535-FDB3BACFAA24}">
      <dgm:prSet/>
      <dgm:spPr/>
      <dgm:t>
        <a:bodyPr/>
        <a:lstStyle/>
        <a:p>
          <a:endParaRPr lang="es-ES"/>
        </a:p>
      </dgm:t>
    </dgm:pt>
    <dgm:pt modelId="{8723F2B9-3086-4A5F-ABF9-CB9B03AF2A68}">
      <dgm:prSet phldrT="[Texto]" custT="1"/>
      <dgm:spPr>
        <a:solidFill>
          <a:schemeClr val="accent3">
            <a:lumMod val="75000"/>
          </a:schemeClr>
        </a:solidFill>
      </dgm:spPr>
      <dgm:t>
        <a:bodyPr/>
        <a:lstStyle/>
        <a:p>
          <a:r>
            <a:rPr lang="es-ES" sz="2400" dirty="0">
              <a:latin typeface="Arial" panose="020B0604020202020204" pitchFamily="34" charset="0"/>
              <a:cs typeface="Arial" panose="020B0604020202020204" pitchFamily="34" charset="0"/>
            </a:rPr>
            <a:t>SHA-3</a:t>
          </a:r>
        </a:p>
      </dgm:t>
    </dgm:pt>
    <dgm:pt modelId="{864D2C98-359D-4192-8E13-8CC843160619}" type="parTrans" cxnId="{33A8961A-D115-4FA1-B2B2-D511C6CA01A9}">
      <dgm:prSet/>
      <dgm:spPr>
        <a:ln>
          <a:solidFill>
            <a:schemeClr val="accent3">
              <a:lumMod val="50000"/>
            </a:schemeClr>
          </a:solidFill>
        </a:ln>
      </dgm:spPr>
      <dgm:t>
        <a:bodyPr/>
        <a:lstStyle/>
        <a:p>
          <a:endParaRPr lang="es-ES"/>
        </a:p>
      </dgm:t>
    </dgm:pt>
    <dgm:pt modelId="{18C058CC-FD1E-4B96-9E62-BF457D5B0224}" type="sibTrans" cxnId="{33A8961A-D115-4FA1-B2B2-D511C6CA01A9}">
      <dgm:prSet/>
      <dgm:spPr/>
      <dgm:t>
        <a:bodyPr/>
        <a:lstStyle/>
        <a:p>
          <a:endParaRPr lang="es-ES"/>
        </a:p>
      </dgm:t>
    </dgm:pt>
    <dgm:pt modelId="{51538161-489F-4C75-8611-C9D4741D77DC}">
      <dgm:prSet phldrT="[Texto]" custT="1"/>
      <dgm:spPr>
        <a:solidFill>
          <a:schemeClr val="accent3">
            <a:lumMod val="60000"/>
            <a:lumOff val="40000"/>
          </a:schemeClr>
        </a:solidFill>
      </dgm:spPr>
      <dgm:t>
        <a:bodyPr/>
        <a:lstStyle/>
        <a:p>
          <a:r>
            <a:rPr lang="es-ES" sz="2400" dirty="0">
              <a:latin typeface="Arial" panose="020B0604020202020204" pitchFamily="34" charset="0"/>
              <a:cs typeface="Arial" panose="020B0604020202020204" pitchFamily="34" charset="0"/>
            </a:rPr>
            <a:t>RTL </a:t>
          </a:r>
          <a:r>
            <a:rPr lang="es-ES" sz="2400" dirty="0" err="1">
              <a:latin typeface="Arial" panose="020B0604020202020204" pitchFamily="34" charset="0"/>
              <a:cs typeface="Arial" panose="020B0604020202020204" pitchFamily="34" charset="0"/>
            </a:rPr>
            <a:t>design</a:t>
          </a:r>
          <a:endParaRPr lang="es-ES" sz="2400" dirty="0">
            <a:latin typeface="Arial" panose="020B0604020202020204" pitchFamily="34" charset="0"/>
            <a:cs typeface="Arial" panose="020B0604020202020204" pitchFamily="34" charset="0"/>
          </a:endParaRPr>
        </a:p>
      </dgm:t>
    </dgm:pt>
    <dgm:pt modelId="{D0B17709-47F1-48A0-83A1-635CA4CCB01B}" type="parTrans" cxnId="{C7F408C7-A8B3-405E-B4D7-C2E3E72078DF}">
      <dgm:prSet/>
      <dgm:spPr>
        <a:ln>
          <a:solidFill>
            <a:schemeClr val="accent5">
              <a:lumMod val="75000"/>
            </a:schemeClr>
          </a:solidFill>
        </a:ln>
      </dgm:spPr>
      <dgm:t>
        <a:bodyPr/>
        <a:lstStyle/>
        <a:p>
          <a:endParaRPr lang="es-ES"/>
        </a:p>
      </dgm:t>
    </dgm:pt>
    <dgm:pt modelId="{F0E3F75F-7D11-4CDC-9B96-05A786E90B98}" type="sibTrans" cxnId="{C7F408C7-A8B3-405E-B4D7-C2E3E72078DF}">
      <dgm:prSet/>
      <dgm:spPr/>
      <dgm:t>
        <a:bodyPr/>
        <a:lstStyle/>
        <a:p>
          <a:endParaRPr lang="es-ES"/>
        </a:p>
      </dgm:t>
    </dgm:pt>
    <dgm:pt modelId="{70E6E10F-93E5-4BE2-A9E0-F36C798548F1}">
      <dgm:prSet phldrT="[Texto]" custT="1"/>
      <dgm:spPr>
        <a:solidFill>
          <a:schemeClr val="accent1">
            <a:lumMod val="50000"/>
          </a:schemeClr>
        </a:solidFill>
      </dgm:spPr>
      <dgm:t>
        <a:bodyPr/>
        <a:lstStyle/>
        <a:p>
          <a:r>
            <a:rPr lang="es-ES" sz="2400" dirty="0">
              <a:latin typeface="Arial" panose="020B0604020202020204" pitchFamily="34" charset="0"/>
              <a:cs typeface="Arial" panose="020B0604020202020204" pitchFamily="34" charset="0"/>
            </a:rPr>
            <a:t>PQC</a:t>
          </a:r>
        </a:p>
      </dgm:t>
    </dgm:pt>
    <dgm:pt modelId="{65D06934-0318-4153-8A64-6390DE1FECD6}" type="parTrans" cxnId="{A951356F-D9F6-4788-9557-00E438F197EC}">
      <dgm:prSet/>
      <dgm:spPr/>
      <dgm:t>
        <a:bodyPr/>
        <a:lstStyle/>
        <a:p>
          <a:endParaRPr lang="es-ES"/>
        </a:p>
      </dgm:t>
    </dgm:pt>
    <dgm:pt modelId="{F0A538C3-CB8F-448B-A785-F9B198BBC4E1}" type="sibTrans" cxnId="{A951356F-D9F6-4788-9557-00E438F197EC}">
      <dgm:prSet/>
      <dgm:spPr/>
      <dgm:t>
        <a:bodyPr/>
        <a:lstStyle/>
        <a:p>
          <a:endParaRPr lang="es-ES"/>
        </a:p>
      </dgm:t>
    </dgm:pt>
    <dgm:pt modelId="{5065F167-A7B6-40A0-96B0-61F8A41E02A0}">
      <dgm:prSet phldrT="[Texto]" custT="1"/>
      <dgm:spPr>
        <a:solidFill>
          <a:schemeClr val="accent1">
            <a:lumMod val="75000"/>
          </a:schemeClr>
        </a:solidFill>
      </dgm:spPr>
      <dgm:t>
        <a:bodyPr/>
        <a:lstStyle/>
        <a:p>
          <a:r>
            <a:rPr lang="es-ES" sz="2400" dirty="0">
              <a:latin typeface="Arial" panose="020B0604020202020204" pitchFamily="34" charset="0"/>
              <a:cs typeface="Arial" panose="020B0604020202020204" pitchFamily="34" charset="0"/>
            </a:rPr>
            <a:t>NTRU</a:t>
          </a:r>
        </a:p>
      </dgm:t>
    </dgm:pt>
    <dgm:pt modelId="{41149ED0-F279-4C7E-A15B-23CB957A32BE}" type="parTrans" cxnId="{00A5A5F2-0781-48FB-BC08-2E26D597B404}">
      <dgm:prSet/>
      <dgm:spPr>
        <a:ln>
          <a:solidFill>
            <a:schemeClr val="accent1">
              <a:lumMod val="50000"/>
            </a:schemeClr>
          </a:solidFill>
        </a:ln>
      </dgm:spPr>
      <dgm:t>
        <a:bodyPr/>
        <a:lstStyle/>
        <a:p>
          <a:endParaRPr lang="es-ES"/>
        </a:p>
      </dgm:t>
    </dgm:pt>
    <dgm:pt modelId="{155D5E21-21DE-4699-B49E-BF91C110758E}" type="sibTrans" cxnId="{00A5A5F2-0781-48FB-BC08-2E26D597B404}">
      <dgm:prSet/>
      <dgm:spPr/>
      <dgm:t>
        <a:bodyPr/>
        <a:lstStyle/>
        <a:p>
          <a:endParaRPr lang="es-ES"/>
        </a:p>
      </dgm:t>
    </dgm:pt>
    <dgm:pt modelId="{A06105E4-CC9E-460A-B29C-B9E9B4B87D54}">
      <dgm:prSet phldrT="[Texto]" custT="1"/>
      <dgm:spPr>
        <a:solidFill>
          <a:schemeClr val="tx1">
            <a:lumMod val="50000"/>
          </a:schemeClr>
        </a:solidFill>
      </dgm:spPr>
      <dgm:t>
        <a:bodyPr/>
        <a:lstStyle/>
        <a:p>
          <a:r>
            <a:rPr lang="es-ES" sz="2400" dirty="0">
              <a:latin typeface="Arial" panose="020B0604020202020204" pitchFamily="34" charset="0"/>
              <a:cs typeface="Arial" panose="020B0604020202020204" pitchFamily="34" charset="0"/>
            </a:rPr>
            <a:t>PoC</a:t>
          </a:r>
        </a:p>
      </dgm:t>
    </dgm:pt>
    <dgm:pt modelId="{81816B99-55D8-44AE-AB99-081D7C1D5B8B}" type="parTrans" cxnId="{AF99CCDD-4CEB-4610-AC60-75D8157F91FC}">
      <dgm:prSet/>
      <dgm:spPr/>
      <dgm:t>
        <a:bodyPr/>
        <a:lstStyle/>
        <a:p>
          <a:endParaRPr lang="es-ES"/>
        </a:p>
      </dgm:t>
    </dgm:pt>
    <dgm:pt modelId="{FEF66A21-6AC2-40E7-AE6D-1DFB23C7D0DE}" type="sibTrans" cxnId="{AF99CCDD-4CEB-4610-AC60-75D8157F91FC}">
      <dgm:prSet/>
      <dgm:spPr/>
      <dgm:t>
        <a:bodyPr/>
        <a:lstStyle/>
        <a:p>
          <a:endParaRPr lang="es-ES"/>
        </a:p>
      </dgm:t>
    </dgm:pt>
    <dgm:pt modelId="{631530E4-2BB1-443F-9698-E1F7620AC5CB}">
      <dgm:prSet phldrT="[Texto]" custT="1"/>
      <dgm:spPr>
        <a:solidFill>
          <a:schemeClr val="tx1">
            <a:lumMod val="75000"/>
          </a:schemeClr>
        </a:solidFill>
      </dgm:spPr>
      <dgm:t>
        <a:bodyPr/>
        <a:lstStyle/>
        <a:p>
          <a:r>
            <a:rPr lang="es-ES" sz="2400" dirty="0">
              <a:latin typeface="Arial" panose="020B0604020202020204" pitchFamily="34" charset="0"/>
              <a:cs typeface="Arial" panose="020B0604020202020204" pitchFamily="34" charset="0"/>
            </a:rPr>
            <a:t>HMAC</a:t>
          </a:r>
        </a:p>
      </dgm:t>
    </dgm:pt>
    <dgm:pt modelId="{84AA99A4-10A0-47B7-8F21-A6551BC54D49}" type="parTrans" cxnId="{3E9AE285-2D7F-4575-B674-52E246929B22}">
      <dgm:prSet/>
      <dgm:spPr>
        <a:ln>
          <a:solidFill>
            <a:schemeClr val="tx1">
              <a:lumMod val="50000"/>
            </a:schemeClr>
          </a:solidFill>
        </a:ln>
      </dgm:spPr>
      <dgm:t>
        <a:bodyPr/>
        <a:lstStyle/>
        <a:p>
          <a:endParaRPr lang="es-ES"/>
        </a:p>
      </dgm:t>
    </dgm:pt>
    <dgm:pt modelId="{BE3EB096-36B7-4D57-BE28-2B4F5DEC0123}" type="sibTrans" cxnId="{3E9AE285-2D7F-4575-B674-52E246929B22}">
      <dgm:prSet/>
      <dgm:spPr/>
      <dgm:t>
        <a:bodyPr/>
        <a:lstStyle/>
        <a:p>
          <a:endParaRPr lang="es-ES"/>
        </a:p>
      </dgm:t>
    </dgm:pt>
    <dgm:pt modelId="{F0A64CFB-6C28-4650-90F0-444172609D61}">
      <dgm:prSet phldrT="[Texto]" custT="1"/>
      <dgm:spPr>
        <a:solidFill>
          <a:schemeClr val="tx1">
            <a:lumMod val="75000"/>
          </a:schemeClr>
        </a:solidFill>
      </dgm:spPr>
      <dgm:t>
        <a:bodyPr/>
        <a:lstStyle/>
        <a:p>
          <a:r>
            <a:rPr lang="es-ES" sz="2400" dirty="0">
              <a:latin typeface="Arial" panose="020B0604020202020204" pitchFamily="34" charset="0"/>
              <a:cs typeface="Arial" panose="020B0604020202020204" pitchFamily="34" charset="0"/>
            </a:rPr>
            <a:t>NTRU</a:t>
          </a:r>
        </a:p>
      </dgm:t>
    </dgm:pt>
    <dgm:pt modelId="{8E211220-BC7E-46BA-9B7D-50EB0BDD9678}" type="parTrans" cxnId="{8EEC4B0E-4586-42F7-826E-9E3E579EEF2E}">
      <dgm:prSet/>
      <dgm:spPr>
        <a:ln>
          <a:solidFill>
            <a:schemeClr val="tx1">
              <a:lumMod val="50000"/>
            </a:schemeClr>
          </a:solidFill>
        </a:ln>
      </dgm:spPr>
      <dgm:t>
        <a:bodyPr/>
        <a:lstStyle/>
        <a:p>
          <a:endParaRPr lang="es-ES"/>
        </a:p>
      </dgm:t>
    </dgm:pt>
    <dgm:pt modelId="{CAB68737-C0BE-44D0-B06C-14B27E6E9C30}" type="sibTrans" cxnId="{8EEC4B0E-4586-42F7-826E-9E3E579EEF2E}">
      <dgm:prSet/>
      <dgm:spPr/>
      <dgm:t>
        <a:bodyPr/>
        <a:lstStyle/>
        <a:p>
          <a:endParaRPr lang="es-ES"/>
        </a:p>
      </dgm:t>
    </dgm:pt>
    <dgm:pt modelId="{0366BC19-2EFA-4920-8287-CBE4C1685A6B}" type="pres">
      <dgm:prSet presAssocID="{345349FD-03A6-4B15-9220-7062A4C75566}" presName="diagram" presStyleCnt="0">
        <dgm:presLayoutVars>
          <dgm:chPref val="1"/>
          <dgm:dir/>
          <dgm:animOne val="branch"/>
          <dgm:animLvl val="lvl"/>
          <dgm:resizeHandles val="exact"/>
        </dgm:presLayoutVars>
      </dgm:prSet>
      <dgm:spPr/>
    </dgm:pt>
    <dgm:pt modelId="{007E9684-3868-49F1-8D8E-383FFF635DAC}" type="pres">
      <dgm:prSet presAssocID="{837FA5F1-5581-4B1E-B339-60094116278E}" presName="root1" presStyleCnt="0"/>
      <dgm:spPr/>
    </dgm:pt>
    <dgm:pt modelId="{BA989D6D-C217-42F8-BE06-FF836D2F6DCF}" type="pres">
      <dgm:prSet presAssocID="{837FA5F1-5581-4B1E-B339-60094116278E}" presName="LevelOneTextNode" presStyleLbl="node0" presStyleIdx="0" presStyleCnt="1" custScaleX="128221" custScaleY="132881" custLinFactNeighborX="-64086" custLinFactNeighborY="-255">
        <dgm:presLayoutVars>
          <dgm:chPref val="3"/>
        </dgm:presLayoutVars>
      </dgm:prSet>
      <dgm:spPr/>
    </dgm:pt>
    <dgm:pt modelId="{BDBB200F-2B2F-418C-AD4E-BA05DA634F7E}" type="pres">
      <dgm:prSet presAssocID="{837FA5F1-5581-4B1E-B339-60094116278E}" presName="level2hierChild" presStyleCnt="0"/>
      <dgm:spPr/>
    </dgm:pt>
    <dgm:pt modelId="{8D63E0AF-1795-4708-8689-25799E196359}" type="pres">
      <dgm:prSet presAssocID="{DFC29F86-A5B5-4A80-931D-5D87F8639CEB}" presName="conn2-1" presStyleLbl="parChTrans1D2" presStyleIdx="0" presStyleCnt="4"/>
      <dgm:spPr/>
    </dgm:pt>
    <dgm:pt modelId="{BEF33D8F-4A4C-4D29-A628-6C738A188E3D}" type="pres">
      <dgm:prSet presAssocID="{DFC29F86-A5B5-4A80-931D-5D87F8639CEB}" presName="connTx" presStyleLbl="parChTrans1D2" presStyleIdx="0" presStyleCnt="4"/>
      <dgm:spPr/>
    </dgm:pt>
    <dgm:pt modelId="{193D8FAF-462B-4F8B-B8C6-6714A0503CC9}" type="pres">
      <dgm:prSet presAssocID="{0EFD36B5-28DF-42F7-8F87-95DB698E872B}" presName="root2" presStyleCnt="0"/>
      <dgm:spPr/>
    </dgm:pt>
    <dgm:pt modelId="{53284D2C-77F3-450B-AE8F-D3E31A9FA395}" type="pres">
      <dgm:prSet presAssocID="{0EFD36B5-28DF-42F7-8F87-95DB698E872B}" presName="LevelTwoTextNode" presStyleLbl="node2" presStyleIdx="0" presStyleCnt="4" custScaleX="189401" custLinFactNeighborX="-7205" custLinFactNeighborY="6967">
        <dgm:presLayoutVars>
          <dgm:chPref val="3"/>
        </dgm:presLayoutVars>
      </dgm:prSet>
      <dgm:spPr/>
    </dgm:pt>
    <dgm:pt modelId="{37425D88-A10B-41FE-817D-5812936F406F}" type="pres">
      <dgm:prSet presAssocID="{0EFD36B5-28DF-42F7-8F87-95DB698E872B}" presName="level3hierChild" presStyleCnt="0"/>
      <dgm:spPr/>
    </dgm:pt>
    <dgm:pt modelId="{D63C3B79-80E4-43E9-B485-797509AF37E6}" type="pres">
      <dgm:prSet presAssocID="{4D67C9A1-5EFC-447B-979B-33697700093A}" presName="conn2-1" presStyleLbl="parChTrans1D3" presStyleIdx="0" presStyleCnt="7"/>
      <dgm:spPr/>
    </dgm:pt>
    <dgm:pt modelId="{C1EC8C3F-A34B-4DB0-8428-EA4F69F52553}" type="pres">
      <dgm:prSet presAssocID="{4D67C9A1-5EFC-447B-979B-33697700093A}" presName="connTx" presStyleLbl="parChTrans1D3" presStyleIdx="0" presStyleCnt="7"/>
      <dgm:spPr/>
    </dgm:pt>
    <dgm:pt modelId="{CD52F31C-C5ED-4F16-8003-0E93D6E905C4}" type="pres">
      <dgm:prSet presAssocID="{827833FF-D038-417F-A241-AEC1C13E5ACD}" presName="root2" presStyleCnt="0"/>
      <dgm:spPr/>
    </dgm:pt>
    <dgm:pt modelId="{737244B0-9620-4BBC-B9D0-C2ACD3DB7E5F}" type="pres">
      <dgm:prSet presAssocID="{827833FF-D038-417F-A241-AEC1C13E5ACD}" presName="LevelTwoTextNode" presStyleLbl="node3" presStyleIdx="0" presStyleCnt="7" custScaleX="145468" custScaleY="61346" custLinFactNeighborX="27657" custLinFactNeighborY="-1627">
        <dgm:presLayoutVars>
          <dgm:chPref val="3"/>
        </dgm:presLayoutVars>
      </dgm:prSet>
      <dgm:spPr/>
    </dgm:pt>
    <dgm:pt modelId="{EED7900B-FCCB-40BB-8038-8EB9EBED1A98}" type="pres">
      <dgm:prSet presAssocID="{827833FF-D038-417F-A241-AEC1C13E5ACD}" presName="level3hierChild" presStyleCnt="0"/>
      <dgm:spPr/>
    </dgm:pt>
    <dgm:pt modelId="{95A4099F-B4C4-4345-8A44-457B7D72581A}" type="pres">
      <dgm:prSet presAssocID="{D8FEA6E1-B79F-4A9F-BE2D-BEF1CBB8AFEC}" presName="conn2-1" presStyleLbl="parChTrans1D3" presStyleIdx="1" presStyleCnt="7"/>
      <dgm:spPr/>
    </dgm:pt>
    <dgm:pt modelId="{65BE64AF-455A-46D4-9DC3-50B45C80B26B}" type="pres">
      <dgm:prSet presAssocID="{D8FEA6E1-B79F-4A9F-BE2D-BEF1CBB8AFEC}" presName="connTx" presStyleLbl="parChTrans1D3" presStyleIdx="1" presStyleCnt="7"/>
      <dgm:spPr/>
    </dgm:pt>
    <dgm:pt modelId="{20FBB53A-7C6D-42F4-9A8A-6668985BB9CC}" type="pres">
      <dgm:prSet presAssocID="{18ACE261-3718-4A4E-9D85-3D8A01D5E8CC}" presName="root2" presStyleCnt="0"/>
      <dgm:spPr/>
    </dgm:pt>
    <dgm:pt modelId="{107C78C1-C270-4E87-8D0C-2AFDB2E75C9A}" type="pres">
      <dgm:prSet presAssocID="{18ACE261-3718-4A4E-9D85-3D8A01D5E8CC}" presName="LevelTwoTextNode" presStyleLbl="node3" presStyleIdx="1" presStyleCnt="7" custScaleX="282935" custScaleY="62375" custLinFactNeighborX="27657" custLinFactNeighborY="-1627">
        <dgm:presLayoutVars>
          <dgm:chPref val="3"/>
        </dgm:presLayoutVars>
      </dgm:prSet>
      <dgm:spPr/>
    </dgm:pt>
    <dgm:pt modelId="{141094C5-C249-4035-9F69-0AD27B938D8B}" type="pres">
      <dgm:prSet presAssocID="{18ACE261-3718-4A4E-9D85-3D8A01D5E8CC}" presName="level3hierChild" presStyleCnt="0"/>
      <dgm:spPr/>
    </dgm:pt>
    <dgm:pt modelId="{F701C49F-8572-490A-B03F-34C527F86C3A}" type="pres">
      <dgm:prSet presAssocID="{4D9124BF-EA4C-4407-BC94-29B1ACF1D467}" presName="conn2-1" presStyleLbl="parChTrans1D2" presStyleIdx="1" presStyleCnt="4"/>
      <dgm:spPr/>
    </dgm:pt>
    <dgm:pt modelId="{48ACCA9C-64E5-4D94-9037-FE373B471491}" type="pres">
      <dgm:prSet presAssocID="{4D9124BF-EA4C-4407-BC94-29B1ACF1D467}" presName="connTx" presStyleLbl="parChTrans1D2" presStyleIdx="1" presStyleCnt="4"/>
      <dgm:spPr/>
    </dgm:pt>
    <dgm:pt modelId="{9BA1C88F-33DA-4329-B481-5C61C6C0E887}" type="pres">
      <dgm:prSet presAssocID="{A2C35E7E-1043-434B-8409-529AEC5B148B}" presName="root2" presStyleCnt="0"/>
      <dgm:spPr/>
    </dgm:pt>
    <dgm:pt modelId="{5F7D3CAB-B747-4BE1-AAB7-14392AD7DAA3}" type="pres">
      <dgm:prSet presAssocID="{A2C35E7E-1043-434B-8409-529AEC5B148B}" presName="LevelTwoTextNode" presStyleLbl="node2" presStyleIdx="1" presStyleCnt="4" custScaleX="199153" custLinFactNeighborX="-7481" custLinFactNeighborY="-13140">
        <dgm:presLayoutVars>
          <dgm:chPref val="3"/>
        </dgm:presLayoutVars>
      </dgm:prSet>
      <dgm:spPr/>
    </dgm:pt>
    <dgm:pt modelId="{C2B176A1-B1DA-47B5-AC0C-5CBC3BD87D30}" type="pres">
      <dgm:prSet presAssocID="{A2C35E7E-1043-434B-8409-529AEC5B148B}" presName="level3hierChild" presStyleCnt="0"/>
      <dgm:spPr/>
    </dgm:pt>
    <dgm:pt modelId="{CC8223DD-C265-4E8A-A165-1FD626DB4E06}" type="pres">
      <dgm:prSet presAssocID="{6D9CDE16-D495-4FDF-AC11-BD1831635B8E}" presName="conn2-1" presStyleLbl="parChTrans1D3" presStyleIdx="2" presStyleCnt="7"/>
      <dgm:spPr/>
    </dgm:pt>
    <dgm:pt modelId="{322E792E-F628-49B1-930A-17D50CB6F484}" type="pres">
      <dgm:prSet presAssocID="{6D9CDE16-D495-4FDF-AC11-BD1831635B8E}" presName="connTx" presStyleLbl="parChTrans1D3" presStyleIdx="2" presStyleCnt="7"/>
      <dgm:spPr/>
    </dgm:pt>
    <dgm:pt modelId="{4DFAB169-5D65-456A-98FB-D831143C5B25}" type="pres">
      <dgm:prSet presAssocID="{215C4030-7480-485F-9779-B8ACF1073C66}" presName="root2" presStyleCnt="0"/>
      <dgm:spPr/>
    </dgm:pt>
    <dgm:pt modelId="{355246EB-37DA-432B-82EB-DAAAB23B340A}" type="pres">
      <dgm:prSet presAssocID="{215C4030-7480-485F-9779-B8ACF1073C66}" presName="LevelTwoTextNode" presStyleLbl="node3" presStyleIdx="2" presStyleCnt="7" custLinFactNeighborX="-29241" custLinFactNeighborY="-1627">
        <dgm:presLayoutVars>
          <dgm:chPref val="3"/>
        </dgm:presLayoutVars>
      </dgm:prSet>
      <dgm:spPr/>
    </dgm:pt>
    <dgm:pt modelId="{3974CFC6-1EEB-40A9-9CDE-DD5B64532ED3}" type="pres">
      <dgm:prSet presAssocID="{215C4030-7480-485F-9779-B8ACF1073C66}" presName="level3hierChild" presStyleCnt="0"/>
      <dgm:spPr/>
    </dgm:pt>
    <dgm:pt modelId="{8D41EB51-7311-46F0-A23B-DF9054341F58}" type="pres">
      <dgm:prSet presAssocID="{C050EAA3-52B0-4ACA-BE58-E68D5ECD070A}" presName="conn2-1" presStyleLbl="parChTrans1D4" presStyleIdx="0" presStyleCnt="3"/>
      <dgm:spPr/>
    </dgm:pt>
    <dgm:pt modelId="{D1DA0814-7CA8-4D20-92B5-7BEC579EBAE0}" type="pres">
      <dgm:prSet presAssocID="{C050EAA3-52B0-4ACA-BE58-E68D5ECD070A}" presName="connTx" presStyleLbl="parChTrans1D4" presStyleIdx="0" presStyleCnt="3"/>
      <dgm:spPr/>
    </dgm:pt>
    <dgm:pt modelId="{D5CCD6BC-05E1-4016-B96D-8190A677AED2}" type="pres">
      <dgm:prSet presAssocID="{07DD13E0-95CA-4814-9FC5-7FC5836027C9}" presName="root2" presStyleCnt="0"/>
      <dgm:spPr/>
    </dgm:pt>
    <dgm:pt modelId="{5DF57E47-856B-4438-811F-8C8FA4744D6F}" type="pres">
      <dgm:prSet presAssocID="{07DD13E0-95CA-4814-9FC5-7FC5836027C9}" presName="LevelTwoTextNode" presStyleLbl="node4" presStyleIdx="0" presStyleCnt="3" custScaleX="201239" custScaleY="60547" custLinFactNeighborX="-15475" custLinFactNeighborY="-3462">
        <dgm:presLayoutVars>
          <dgm:chPref val="3"/>
        </dgm:presLayoutVars>
      </dgm:prSet>
      <dgm:spPr/>
    </dgm:pt>
    <dgm:pt modelId="{52677FDA-9E7D-4433-8991-5AAACE384D3E}" type="pres">
      <dgm:prSet presAssocID="{07DD13E0-95CA-4814-9FC5-7FC5836027C9}" presName="level3hierChild" presStyleCnt="0"/>
      <dgm:spPr/>
    </dgm:pt>
    <dgm:pt modelId="{313FA079-5B8E-4467-93CB-D3438550D22D}" type="pres">
      <dgm:prSet presAssocID="{2306051B-8FB8-4437-BF46-4624E5D5D1B3}" presName="conn2-1" presStyleLbl="parChTrans1D4" presStyleIdx="1" presStyleCnt="3"/>
      <dgm:spPr/>
    </dgm:pt>
    <dgm:pt modelId="{F9704D19-CDA2-4392-9301-F595BD8A1092}" type="pres">
      <dgm:prSet presAssocID="{2306051B-8FB8-4437-BF46-4624E5D5D1B3}" presName="connTx" presStyleLbl="parChTrans1D4" presStyleIdx="1" presStyleCnt="3"/>
      <dgm:spPr/>
    </dgm:pt>
    <dgm:pt modelId="{57B8D7FA-2880-481E-A622-8C6A9C12EC8D}" type="pres">
      <dgm:prSet presAssocID="{E1B454AB-BF00-4A4B-96C4-08823F1B5B4C}" presName="root2" presStyleCnt="0"/>
      <dgm:spPr/>
    </dgm:pt>
    <dgm:pt modelId="{6E9B399B-9D27-481F-9DB4-6690084BC0CC}" type="pres">
      <dgm:prSet presAssocID="{E1B454AB-BF00-4A4B-96C4-08823F1B5B4C}" presName="LevelTwoTextNode" presStyleLbl="node4" presStyleIdx="1" presStyleCnt="3" custScaleX="257990" custScaleY="66191" custLinFactNeighborX="-15317" custLinFactNeighborY="-16782">
        <dgm:presLayoutVars>
          <dgm:chPref val="3"/>
        </dgm:presLayoutVars>
      </dgm:prSet>
      <dgm:spPr/>
    </dgm:pt>
    <dgm:pt modelId="{79859A37-EC80-4256-B51C-6AF33C1EE711}" type="pres">
      <dgm:prSet presAssocID="{E1B454AB-BF00-4A4B-96C4-08823F1B5B4C}" presName="level3hierChild" presStyleCnt="0"/>
      <dgm:spPr/>
    </dgm:pt>
    <dgm:pt modelId="{F767F07B-7152-4AEB-9FDD-FCEDD6BF7134}" type="pres">
      <dgm:prSet presAssocID="{864D2C98-359D-4192-8E13-8CC843160619}" presName="conn2-1" presStyleLbl="parChTrans1D3" presStyleIdx="3" presStyleCnt="7"/>
      <dgm:spPr/>
    </dgm:pt>
    <dgm:pt modelId="{82186BD0-4EB2-40D2-B721-6100B0E8B734}" type="pres">
      <dgm:prSet presAssocID="{864D2C98-359D-4192-8E13-8CC843160619}" presName="connTx" presStyleLbl="parChTrans1D3" presStyleIdx="3" presStyleCnt="7"/>
      <dgm:spPr/>
    </dgm:pt>
    <dgm:pt modelId="{661F5EDB-0D0C-4899-BBC6-2AE233DAD45C}" type="pres">
      <dgm:prSet presAssocID="{8723F2B9-3086-4A5F-ABF9-CB9B03AF2A68}" presName="root2" presStyleCnt="0"/>
      <dgm:spPr/>
    </dgm:pt>
    <dgm:pt modelId="{14896B0F-735D-4E0B-BA0F-9D82812DA368}" type="pres">
      <dgm:prSet presAssocID="{8723F2B9-3086-4A5F-ABF9-CB9B03AF2A68}" presName="LevelTwoTextNode" presStyleLbl="node3" presStyleIdx="3" presStyleCnt="7" custLinFactNeighborX="-33779" custLinFactNeighborY="-2842">
        <dgm:presLayoutVars>
          <dgm:chPref val="3"/>
        </dgm:presLayoutVars>
      </dgm:prSet>
      <dgm:spPr/>
    </dgm:pt>
    <dgm:pt modelId="{59755E4D-347A-4196-B883-D8055A99B9CB}" type="pres">
      <dgm:prSet presAssocID="{8723F2B9-3086-4A5F-ABF9-CB9B03AF2A68}" presName="level3hierChild" presStyleCnt="0"/>
      <dgm:spPr/>
    </dgm:pt>
    <dgm:pt modelId="{7EEF0793-EF60-4AC2-81FA-62B5422F95E7}" type="pres">
      <dgm:prSet presAssocID="{D0B17709-47F1-48A0-83A1-635CA4CCB01B}" presName="conn2-1" presStyleLbl="parChTrans1D4" presStyleIdx="2" presStyleCnt="3"/>
      <dgm:spPr/>
    </dgm:pt>
    <dgm:pt modelId="{A941891F-8519-42C2-AB8D-3B0571BD33D0}" type="pres">
      <dgm:prSet presAssocID="{D0B17709-47F1-48A0-83A1-635CA4CCB01B}" presName="connTx" presStyleLbl="parChTrans1D4" presStyleIdx="2" presStyleCnt="3"/>
      <dgm:spPr/>
    </dgm:pt>
    <dgm:pt modelId="{4FC51DE7-AC68-4CE0-9EDA-2946087EDF1D}" type="pres">
      <dgm:prSet presAssocID="{51538161-489F-4C75-8611-C9D4741D77DC}" presName="root2" presStyleCnt="0"/>
      <dgm:spPr/>
    </dgm:pt>
    <dgm:pt modelId="{E4BAB29B-EEBA-4967-B872-252D3931CC52}" type="pres">
      <dgm:prSet presAssocID="{51538161-489F-4C75-8611-C9D4741D77DC}" presName="LevelTwoTextNode" presStyleLbl="node4" presStyleIdx="2" presStyleCnt="3" custScaleX="200300" custScaleY="68631" custLinFactNeighborX="-16393" custLinFactNeighborY="-1627">
        <dgm:presLayoutVars>
          <dgm:chPref val="3"/>
        </dgm:presLayoutVars>
      </dgm:prSet>
      <dgm:spPr/>
    </dgm:pt>
    <dgm:pt modelId="{11FAA9F2-AD44-471F-936B-EB9F391A666E}" type="pres">
      <dgm:prSet presAssocID="{51538161-489F-4C75-8611-C9D4741D77DC}" presName="level3hierChild" presStyleCnt="0"/>
      <dgm:spPr/>
    </dgm:pt>
    <dgm:pt modelId="{E0ACECCA-194C-41AB-9F35-6DC650DF575B}" type="pres">
      <dgm:prSet presAssocID="{65D06934-0318-4153-8A64-6390DE1FECD6}" presName="conn2-1" presStyleLbl="parChTrans1D2" presStyleIdx="2" presStyleCnt="4"/>
      <dgm:spPr/>
    </dgm:pt>
    <dgm:pt modelId="{7024F5AA-B0C9-42AA-A4DA-C19F5F91D69E}" type="pres">
      <dgm:prSet presAssocID="{65D06934-0318-4153-8A64-6390DE1FECD6}" presName="connTx" presStyleLbl="parChTrans1D2" presStyleIdx="2" presStyleCnt="4"/>
      <dgm:spPr/>
    </dgm:pt>
    <dgm:pt modelId="{E13E3E18-F229-415E-9736-C08A294B3E44}" type="pres">
      <dgm:prSet presAssocID="{70E6E10F-93E5-4BE2-A9E0-F36C798548F1}" presName="root2" presStyleCnt="0"/>
      <dgm:spPr/>
    </dgm:pt>
    <dgm:pt modelId="{D724BC2B-2D43-4A87-B9E8-22F0B5288F97}" type="pres">
      <dgm:prSet presAssocID="{70E6E10F-93E5-4BE2-A9E0-F36C798548F1}" presName="LevelTwoTextNode" presStyleLbl="node2" presStyleIdx="2" presStyleCnt="4" custLinFactNeighborX="-1605" custLinFactNeighborY="6299">
        <dgm:presLayoutVars>
          <dgm:chPref val="3"/>
        </dgm:presLayoutVars>
      </dgm:prSet>
      <dgm:spPr/>
    </dgm:pt>
    <dgm:pt modelId="{75A9FF0C-7833-4434-B998-A246C608E851}" type="pres">
      <dgm:prSet presAssocID="{70E6E10F-93E5-4BE2-A9E0-F36C798548F1}" presName="level3hierChild" presStyleCnt="0"/>
      <dgm:spPr/>
    </dgm:pt>
    <dgm:pt modelId="{19F5A5B4-6513-43E0-973F-85916E9D8A5C}" type="pres">
      <dgm:prSet presAssocID="{41149ED0-F279-4C7E-A15B-23CB957A32BE}" presName="conn2-1" presStyleLbl="parChTrans1D3" presStyleIdx="4" presStyleCnt="7"/>
      <dgm:spPr/>
    </dgm:pt>
    <dgm:pt modelId="{495A8113-660F-429F-BE22-C53262B65812}" type="pres">
      <dgm:prSet presAssocID="{41149ED0-F279-4C7E-A15B-23CB957A32BE}" presName="connTx" presStyleLbl="parChTrans1D3" presStyleIdx="4" presStyleCnt="7"/>
      <dgm:spPr/>
    </dgm:pt>
    <dgm:pt modelId="{245CF40B-4E26-4DC4-98C2-CDE82323CFE5}" type="pres">
      <dgm:prSet presAssocID="{5065F167-A7B6-40A0-96B0-61F8A41E02A0}" presName="root2" presStyleCnt="0"/>
      <dgm:spPr/>
    </dgm:pt>
    <dgm:pt modelId="{E98833D9-5D1E-4FCD-9952-CD9F2B525E61}" type="pres">
      <dgm:prSet presAssocID="{5065F167-A7B6-40A0-96B0-61F8A41E02A0}" presName="LevelTwoTextNode" presStyleLbl="node3" presStyleIdx="4" presStyleCnt="7" custLinFactNeighborX="67515" custLinFactNeighborY="5675">
        <dgm:presLayoutVars>
          <dgm:chPref val="3"/>
        </dgm:presLayoutVars>
      </dgm:prSet>
      <dgm:spPr/>
    </dgm:pt>
    <dgm:pt modelId="{70968C9D-06C8-464B-96D9-1A6F76CD2ADE}" type="pres">
      <dgm:prSet presAssocID="{5065F167-A7B6-40A0-96B0-61F8A41E02A0}" presName="level3hierChild" presStyleCnt="0"/>
      <dgm:spPr/>
    </dgm:pt>
    <dgm:pt modelId="{5631AEA9-23CF-4EB4-BF6D-E731E9FD606A}" type="pres">
      <dgm:prSet presAssocID="{81816B99-55D8-44AE-AB99-081D7C1D5B8B}" presName="conn2-1" presStyleLbl="parChTrans1D2" presStyleIdx="3" presStyleCnt="4"/>
      <dgm:spPr/>
    </dgm:pt>
    <dgm:pt modelId="{350899C8-EED5-49CA-A6D2-D8F79007804A}" type="pres">
      <dgm:prSet presAssocID="{81816B99-55D8-44AE-AB99-081D7C1D5B8B}" presName="connTx" presStyleLbl="parChTrans1D2" presStyleIdx="3" presStyleCnt="4"/>
      <dgm:spPr/>
    </dgm:pt>
    <dgm:pt modelId="{2D094AA8-9B9E-421F-8093-3D79FDD34267}" type="pres">
      <dgm:prSet presAssocID="{A06105E4-CC9E-460A-B29C-B9E9B4B87D54}" presName="root2" presStyleCnt="0"/>
      <dgm:spPr/>
    </dgm:pt>
    <dgm:pt modelId="{D8417EBC-28E8-4466-BADB-39200C508919}" type="pres">
      <dgm:prSet presAssocID="{A06105E4-CC9E-460A-B29C-B9E9B4B87D54}" presName="LevelTwoTextNode" presStyleLbl="node2" presStyleIdx="3" presStyleCnt="4" custLinFactNeighborX="-3545" custLinFactNeighborY="17270">
        <dgm:presLayoutVars>
          <dgm:chPref val="3"/>
        </dgm:presLayoutVars>
      </dgm:prSet>
      <dgm:spPr/>
    </dgm:pt>
    <dgm:pt modelId="{7CC717FF-C450-4353-B9B9-C041DD8619C0}" type="pres">
      <dgm:prSet presAssocID="{A06105E4-CC9E-460A-B29C-B9E9B4B87D54}" presName="level3hierChild" presStyleCnt="0"/>
      <dgm:spPr/>
    </dgm:pt>
    <dgm:pt modelId="{CCAB66FB-4AE8-458B-BA25-29CD5DB67CB4}" type="pres">
      <dgm:prSet presAssocID="{84AA99A4-10A0-47B7-8F21-A6551BC54D49}" presName="conn2-1" presStyleLbl="parChTrans1D3" presStyleIdx="5" presStyleCnt="7"/>
      <dgm:spPr/>
    </dgm:pt>
    <dgm:pt modelId="{3EE94EA9-77C7-4FF9-98C7-F46302C46DE4}" type="pres">
      <dgm:prSet presAssocID="{84AA99A4-10A0-47B7-8F21-A6551BC54D49}" presName="connTx" presStyleLbl="parChTrans1D3" presStyleIdx="5" presStyleCnt="7"/>
      <dgm:spPr/>
    </dgm:pt>
    <dgm:pt modelId="{C66E3855-078D-4214-AFFC-7421F52E52B4}" type="pres">
      <dgm:prSet presAssocID="{631530E4-2BB1-443F-9698-E1F7620AC5CB}" presName="root2" presStyleCnt="0"/>
      <dgm:spPr/>
    </dgm:pt>
    <dgm:pt modelId="{1693F314-0707-476E-BDC9-D31A7B34E823}" type="pres">
      <dgm:prSet presAssocID="{631530E4-2BB1-443F-9698-E1F7620AC5CB}" presName="LevelTwoTextNode" presStyleLbl="node3" presStyleIdx="5" presStyleCnt="7" custLinFactNeighborX="66703" custLinFactNeighborY="16269">
        <dgm:presLayoutVars>
          <dgm:chPref val="3"/>
        </dgm:presLayoutVars>
      </dgm:prSet>
      <dgm:spPr/>
    </dgm:pt>
    <dgm:pt modelId="{1AEF68D4-0169-430D-A808-B25E25E228E6}" type="pres">
      <dgm:prSet presAssocID="{631530E4-2BB1-443F-9698-E1F7620AC5CB}" presName="level3hierChild" presStyleCnt="0"/>
      <dgm:spPr/>
    </dgm:pt>
    <dgm:pt modelId="{77106C16-B916-4721-B457-D03CFCC11748}" type="pres">
      <dgm:prSet presAssocID="{8E211220-BC7E-46BA-9B7D-50EB0BDD9678}" presName="conn2-1" presStyleLbl="parChTrans1D3" presStyleIdx="6" presStyleCnt="7"/>
      <dgm:spPr/>
    </dgm:pt>
    <dgm:pt modelId="{E7082B1D-4A21-4C61-A0F1-01B8053FBC7C}" type="pres">
      <dgm:prSet presAssocID="{8E211220-BC7E-46BA-9B7D-50EB0BDD9678}" presName="connTx" presStyleLbl="parChTrans1D3" presStyleIdx="6" presStyleCnt="7"/>
      <dgm:spPr/>
    </dgm:pt>
    <dgm:pt modelId="{91AFCCAA-6C02-4FBE-9CD1-27EF72BE9CB2}" type="pres">
      <dgm:prSet presAssocID="{F0A64CFB-6C28-4650-90F0-444172609D61}" presName="root2" presStyleCnt="0"/>
      <dgm:spPr/>
    </dgm:pt>
    <dgm:pt modelId="{4D8CD558-496B-44F9-BCA4-B409CC3AE294}" type="pres">
      <dgm:prSet presAssocID="{F0A64CFB-6C28-4650-90F0-444172609D61}" presName="LevelTwoTextNode" presStyleLbl="node3" presStyleIdx="6" presStyleCnt="7" custLinFactNeighborX="66491" custLinFactNeighborY="15672">
        <dgm:presLayoutVars>
          <dgm:chPref val="3"/>
        </dgm:presLayoutVars>
      </dgm:prSet>
      <dgm:spPr/>
    </dgm:pt>
    <dgm:pt modelId="{1E0BDEFA-3C24-4EFF-8773-CBE925B816CE}" type="pres">
      <dgm:prSet presAssocID="{F0A64CFB-6C28-4650-90F0-444172609D61}" presName="level3hierChild" presStyleCnt="0"/>
      <dgm:spPr/>
    </dgm:pt>
  </dgm:ptLst>
  <dgm:cxnLst>
    <dgm:cxn modelId="{91A21409-FC84-422E-8772-8E037A1B056E}" type="presOf" srcId="{631530E4-2BB1-443F-9698-E1F7620AC5CB}" destId="{1693F314-0707-476E-BDC9-D31A7B34E823}" srcOrd="0" destOrd="0" presId="urn:microsoft.com/office/officeart/2005/8/layout/hierarchy2"/>
    <dgm:cxn modelId="{5784A609-1333-452F-AD7F-2E721AE29ACF}" srcId="{A2C35E7E-1043-434B-8409-529AEC5B148B}" destId="{215C4030-7480-485F-9779-B8ACF1073C66}" srcOrd="0" destOrd="0" parTransId="{6D9CDE16-D495-4FDF-AC11-BD1831635B8E}" sibTransId="{8825CC12-BC01-4DA1-AD5E-8A2A956190FD}"/>
    <dgm:cxn modelId="{26E5640B-218B-4EDC-88B1-48AC40391F04}" srcId="{215C4030-7480-485F-9779-B8ACF1073C66}" destId="{07DD13E0-95CA-4814-9FC5-7FC5836027C9}" srcOrd="0" destOrd="0" parTransId="{C050EAA3-52B0-4ACA-BE58-E68D5ECD070A}" sibTransId="{4BB2073B-1227-4728-A546-BD8DF605C489}"/>
    <dgm:cxn modelId="{2AB7A80B-1BA6-4292-8B24-BAEC48773A67}" type="presOf" srcId="{C050EAA3-52B0-4ACA-BE58-E68D5ECD070A}" destId="{8D41EB51-7311-46F0-A23B-DF9054341F58}" srcOrd="0" destOrd="0" presId="urn:microsoft.com/office/officeart/2005/8/layout/hierarchy2"/>
    <dgm:cxn modelId="{8EEC4B0E-4586-42F7-826E-9E3E579EEF2E}" srcId="{A06105E4-CC9E-460A-B29C-B9E9B4B87D54}" destId="{F0A64CFB-6C28-4650-90F0-444172609D61}" srcOrd="1" destOrd="0" parTransId="{8E211220-BC7E-46BA-9B7D-50EB0BDD9678}" sibTransId="{CAB68737-C0BE-44D0-B06C-14B27E6E9C30}"/>
    <dgm:cxn modelId="{B718ED13-DEFD-47A1-AC5B-F730D89E8E83}" type="presOf" srcId="{65D06934-0318-4153-8A64-6390DE1FECD6}" destId="{7024F5AA-B0C9-42AA-A4DA-C19F5F91D69E}" srcOrd="1" destOrd="0" presId="urn:microsoft.com/office/officeart/2005/8/layout/hierarchy2"/>
    <dgm:cxn modelId="{BB332414-99E7-48BB-B03F-8EF1B6D92FC2}" type="presOf" srcId="{84AA99A4-10A0-47B7-8F21-A6551BC54D49}" destId="{3EE94EA9-77C7-4FF9-98C7-F46302C46DE4}" srcOrd="1" destOrd="0" presId="urn:microsoft.com/office/officeart/2005/8/layout/hierarchy2"/>
    <dgm:cxn modelId="{66F95D19-F8CE-4E53-B829-799606083339}" srcId="{0EFD36B5-28DF-42F7-8F87-95DB698E872B}" destId="{18ACE261-3718-4A4E-9D85-3D8A01D5E8CC}" srcOrd="1" destOrd="0" parTransId="{D8FEA6E1-B79F-4A9F-BE2D-BEF1CBB8AFEC}" sibTransId="{BC7A458B-0141-4B79-8513-B2F84CC39D6A}"/>
    <dgm:cxn modelId="{33A8961A-D115-4FA1-B2B2-D511C6CA01A9}" srcId="{A2C35E7E-1043-434B-8409-529AEC5B148B}" destId="{8723F2B9-3086-4A5F-ABF9-CB9B03AF2A68}" srcOrd="1" destOrd="0" parTransId="{864D2C98-359D-4192-8E13-8CC843160619}" sibTransId="{18C058CC-FD1E-4B96-9E62-BF457D5B0224}"/>
    <dgm:cxn modelId="{5A7FAA28-408B-4DEC-B6FB-E29157584357}" type="presOf" srcId="{2306051B-8FB8-4437-BF46-4624E5D5D1B3}" destId="{F9704D19-CDA2-4392-9301-F595BD8A1092}" srcOrd="1" destOrd="0" presId="urn:microsoft.com/office/officeart/2005/8/layout/hierarchy2"/>
    <dgm:cxn modelId="{B6857634-ED83-467E-9758-E91EC669DE1D}" type="presOf" srcId="{D8FEA6E1-B79F-4A9F-BE2D-BEF1CBB8AFEC}" destId="{65BE64AF-455A-46D4-9DC3-50B45C80B26B}" srcOrd="1" destOrd="0" presId="urn:microsoft.com/office/officeart/2005/8/layout/hierarchy2"/>
    <dgm:cxn modelId="{172DBD35-72C7-4E66-AE1C-B7F17FA8D1BA}" type="presOf" srcId="{837FA5F1-5581-4B1E-B339-60094116278E}" destId="{BA989D6D-C217-42F8-BE06-FF836D2F6DCF}" srcOrd="0" destOrd="0" presId="urn:microsoft.com/office/officeart/2005/8/layout/hierarchy2"/>
    <dgm:cxn modelId="{9960745E-4835-46F3-953A-88B6F7E79834}" srcId="{345349FD-03A6-4B15-9220-7062A4C75566}" destId="{837FA5F1-5581-4B1E-B339-60094116278E}" srcOrd="0" destOrd="0" parTransId="{D7E938BA-3324-44C2-B205-1C5A0D0B5CD6}" sibTransId="{9AAB908B-46B9-4CC6-ADE6-B5C1C472AFD3}"/>
    <dgm:cxn modelId="{DBF52341-65FD-4C96-B02C-C92C3D27C66D}" type="presOf" srcId="{4D67C9A1-5EFC-447B-979B-33697700093A}" destId="{D63C3B79-80E4-43E9-B485-797509AF37E6}" srcOrd="0" destOrd="0" presId="urn:microsoft.com/office/officeart/2005/8/layout/hierarchy2"/>
    <dgm:cxn modelId="{419FDA61-103B-4F60-93D3-ACD14868657C}" type="presOf" srcId="{A2C35E7E-1043-434B-8409-529AEC5B148B}" destId="{5F7D3CAB-B747-4BE1-AAB7-14392AD7DAA3}" srcOrd="0" destOrd="0" presId="urn:microsoft.com/office/officeart/2005/8/layout/hierarchy2"/>
    <dgm:cxn modelId="{18A6B645-4BA2-441A-A817-DA27CB15041F}" type="presOf" srcId="{864D2C98-359D-4192-8E13-8CC843160619}" destId="{82186BD0-4EB2-40D2-B721-6100B0E8B734}" srcOrd="1" destOrd="0" presId="urn:microsoft.com/office/officeart/2005/8/layout/hierarchy2"/>
    <dgm:cxn modelId="{0EB3384B-974D-4358-942A-FC210CAA205E}" type="presOf" srcId="{81816B99-55D8-44AE-AB99-081D7C1D5B8B}" destId="{350899C8-EED5-49CA-A6D2-D8F79007804A}" srcOrd="1" destOrd="0" presId="urn:microsoft.com/office/officeart/2005/8/layout/hierarchy2"/>
    <dgm:cxn modelId="{D593496C-E863-4859-83D0-3B69ABC48036}" type="presOf" srcId="{D0B17709-47F1-48A0-83A1-635CA4CCB01B}" destId="{7EEF0793-EF60-4AC2-81FA-62B5422F95E7}" srcOrd="0" destOrd="0" presId="urn:microsoft.com/office/officeart/2005/8/layout/hierarchy2"/>
    <dgm:cxn modelId="{FACCD54C-266C-4909-9535-FDB3BACFAA24}" srcId="{215C4030-7480-485F-9779-B8ACF1073C66}" destId="{E1B454AB-BF00-4A4B-96C4-08823F1B5B4C}" srcOrd="1" destOrd="0" parTransId="{2306051B-8FB8-4437-BF46-4624E5D5D1B3}" sibTransId="{EFFB9387-748C-4258-965D-D04121AF28F6}"/>
    <dgm:cxn modelId="{A951356F-D9F6-4788-9557-00E438F197EC}" srcId="{837FA5F1-5581-4B1E-B339-60094116278E}" destId="{70E6E10F-93E5-4BE2-A9E0-F36C798548F1}" srcOrd="2" destOrd="0" parTransId="{65D06934-0318-4153-8A64-6390DE1FECD6}" sibTransId="{F0A538C3-CB8F-448B-A785-F9B198BBC4E1}"/>
    <dgm:cxn modelId="{A080A070-821D-465C-B9F2-D3A0202661BB}" type="presOf" srcId="{51538161-489F-4C75-8611-C9D4741D77DC}" destId="{E4BAB29B-EEBA-4967-B872-252D3931CC52}" srcOrd="0" destOrd="0" presId="urn:microsoft.com/office/officeart/2005/8/layout/hierarchy2"/>
    <dgm:cxn modelId="{C450C250-8AF7-42F3-81E1-08A5A14C08D0}" type="presOf" srcId="{5065F167-A7B6-40A0-96B0-61F8A41E02A0}" destId="{E98833D9-5D1E-4FCD-9952-CD9F2B525E61}" srcOrd="0" destOrd="0" presId="urn:microsoft.com/office/officeart/2005/8/layout/hierarchy2"/>
    <dgm:cxn modelId="{7C4F5E73-B40E-4346-AE46-DA36C6E31D42}" type="presOf" srcId="{6D9CDE16-D495-4FDF-AC11-BD1831635B8E}" destId="{322E792E-F628-49B1-930A-17D50CB6F484}" srcOrd="1" destOrd="0" presId="urn:microsoft.com/office/officeart/2005/8/layout/hierarchy2"/>
    <dgm:cxn modelId="{3B8B3476-4D7A-4409-AD31-717A71AA14D5}" type="presOf" srcId="{0EFD36B5-28DF-42F7-8F87-95DB698E872B}" destId="{53284D2C-77F3-450B-AE8F-D3E31A9FA395}" srcOrd="0" destOrd="0" presId="urn:microsoft.com/office/officeart/2005/8/layout/hierarchy2"/>
    <dgm:cxn modelId="{EF4E0557-871A-4E6D-A048-7DEDD1306649}" type="presOf" srcId="{6D9CDE16-D495-4FDF-AC11-BD1831635B8E}" destId="{CC8223DD-C265-4E8A-A165-1FD626DB4E06}" srcOrd="0" destOrd="0" presId="urn:microsoft.com/office/officeart/2005/8/layout/hierarchy2"/>
    <dgm:cxn modelId="{89892B7B-CE9C-48B1-B62D-BDD06412BB29}" srcId="{837FA5F1-5581-4B1E-B339-60094116278E}" destId="{0EFD36B5-28DF-42F7-8F87-95DB698E872B}" srcOrd="0" destOrd="0" parTransId="{DFC29F86-A5B5-4A80-931D-5D87F8639CEB}" sibTransId="{1ABFF035-B511-48FC-8EE5-E26F62CADA0D}"/>
    <dgm:cxn modelId="{C7A2E17C-D9BD-42A1-936E-CD1E1CBDDB05}" type="presOf" srcId="{41149ED0-F279-4C7E-A15B-23CB957A32BE}" destId="{495A8113-660F-429F-BE22-C53262B65812}" srcOrd="1" destOrd="0" presId="urn:microsoft.com/office/officeart/2005/8/layout/hierarchy2"/>
    <dgm:cxn modelId="{8DCB2780-E27C-4142-B03B-AE3FDC6BA09B}" type="presOf" srcId="{2306051B-8FB8-4437-BF46-4624E5D5D1B3}" destId="{313FA079-5B8E-4467-93CB-D3438550D22D}" srcOrd="0" destOrd="0" presId="urn:microsoft.com/office/officeart/2005/8/layout/hierarchy2"/>
    <dgm:cxn modelId="{173F2381-C660-46F6-ABD0-C10A2C315D12}" type="presOf" srcId="{41149ED0-F279-4C7E-A15B-23CB957A32BE}" destId="{19F5A5B4-6513-43E0-973F-85916E9D8A5C}" srcOrd="0" destOrd="0" presId="urn:microsoft.com/office/officeart/2005/8/layout/hierarchy2"/>
    <dgm:cxn modelId="{3E9AE285-2D7F-4575-B674-52E246929B22}" srcId="{A06105E4-CC9E-460A-B29C-B9E9B4B87D54}" destId="{631530E4-2BB1-443F-9698-E1F7620AC5CB}" srcOrd="0" destOrd="0" parTransId="{84AA99A4-10A0-47B7-8F21-A6551BC54D49}" sibTransId="{BE3EB096-36B7-4D57-BE28-2B4F5DEC0123}"/>
    <dgm:cxn modelId="{9F195887-7A99-4B6D-A5C8-AF99D0CAACF0}" type="presOf" srcId="{D8FEA6E1-B79F-4A9F-BE2D-BEF1CBB8AFEC}" destId="{95A4099F-B4C4-4345-8A44-457B7D72581A}" srcOrd="0" destOrd="0" presId="urn:microsoft.com/office/officeart/2005/8/layout/hierarchy2"/>
    <dgm:cxn modelId="{9F788F8A-4B27-4BC3-B1FC-E4524D26B84C}" type="presOf" srcId="{A06105E4-CC9E-460A-B29C-B9E9B4B87D54}" destId="{D8417EBC-28E8-4466-BADB-39200C508919}" srcOrd="0" destOrd="0" presId="urn:microsoft.com/office/officeart/2005/8/layout/hierarchy2"/>
    <dgm:cxn modelId="{3ACA4390-0C44-4A97-BAB7-0443034E9843}" type="presOf" srcId="{E1B454AB-BF00-4A4B-96C4-08823F1B5B4C}" destId="{6E9B399B-9D27-481F-9DB4-6690084BC0CC}" srcOrd="0" destOrd="0" presId="urn:microsoft.com/office/officeart/2005/8/layout/hierarchy2"/>
    <dgm:cxn modelId="{B96CC694-0A4C-44E5-8E6E-25AC18FDCC8B}" type="presOf" srcId="{07DD13E0-95CA-4814-9FC5-7FC5836027C9}" destId="{5DF57E47-856B-4438-811F-8C8FA4744D6F}" srcOrd="0" destOrd="0" presId="urn:microsoft.com/office/officeart/2005/8/layout/hierarchy2"/>
    <dgm:cxn modelId="{5EFD799E-40BF-4DE9-99A4-9047FA26B8BF}" type="presOf" srcId="{864D2C98-359D-4192-8E13-8CC843160619}" destId="{F767F07B-7152-4AEB-9FDD-FCEDD6BF7134}" srcOrd="0" destOrd="0" presId="urn:microsoft.com/office/officeart/2005/8/layout/hierarchy2"/>
    <dgm:cxn modelId="{081FA5A0-8962-42BF-97CB-78C1142F1EB8}" type="presOf" srcId="{C050EAA3-52B0-4ACA-BE58-E68D5ECD070A}" destId="{D1DA0814-7CA8-4D20-92B5-7BEC579EBAE0}" srcOrd="1" destOrd="0" presId="urn:microsoft.com/office/officeart/2005/8/layout/hierarchy2"/>
    <dgm:cxn modelId="{6A7FF4A0-3601-4C0D-8355-D49C0205370D}" type="presOf" srcId="{18ACE261-3718-4A4E-9D85-3D8A01D5E8CC}" destId="{107C78C1-C270-4E87-8D0C-2AFDB2E75C9A}" srcOrd="0" destOrd="0" presId="urn:microsoft.com/office/officeart/2005/8/layout/hierarchy2"/>
    <dgm:cxn modelId="{B92D6EA2-BBAD-43CD-BAA9-5668A24E9182}" type="presOf" srcId="{345349FD-03A6-4B15-9220-7062A4C75566}" destId="{0366BC19-2EFA-4920-8287-CBE4C1685A6B}" srcOrd="0" destOrd="0" presId="urn:microsoft.com/office/officeart/2005/8/layout/hierarchy2"/>
    <dgm:cxn modelId="{7D51C5AC-6C46-4A32-A928-95800EFD4FFD}" type="presOf" srcId="{D0B17709-47F1-48A0-83A1-635CA4CCB01B}" destId="{A941891F-8519-42C2-AB8D-3B0571BD33D0}" srcOrd="1" destOrd="0" presId="urn:microsoft.com/office/officeart/2005/8/layout/hierarchy2"/>
    <dgm:cxn modelId="{DDAFCCB1-D0F6-4415-A8A4-A67D2B2560E0}" type="presOf" srcId="{F0A64CFB-6C28-4650-90F0-444172609D61}" destId="{4D8CD558-496B-44F9-BCA4-B409CC3AE294}" srcOrd="0" destOrd="0" presId="urn:microsoft.com/office/officeart/2005/8/layout/hierarchy2"/>
    <dgm:cxn modelId="{685339B4-AA9E-4656-B374-FB738E6575A1}" type="presOf" srcId="{81816B99-55D8-44AE-AB99-081D7C1D5B8B}" destId="{5631AEA9-23CF-4EB4-BF6D-E731E9FD606A}" srcOrd="0" destOrd="0" presId="urn:microsoft.com/office/officeart/2005/8/layout/hierarchy2"/>
    <dgm:cxn modelId="{952B62B6-D42B-4D2B-BE63-5DBCCC5D7EEE}" type="presOf" srcId="{4D67C9A1-5EFC-447B-979B-33697700093A}" destId="{C1EC8C3F-A34B-4DB0-8428-EA4F69F52553}" srcOrd="1" destOrd="0" presId="urn:microsoft.com/office/officeart/2005/8/layout/hierarchy2"/>
    <dgm:cxn modelId="{AB540FBB-4DB4-429B-997C-6EB12415F14A}" type="presOf" srcId="{8E211220-BC7E-46BA-9B7D-50EB0BDD9678}" destId="{E7082B1D-4A21-4C61-A0F1-01B8053FBC7C}" srcOrd="1" destOrd="0" presId="urn:microsoft.com/office/officeart/2005/8/layout/hierarchy2"/>
    <dgm:cxn modelId="{950EAFC1-F610-4984-B6D7-11E05739EA26}" srcId="{0EFD36B5-28DF-42F7-8F87-95DB698E872B}" destId="{827833FF-D038-417F-A241-AEC1C13E5ACD}" srcOrd="0" destOrd="0" parTransId="{4D67C9A1-5EFC-447B-979B-33697700093A}" sibTransId="{C07B7DCE-9847-441E-9119-0C75B01BD4C0}"/>
    <dgm:cxn modelId="{2D46CFC5-90F0-4ED8-BDBC-54B7BE9FCFF9}" type="presOf" srcId="{215C4030-7480-485F-9779-B8ACF1073C66}" destId="{355246EB-37DA-432B-82EB-DAAAB23B340A}" srcOrd="0" destOrd="0" presId="urn:microsoft.com/office/officeart/2005/8/layout/hierarchy2"/>
    <dgm:cxn modelId="{C7F408C7-A8B3-405E-B4D7-C2E3E72078DF}" srcId="{8723F2B9-3086-4A5F-ABF9-CB9B03AF2A68}" destId="{51538161-489F-4C75-8611-C9D4741D77DC}" srcOrd="0" destOrd="0" parTransId="{D0B17709-47F1-48A0-83A1-635CA4CCB01B}" sibTransId="{F0E3F75F-7D11-4CDC-9B96-05A786E90B98}"/>
    <dgm:cxn modelId="{0A946FC8-C3C9-4D85-BBFB-2DB657E32C8D}" type="presOf" srcId="{4D9124BF-EA4C-4407-BC94-29B1ACF1D467}" destId="{48ACCA9C-64E5-4D94-9037-FE373B471491}" srcOrd="1" destOrd="0" presId="urn:microsoft.com/office/officeart/2005/8/layout/hierarchy2"/>
    <dgm:cxn modelId="{96ECFECA-6B03-4AEF-B00A-9C6554CF072B}" type="presOf" srcId="{84AA99A4-10A0-47B7-8F21-A6551BC54D49}" destId="{CCAB66FB-4AE8-458B-BA25-29CD5DB67CB4}" srcOrd="0" destOrd="0" presId="urn:microsoft.com/office/officeart/2005/8/layout/hierarchy2"/>
    <dgm:cxn modelId="{0238EDCB-4D09-4978-8849-E340D8857367}" type="presOf" srcId="{70E6E10F-93E5-4BE2-A9E0-F36C798548F1}" destId="{D724BC2B-2D43-4A87-B9E8-22F0B5288F97}" srcOrd="0" destOrd="0" presId="urn:microsoft.com/office/officeart/2005/8/layout/hierarchy2"/>
    <dgm:cxn modelId="{A6D1D3CC-AACA-4CF8-8BAC-56E1320445E1}" srcId="{837FA5F1-5581-4B1E-B339-60094116278E}" destId="{A2C35E7E-1043-434B-8409-529AEC5B148B}" srcOrd="1" destOrd="0" parTransId="{4D9124BF-EA4C-4407-BC94-29B1ACF1D467}" sibTransId="{0F8BBB1E-B469-471E-BDC2-312B4CA043AC}"/>
    <dgm:cxn modelId="{DB571ED4-3E99-4A71-A279-4A53A83891F1}" type="presOf" srcId="{827833FF-D038-417F-A241-AEC1C13E5ACD}" destId="{737244B0-9620-4BBC-B9D0-C2ACD3DB7E5F}" srcOrd="0" destOrd="0" presId="urn:microsoft.com/office/officeart/2005/8/layout/hierarchy2"/>
    <dgm:cxn modelId="{064EBED4-577A-44D3-A52F-490FCC33E885}" type="presOf" srcId="{DFC29F86-A5B5-4A80-931D-5D87F8639CEB}" destId="{BEF33D8F-4A4C-4D29-A628-6C738A188E3D}" srcOrd="1" destOrd="0" presId="urn:microsoft.com/office/officeart/2005/8/layout/hierarchy2"/>
    <dgm:cxn modelId="{F1F9A4D8-4339-4D0B-A6F0-5965FC8B40A1}" type="presOf" srcId="{8E211220-BC7E-46BA-9B7D-50EB0BDD9678}" destId="{77106C16-B916-4721-B457-D03CFCC11748}" srcOrd="0" destOrd="0" presId="urn:microsoft.com/office/officeart/2005/8/layout/hierarchy2"/>
    <dgm:cxn modelId="{AF99CCDD-4CEB-4610-AC60-75D8157F91FC}" srcId="{837FA5F1-5581-4B1E-B339-60094116278E}" destId="{A06105E4-CC9E-460A-B29C-B9E9B4B87D54}" srcOrd="3" destOrd="0" parTransId="{81816B99-55D8-44AE-AB99-081D7C1D5B8B}" sibTransId="{FEF66A21-6AC2-40E7-AE6D-1DFB23C7D0DE}"/>
    <dgm:cxn modelId="{ECBE1EEA-7AAA-4E3D-BB36-260E6CFF3374}" type="presOf" srcId="{DFC29F86-A5B5-4A80-931D-5D87F8639CEB}" destId="{8D63E0AF-1795-4708-8689-25799E196359}" srcOrd="0" destOrd="0" presId="urn:microsoft.com/office/officeart/2005/8/layout/hierarchy2"/>
    <dgm:cxn modelId="{00A5A5F2-0781-48FB-BC08-2E26D597B404}" srcId="{70E6E10F-93E5-4BE2-A9E0-F36C798548F1}" destId="{5065F167-A7B6-40A0-96B0-61F8A41E02A0}" srcOrd="0" destOrd="0" parTransId="{41149ED0-F279-4C7E-A15B-23CB957A32BE}" sibTransId="{155D5E21-21DE-4699-B49E-BF91C110758E}"/>
    <dgm:cxn modelId="{9E0B2CF8-EEFB-499A-B166-25840950A9EA}" type="presOf" srcId="{8723F2B9-3086-4A5F-ABF9-CB9B03AF2A68}" destId="{14896B0F-735D-4E0B-BA0F-9D82812DA368}" srcOrd="0" destOrd="0" presId="urn:microsoft.com/office/officeart/2005/8/layout/hierarchy2"/>
    <dgm:cxn modelId="{5DA54BF8-8BC2-47E8-9F16-3FEEF080C784}" type="presOf" srcId="{65D06934-0318-4153-8A64-6390DE1FECD6}" destId="{E0ACECCA-194C-41AB-9F35-6DC650DF575B}" srcOrd="0" destOrd="0" presId="urn:microsoft.com/office/officeart/2005/8/layout/hierarchy2"/>
    <dgm:cxn modelId="{DF83F7FC-3293-473F-845F-A72964FA22F2}" type="presOf" srcId="{4D9124BF-EA4C-4407-BC94-29B1ACF1D467}" destId="{F701C49F-8572-490A-B03F-34C527F86C3A}" srcOrd="0" destOrd="0" presId="urn:microsoft.com/office/officeart/2005/8/layout/hierarchy2"/>
    <dgm:cxn modelId="{A731E694-8A8D-4C5C-81AD-92EE69E6E674}" type="presParOf" srcId="{0366BC19-2EFA-4920-8287-CBE4C1685A6B}" destId="{007E9684-3868-49F1-8D8E-383FFF635DAC}" srcOrd="0" destOrd="0" presId="urn:microsoft.com/office/officeart/2005/8/layout/hierarchy2"/>
    <dgm:cxn modelId="{9DA91740-C17D-433F-858B-F189A4E9F50F}" type="presParOf" srcId="{007E9684-3868-49F1-8D8E-383FFF635DAC}" destId="{BA989D6D-C217-42F8-BE06-FF836D2F6DCF}" srcOrd="0" destOrd="0" presId="urn:microsoft.com/office/officeart/2005/8/layout/hierarchy2"/>
    <dgm:cxn modelId="{1FB134A2-487F-4B2B-9AE5-6C4EEF08BAC3}" type="presParOf" srcId="{007E9684-3868-49F1-8D8E-383FFF635DAC}" destId="{BDBB200F-2B2F-418C-AD4E-BA05DA634F7E}" srcOrd="1" destOrd="0" presId="urn:microsoft.com/office/officeart/2005/8/layout/hierarchy2"/>
    <dgm:cxn modelId="{710C4085-699C-44E3-BDAA-E506017E2DCC}" type="presParOf" srcId="{BDBB200F-2B2F-418C-AD4E-BA05DA634F7E}" destId="{8D63E0AF-1795-4708-8689-25799E196359}" srcOrd="0" destOrd="0" presId="urn:microsoft.com/office/officeart/2005/8/layout/hierarchy2"/>
    <dgm:cxn modelId="{4349751E-40B7-4397-A1FA-E9BD9F216831}" type="presParOf" srcId="{8D63E0AF-1795-4708-8689-25799E196359}" destId="{BEF33D8F-4A4C-4D29-A628-6C738A188E3D}" srcOrd="0" destOrd="0" presId="urn:microsoft.com/office/officeart/2005/8/layout/hierarchy2"/>
    <dgm:cxn modelId="{9FC662C8-6CC4-4CEE-8B37-C1068E0854C2}" type="presParOf" srcId="{BDBB200F-2B2F-418C-AD4E-BA05DA634F7E}" destId="{193D8FAF-462B-4F8B-B8C6-6714A0503CC9}" srcOrd="1" destOrd="0" presId="urn:microsoft.com/office/officeart/2005/8/layout/hierarchy2"/>
    <dgm:cxn modelId="{4E62CF38-4357-4C04-8BBE-ED0C3A7C1B1B}" type="presParOf" srcId="{193D8FAF-462B-4F8B-B8C6-6714A0503CC9}" destId="{53284D2C-77F3-450B-AE8F-D3E31A9FA395}" srcOrd="0" destOrd="0" presId="urn:microsoft.com/office/officeart/2005/8/layout/hierarchy2"/>
    <dgm:cxn modelId="{C4C40AA4-F1DC-456F-B09B-B0E777949446}" type="presParOf" srcId="{193D8FAF-462B-4F8B-B8C6-6714A0503CC9}" destId="{37425D88-A10B-41FE-817D-5812936F406F}" srcOrd="1" destOrd="0" presId="urn:microsoft.com/office/officeart/2005/8/layout/hierarchy2"/>
    <dgm:cxn modelId="{A0495720-B0FC-4DA8-9BE7-0BFAA862A443}" type="presParOf" srcId="{37425D88-A10B-41FE-817D-5812936F406F}" destId="{D63C3B79-80E4-43E9-B485-797509AF37E6}" srcOrd="0" destOrd="0" presId="urn:microsoft.com/office/officeart/2005/8/layout/hierarchy2"/>
    <dgm:cxn modelId="{E05EC373-BEE1-48E0-94B4-AAA024DA08ED}" type="presParOf" srcId="{D63C3B79-80E4-43E9-B485-797509AF37E6}" destId="{C1EC8C3F-A34B-4DB0-8428-EA4F69F52553}" srcOrd="0" destOrd="0" presId="urn:microsoft.com/office/officeart/2005/8/layout/hierarchy2"/>
    <dgm:cxn modelId="{2BB55B08-7703-482B-84E1-634246F8568A}" type="presParOf" srcId="{37425D88-A10B-41FE-817D-5812936F406F}" destId="{CD52F31C-C5ED-4F16-8003-0E93D6E905C4}" srcOrd="1" destOrd="0" presId="urn:microsoft.com/office/officeart/2005/8/layout/hierarchy2"/>
    <dgm:cxn modelId="{3E952E55-48B9-4195-AC83-AC49C6D96E29}" type="presParOf" srcId="{CD52F31C-C5ED-4F16-8003-0E93D6E905C4}" destId="{737244B0-9620-4BBC-B9D0-C2ACD3DB7E5F}" srcOrd="0" destOrd="0" presId="urn:microsoft.com/office/officeart/2005/8/layout/hierarchy2"/>
    <dgm:cxn modelId="{2AA4A66B-6B2D-4A4C-8B6B-DE0694C839CD}" type="presParOf" srcId="{CD52F31C-C5ED-4F16-8003-0E93D6E905C4}" destId="{EED7900B-FCCB-40BB-8038-8EB9EBED1A98}" srcOrd="1" destOrd="0" presId="urn:microsoft.com/office/officeart/2005/8/layout/hierarchy2"/>
    <dgm:cxn modelId="{D4605C87-C28F-4555-9598-04968206F4DB}" type="presParOf" srcId="{37425D88-A10B-41FE-817D-5812936F406F}" destId="{95A4099F-B4C4-4345-8A44-457B7D72581A}" srcOrd="2" destOrd="0" presId="urn:microsoft.com/office/officeart/2005/8/layout/hierarchy2"/>
    <dgm:cxn modelId="{8911E843-ABF8-46B6-8470-3318C9AF24AF}" type="presParOf" srcId="{95A4099F-B4C4-4345-8A44-457B7D72581A}" destId="{65BE64AF-455A-46D4-9DC3-50B45C80B26B}" srcOrd="0" destOrd="0" presId="urn:microsoft.com/office/officeart/2005/8/layout/hierarchy2"/>
    <dgm:cxn modelId="{72EB6E13-42D9-4628-A0B0-0906D1115C96}" type="presParOf" srcId="{37425D88-A10B-41FE-817D-5812936F406F}" destId="{20FBB53A-7C6D-42F4-9A8A-6668985BB9CC}" srcOrd="3" destOrd="0" presId="urn:microsoft.com/office/officeart/2005/8/layout/hierarchy2"/>
    <dgm:cxn modelId="{E58C7687-AD57-4BFE-9FCF-6E115C8D6B83}" type="presParOf" srcId="{20FBB53A-7C6D-42F4-9A8A-6668985BB9CC}" destId="{107C78C1-C270-4E87-8D0C-2AFDB2E75C9A}" srcOrd="0" destOrd="0" presId="urn:microsoft.com/office/officeart/2005/8/layout/hierarchy2"/>
    <dgm:cxn modelId="{EF5534AE-2EE4-4929-BCE9-80760F1AFB30}" type="presParOf" srcId="{20FBB53A-7C6D-42F4-9A8A-6668985BB9CC}" destId="{141094C5-C249-4035-9F69-0AD27B938D8B}" srcOrd="1" destOrd="0" presId="urn:microsoft.com/office/officeart/2005/8/layout/hierarchy2"/>
    <dgm:cxn modelId="{F1F91A7D-99DF-401D-B3CC-7F9E0C683CF0}" type="presParOf" srcId="{BDBB200F-2B2F-418C-AD4E-BA05DA634F7E}" destId="{F701C49F-8572-490A-B03F-34C527F86C3A}" srcOrd="2" destOrd="0" presId="urn:microsoft.com/office/officeart/2005/8/layout/hierarchy2"/>
    <dgm:cxn modelId="{AA94B353-48EC-4E06-AD70-D8742EF885A5}" type="presParOf" srcId="{F701C49F-8572-490A-B03F-34C527F86C3A}" destId="{48ACCA9C-64E5-4D94-9037-FE373B471491}" srcOrd="0" destOrd="0" presId="urn:microsoft.com/office/officeart/2005/8/layout/hierarchy2"/>
    <dgm:cxn modelId="{9A59C7ED-1FD4-4339-862E-935398879217}" type="presParOf" srcId="{BDBB200F-2B2F-418C-AD4E-BA05DA634F7E}" destId="{9BA1C88F-33DA-4329-B481-5C61C6C0E887}" srcOrd="3" destOrd="0" presId="urn:microsoft.com/office/officeart/2005/8/layout/hierarchy2"/>
    <dgm:cxn modelId="{30D57A16-A25D-4820-A06F-51F66E89568E}" type="presParOf" srcId="{9BA1C88F-33DA-4329-B481-5C61C6C0E887}" destId="{5F7D3CAB-B747-4BE1-AAB7-14392AD7DAA3}" srcOrd="0" destOrd="0" presId="urn:microsoft.com/office/officeart/2005/8/layout/hierarchy2"/>
    <dgm:cxn modelId="{595E421C-69BF-4FBF-AE31-A035FE7598F2}" type="presParOf" srcId="{9BA1C88F-33DA-4329-B481-5C61C6C0E887}" destId="{C2B176A1-B1DA-47B5-AC0C-5CBC3BD87D30}" srcOrd="1" destOrd="0" presId="urn:microsoft.com/office/officeart/2005/8/layout/hierarchy2"/>
    <dgm:cxn modelId="{4B63B095-8BFB-4AB5-BE90-C01CD9E46C3C}" type="presParOf" srcId="{C2B176A1-B1DA-47B5-AC0C-5CBC3BD87D30}" destId="{CC8223DD-C265-4E8A-A165-1FD626DB4E06}" srcOrd="0" destOrd="0" presId="urn:microsoft.com/office/officeart/2005/8/layout/hierarchy2"/>
    <dgm:cxn modelId="{8E23748B-2B13-4410-A9B7-3957161F45E4}" type="presParOf" srcId="{CC8223DD-C265-4E8A-A165-1FD626DB4E06}" destId="{322E792E-F628-49B1-930A-17D50CB6F484}" srcOrd="0" destOrd="0" presId="urn:microsoft.com/office/officeart/2005/8/layout/hierarchy2"/>
    <dgm:cxn modelId="{A458F7CA-3AE1-4ED8-B2CE-3F1E3C2E8B44}" type="presParOf" srcId="{C2B176A1-B1DA-47B5-AC0C-5CBC3BD87D30}" destId="{4DFAB169-5D65-456A-98FB-D831143C5B25}" srcOrd="1" destOrd="0" presId="urn:microsoft.com/office/officeart/2005/8/layout/hierarchy2"/>
    <dgm:cxn modelId="{073EDDAA-EC56-4B8E-BBBD-CE51CA6ACC9C}" type="presParOf" srcId="{4DFAB169-5D65-456A-98FB-D831143C5B25}" destId="{355246EB-37DA-432B-82EB-DAAAB23B340A}" srcOrd="0" destOrd="0" presId="urn:microsoft.com/office/officeart/2005/8/layout/hierarchy2"/>
    <dgm:cxn modelId="{E5ADE147-5093-48DA-9A57-6C3B50C20618}" type="presParOf" srcId="{4DFAB169-5D65-456A-98FB-D831143C5B25}" destId="{3974CFC6-1EEB-40A9-9CDE-DD5B64532ED3}" srcOrd="1" destOrd="0" presId="urn:microsoft.com/office/officeart/2005/8/layout/hierarchy2"/>
    <dgm:cxn modelId="{EA3B134B-383C-400C-A914-7B0262C88926}" type="presParOf" srcId="{3974CFC6-1EEB-40A9-9CDE-DD5B64532ED3}" destId="{8D41EB51-7311-46F0-A23B-DF9054341F58}" srcOrd="0" destOrd="0" presId="urn:microsoft.com/office/officeart/2005/8/layout/hierarchy2"/>
    <dgm:cxn modelId="{AF45C0BA-528A-48A8-AD4E-B2A1854793F9}" type="presParOf" srcId="{8D41EB51-7311-46F0-A23B-DF9054341F58}" destId="{D1DA0814-7CA8-4D20-92B5-7BEC579EBAE0}" srcOrd="0" destOrd="0" presId="urn:microsoft.com/office/officeart/2005/8/layout/hierarchy2"/>
    <dgm:cxn modelId="{BA0D9C23-A5BE-46EE-A35D-FFA20E43F676}" type="presParOf" srcId="{3974CFC6-1EEB-40A9-9CDE-DD5B64532ED3}" destId="{D5CCD6BC-05E1-4016-B96D-8190A677AED2}" srcOrd="1" destOrd="0" presId="urn:microsoft.com/office/officeart/2005/8/layout/hierarchy2"/>
    <dgm:cxn modelId="{148A6AA2-0898-41F5-A461-9F048FC61877}" type="presParOf" srcId="{D5CCD6BC-05E1-4016-B96D-8190A677AED2}" destId="{5DF57E47-856B-4438-811F-8C8FA4744D6F}" srcOrd="0" destOrd="0" presId="urn:microsoft.com/office/officeart/2005/8/layout/hierarchy2"/>
    <dgm:cxn modelId="{D5D070CF-BCB9-46DD-8848-B4CEE55F7879}" type="presParOf" srcId="{D5CCD6BC-05E1-4016-B96D-8190A677AED2}" destId="{52677FDA-9E7D-4433-8991-5AAACE384D3E}" srcOrd="1" destOrd="0" presId="urn:microsoft.com/office/officeart/2005/8/layout/hierarchy2"/>
    <dgm:cxn modelId="{4CC26D9C-87E6-4EA1-942C-BE877D2A2782}" type="presParOf" srcId="{3974CFC6-1EEB-40A9-9CDE-DD5B64532ED3}" destId="{313FA079-5B8E-4467-93CB-D3438550D22D}" srcOrd="2" destOrd="0" presId="urn:microsoft.com/office/officeart/2005/8/layout/hierarchy2"/>
    <dgm:cxn modelId="{841BB208-9898-4277-9850-1225F28739FC}" type="presParOf" srcId="{313FA079-5B8E-4467-93CB-D3438550D22D}" destId="{F9704D19-CDA2-4392-9301-F595BD8A1092}" srcOrd="0" destOrd="0" presId="urn:microsoft.com/office/officeart/2005/8/layout/hierarchy2"/>
    <dgm:cxn modelId="{33BD1938-DF6C-4C73-A4FC-5FC74D3FC1D5}" type="presParOf" srcId="{3974CFC6-1EEB-40A9-9CDE-DD5B64532ED3}" destId="{57B8D7FA-2880-481E-A622-8C6A9C12EC8D}" srcOrd="3" destOrd="0" presId="urn:microsoft.com/office/officeart/2005/8/layout/hierarchy2"/>
    <dgm:cxn modelId="{CD617EA2-CC72-4D40-AF14-5BC4173104F2}" type="presParOf" srcId="{57B8D7FA-2880-481E-A622-8C6A9C12EC8D}" destId="{6E9B399B-9D27-481F-9DB4-6690084BC0CC}" srcOrd="0" destOrd="0" presId="urn:microsoft.com/office/officeart/2005/8/layout/hierarchy2"/>
    <dgm:cxn modelId="{212D6488-2F2D-4BA0-B40B-F80B16F2D707}" type="presParOf" srcId="{57B8D7FA-2880-481E-A622-8C6A9C12EC8D}" destId="{79859A37-EC80-4256-B51C-6AF33C1EE711}" srcOrd="1" destOrd="0" presId="urn:microsoft.com/office/officeart/2005/8/layout/hierarchy2"/>
    <dgm:cxn modelId="{5F62BEC2-BC9C-4373-9259-9A03F4997455}" type="presParOf" srcId="{C2B176A1-B1DA-47B5-AC0C-5CBC3BD87D30}" destId="{F767F07B-7152-4AEB-9FDD-FCEDD6BF7134}" srcOrd="2" destOrd="0" presId="urn:microsoft.com/office/officeart/2005/8/layout/hierarchy2"/>
    <dgm:cxn modelId="{C4E74337-AE3E-49E4-978E-379BE2A1977A}" type="presParOf" srcId="{F767F07B-7152-4AEB-9FDD-FCEDD6BF7134}" destId="{82186BD0-4EB2-40D2-B721-6100B0E8B734}" srcOrd="0" destOrd="0" presId="urn:microsoft.com/office/officeart/2005/8/layout/hierarchy2"/>
    <dgm:cxn modelId="{2676EFED-705B-416C-8AB1-C6CD229820C9}" type="presParOf" srcId="{C2B176A1-B1DA-47B5-AC0C-5CBC3BD87D30}" destId="{661F5EDB-0D0C-4899-BBC6-2AE233DAD45C}" srcOrd="3" destOrd="0" presId="urn:microsoft.com/office/officeart/2005/8/layout/hierarchy2"/>
    <dgm:cxn modelId="{2F0B4C1E-67F3-4BC7-B04E-C8523BC3BCC7}" type="presParOf" srcId="{661F5EDB-0D0C-4899-BBC6-2AE233DAD45C}" destId="{14896B0F-735D-4E0B-BA0F-9D82812DA368}" srcOrd="0" destOrd="0" presId="urn:microsoft.com/office/officeart/2005/8/layout/hierarchy2"/>
    <dgm:cxn modelId="{4C3D9DF5-3C19-4932-B77F-5B6221A80C8F}" type="presParOf" srcId="{661F5EDB-0D0C-4899-BBC6-2AE233DAD45C}" destId="{59755E4D-347A-4196-B883-D8055A99B9CB}" srcOrd="1" destOrd="0" presId="urn:microsoft.com/office/officeart/2005/8/layout/hierarchy2"/>
    <dgm:cxn modelId="{866F731B-D145-48F1-8813-2BA68565DE12}" type="presParOf" srcId="{59755E4D-347A-4196-B883-D8055A99B9CB}" destId="{7EEF0793-EF60-4AC2-81FA-62B5422F95E7}" srcOrd="0" destOrd="0" presId="urn:microsoft.com/office/officeart/2005/8/layout/hierarchy2"/>
    <dgm:cxn modelId="{80F3CC0D-30C7-4870-B54F-B4AF7A75FA0F}" type="presParOf" srcId="{7EEF0793-EF60-4AC2-81FA-62B5422F95E7}" destId="{A941891F-8519-42C2-AB8D-3B0571BD33D0}" srcOrd="0" destOrd="0" presId="urn:microsoft.com/office/officeart/2005/8/layout/hierarchy2"/>
    <dgm:cxn modelId="{898C327F-FBDE-4EE0-AE19-2005452749AE}" type="presParOf" srcId="{59755E4D-347A-4196-B883-D8055A99B9CB}" destId="{4FC51DE7-AC68-4CE0-9EDA-2946087EDF1D}" srcOrd="1" destOrd="0" presId="urn:microsoft.com/office/officeart/2005/8/layout/hierarchy2"/>
    <dgm:cxn modelId="{65E8EEDD-62DA-451C-9FEC-36D50DC18A3A}" type="presParOf" srcId="{4FC51DE7-AC68-4CE0-9EDA-2946087EDF1D}" destId="{E4BAB29B-EEBA-4967-B872-252D3931CC52}" srcOrd="0" destOrd="0" presId="urn:microsoft.com/office/officeart/2005/8/layout/hierarchy2"/>
    <dgm:cxn modelId="{48FA790D-52BC-48BB-87C1-2B752D4CFB48}" type="presParOf" srcId="{4FC51DE7-AC68-4CE0-9EDA-2946087EDF1D}" destId="{11FAA9F2-AD44-471F-936B-EB9F391A666E}" srcOrd="1" destOrd="0" presId="urn:microsoft.com/office/officeart/2005/8/layout/hierarchy2"/>
    <dgm:cxn modelId="{4CFAD3BC-785C-4DE6-A4D6-57DF5B7DBAD7}" type="presParOf" srcId="{BDBB200F-2B2F-418C-AD4E-BA05DA634F7E}" destId="{E0ACECCA-194C-41AB-9F35-6DC650DF575B}" srcOrd="4" destOrd="0" presId="urn:microsoft.com/office/officeart/2005/8/layout/hierarchy2"/>
    <dgm:cxn modelId="{9C49DCBD-4FC4-4AAE-B7A4-595C910F4998}" type="presParOf" srcId="{E0ACECCA-194C-41AB-9F35-6DC650DF575B}" destId="{7024F5AA-B0C9-42AA-A4DA-C19F5F91D69E}" srcOrd="0" destOrd="0" presId="urn:microsoft.com/office/officeart/2005/8/layout/hierarchy2"/>
    <dgm:cxn modelId="{4C202C2D-5205-44E7-9523-5C9E02CCE1BB}" type="presParOf" srcId="{BDBB200F-2B2F-418C-AD4E-BA05DA634F7E}" destId="{E13E3E18-F229-415E-9736-C08A294B3E44}" srcOrd="5" destOrd="0" presId="urn:microsoft.com/office/officeart/2005/8/layout/hierarchy2"/>
    <dgm:cxn modelId="{498B0E2A-B675-42E1-A882-7B549264AB42}" type="presParOf" srcId="{E13E3E18-F229-415E-9736-C08A294B3E44}" destId="{D724BC2B-2D43-4A87-B9E8-22F0B5288F97}" srcOrd="0" destOrd="0" presId="urn:microsoft.com/office/officeart/2005/8/layout/hierarchy2"/>
    <dgm:cxn modelId="{216F4416-AE0B-499C-899A-3BD7C288B4A9}" type="presParOf" srcId="{E13E3E18-F229-415E-9736-C08A294B3E44}" destId="{75A9FF0C-7833-4434-B998-A246C608E851}" srcOrd="1" destOrd="0" presId="urn:microsoft.com/office/officeart/2005/8/layout/hierarchy2"/>
    <dgm:cxn modelId="{7AD35B1B-15E8-4BF3-9C0B-E36FD8A14421}" type="presParOf" srcId="{75A9FF0C-7833-4434-B998-A246C608E851}" destId="{19F5A5B4-6513-43E0-973F-85916E9D8A5C}" srcOrd="0" destOrd="0" presId="urn:microsoft.com/office/officeart/2005/8/layout/hierarchy2"/>
    <dgm:cxn modelId="{FC596EBE-6E48-4219-BE46-1B4814510341}" type="presParOf" srcId="{19F5A5B4-6513-43E0-973F-85916E9D8A5C}" destId="{495A8113-660F-429F-BE22-C53262B65812}" srcOrd="0" destOrd="0" presId="urn:microsoft.com/office/officeart/2005/8/layout/hierarchy2"/>
    <dgm:cxn modelId="{9293F907-AF5B-48CB-8307-5106EA243246}" type="presParOf" srcId="{75A9FF0C-7833-4434-B998-A246C608E851}" destId="{245CF40B-4E26-4DC4-98C2-CDE82323CFE5}" srcOrd="1" destOrd="0" presId="urn:microsoft.com/office/officeart/2005/8/layout/hierarchy2"/>
    <dgm:cxn modelId="{FED4E4DE-134C-411D-B5A6-E3F8A2E46A23}" type="presParOf" srcId="{245CF40B-4E26-4DC4-98C2-CDE82323CFE5}" destId="{E98833D9-5D1E-4FCD-9952-CD9F2B525E61}" srcOrd="0" destOrd="0" presId="urn:microsoft.com/office/officeart/2005/8/layout/hierarchy2"/>
    <dgm:cxn modelId="{73DDDB10-EB3E-4C60-A9B3-5AE9EDF32012}" type="presParOf" srcId="{245CF40B-4E26-4DC4-98C2-CDE82323CFE5}" destId="{70968C9D-06C8-464B-96D9-1A6F76CD2ADE}" srcOrd="1" destOrd="0" presId="urn:microsoft.com/office/officeart/2005/8/layout/hierarchy2"/>
    <dgm:cxn modelId="{A76B464D-3538-4893-A32F-AE1A89ADAE64}" type="presParOf" srcId="{BDBB200F-2B2F-418C-AD4E-BA05DA634F7E}" destId="{5631AEA9-23CF-4EB4-BF6D-E731E9FD606A}" srcOrd="6" destOrd="0" presId="urn:microsoft.com/office/officeart/2005/8/layout/hierarchy2"/>
    <dgm:cxn modelId="{0CEB929E-4749-43B2-AB45-A1A2A1E01B47}" type="presParOf" srcId="{5631AEA9-23CF-4EB4-BF6D-E731E9FD606A}" destId="{350899C8-EED5-49CA-A6D2-D8F79007804A}" srcOrd="0" destOrd="0" presId="urn:microsoft.com/office/officeart/2005/8/layout/hierarchy2"/>
    <dgm:cxn modelId="{7DCF404C-AAEA-4EBD-B5F1-793702A85C75}" type="presParOf" srcId="{BDBB200F-2B2F-418C-AD4E-BA05DA634F7E}" destId="{2D094AA8-9B9E-421F-8093-3D79FDD34267}" srcOrd="7" destOrd="0" presId="urn:microsoft.com/office/officeart/2005/8/layout/hierarchy2"/>
    <dgm:cxn modelId="{B957416B-74E1-43CF-9DE2-A7746BAC2322}" type="presParOf" srcId="{2D094AA8-9B9E-421F-8093-3D79FDD34267}" destId="{D8417EBC-28E8-4466-BADB-39200C508919}" srcOrd="0" destOrd="0" presId="urn:microsoft.com/office/officeart/2005/8/layout/hierarchy2"/>
    <dgm:cxn modelId="{1D43BC0A-128A-4BF9-B6AD-3B6496F7C2B5}" type="presParOf" srcId="{2D094AA8-9B9E-421F-8093-3D79FDD34267}" destId="{7CC717FF-C450-4353-B9B9-C041DD8619C0}" srcOrd="1" destOrd="0" presId="urn:microsoft.com/office/officeart/2005/8/layout/hierarchy2"/>
    <dgm:cxn modelId="{BE80A28E-A780-4320-86DF-2D5EB0CAA189}" type="presParOf" srcId="{7CC717FF-C450-4353-B9B9-C041DD8619C0}" destId="{CCAB66FB-4AE8-458B-BA25-29CD5DB67CB4}" srcOrd="0" destOrd="0" presId="urn:microsoft.com/office/officeart/2005/8/layout/hierarchy2"/>
    <dgm:cxn modelId="{6ABDD6EA-9805-4632-BC2C-D13697A7AA07}" type="presParOf" srcId="{CCAB66FB-4AE8-458B-BA25-29CD5DB67CB4}" destId="{3EE94EA9-77C7-4FF9-98C7-F46302C46DE4}" srcOrd="0" destOrd="0" presId="urn:microsoft.com/office/officeart/2005/8/layout/hierarchy2"/>
    <dgm:cxn modelId="{55FC5599-40BF-403E-9078-81A7389A2D95}" type="presParOf" srcId="{7CC717FF-C450-4353-B9B9-C041DD8619C0}" destId="{C66E3855-078D-4214-AFFC-7421F52E52B4}" srcOrd="1" destOrd="0" presId="urn:microsoft.com/office/officeart/2005/8/layout/hierarchy2"/>
    <dgm:cxn modelId="{2CA321FC-A8CA-4CFA-94BA-48C5DB072152}" type="presParOf" srcId="{C66E3855-078D-4214-AFFC-7421F52E52B4}" destId="{1693F314-0707-476E-BDC9-D31A7B34E823}" srcOrd="0" destOrd="0" presId="urn:microsoft.com/office/officeart/2005/8/layout/hierarchy2"/>
    <dgm:cxn modelId="{16CC9999-92F6-4EF3-8DF0-C39A81467BE2}" type="presParOf" srcId="{C66E3855-078D-4214-AFFC-7421F52E52B4}" destId="{1AEF68D4-0169-430D-A808-B25E25E228E6}" srcOrd="1" destOrd="0" presId="urn:microsoft.com/office/officeart/2005/8/layout/hierarchy2"/>
    <dgm:cxn modelId="{C427D965-8D72-48C1-AA07-2FA5F15645E6}" type="presParOf" srcId="{7CC717FF-C450-4353-B9B9-C041DD8619C0}" destId="{77106C16-B916-4721-B457-D03CFCC11748}" srcOrd="2" destOrd="0" presId="urn:microsoft.com/office/officeart/2005/8/layout/hierarchy2"/>
    <dgm:cxn modelId="{7B7FB6CC-8C5F-4B8C-B451-1D629B2718E5}" type="presParOf" srcId="{77106C16-B916-4721-B457-D03CFCC11748}" destId="{E7082B1D-4A21-4C61-A0F1-01B8053FBC7C}" srcOrd="0" destOrd="0" presId="urn:microsoft.com/office/officeart/2005/8/layout/hierarchy2"/>
    <dgm:cxn modelId="{B1A645E0-575B-4231-9772-6E9B04E81091}" type="presParOf" srcId="{7CC717FF-C450-4353-B9B9-C041DD8619C0}" destId="{91AFCCAA-6C02-4FBE-9CD1-27EF72BE9CB2}" srcOrd="3" destOrd="0" presId="urn:microsoft.com/office/officeart/2005/8/layout/hierarchy2"/>
    <dgm:cxn modelId="{7D81B555-E04A-4448-889A-60348E7BEB7A}" type="presParOf" srcId="{91AFCCAA-6C02-4FBE-9CD1-27EF72BE9CB2}" destId="{4D8CD558-496B-44F9-BCA4-B409CC3AE294}" srcOrd="0" destOrd="0" presId="urn:microsoft.com/office/officeart/2005/8/layout/hierarchy2"/>
    <dgm:cxn modelId="{2377D720-473B-4CE0-9916-F4E8FA297980}" type="presParOf" srcId="{91AFCCAA-6C02-4FBE-9CD1-27EF72BE9CB2}" destId="{1E0BDEFA-3C24-4EFF-8773-CBE925B816CE}"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E84502-4737-47A0-B713-039B87BEA653}" type="doc">
      <dgm:prSet loTypeId="urn:microsoft.com/office/officeart/2005/8/layout/matrix1" loCatId="matrix" qsTypeId="urn:microsoft.com/office/officeart/2005/8/quickstyle/simple5" qsCatId="simple" csTypeId="urn:microsoft.com/office/officeart/2005/8/colors/colorful1" csCatId="colorful" phldr="1"/>
      <dgm:spPr/>
      <dgm:t>
        <a:bodyPr/>
        <a:lstStyle/>
        <a:p>
          <a:endParaRPr lang="es-ES"/>
        </a:p>
      </dgm:t>
    </dgm:pt>
    <dgm:pt modelId="{B550F623-07C0-4489-94B1-B97F17E94F06}">
      <dgm:prSet phldrT="[Texto]"/>
      <dgm:spPr/>
      <dgm:t>
        <a:bodyPr/>
        <a:lstStyle/>
        <a:p>
          <a:r>
            <a:rPr lang="es-ES" dirty="0">
              <a:latin typeface="Arial" panose="020B0604020202020204" pitchFamily="34" charset="0"/>
              <a:cs typeface="Arial" panose="020B0604020202020204" pitchFamily="34" charset="0"/>
            </a:rPr>
            <a:t>Hash </a:t>
          </a:r>
          <a:r>
            <a:rPr lang="es-ES" dirty="0" err="1">
              <a:latin typeface="Arial" panose="020B0604020202020204" pitchFamily="34" charset="0"/>
              <a:cs typeface="Arial" panose="020B0604020202020204" pitchFamily="34" charset="0"/>
            </a:rPr>
            <a:t>Functions</a:t>
          </a:r>
          <a:endParaRPr lang="es-ES" dirty="0">
            <a:latin typeface="Arial" panose="020B0604020202020204" pitchFamily="34" charset="0"/>
            <a:cs typeface="Arial" panose="020B0604020202020204" pitchFamily="34" charset="0"/>
          </a:endParaRPr>
        </a:p>
      </dgm:t>
    </dgm:pt>
    <dgm:pt modelId="{40985D19-7A91-458E-A20D-207278477AB4}" type="parTrans" cxnId="{CAF66F81-D3AA-4FC8-9852-6D91D8AE907B}">
      <dgm:prSet/>
      <dgm:spPr/>
      <dgm:t>
        <a:bodyPr/>
        <a:lstStyle/>
        <a:p>
          <a:endParaRPr lang="es-ES"/>
        </a:p>
      </dgm:t>
    </dgm:pt>
    <dgm:pt modelId="{AF5D3CF9-1EDF-462E-B32A-A2689E20DE89}" type="sibTrans" cxnId="{CAF66F81-D3AA-4FC8-9852-6D91D8AE907B}">
      <dgm:prSet/>
      <dgm:spPr/>
      <dgm:t>
        <a:bodyPr/>
        <a:lstStyle/>
        <a:p>
          <a:endParaRPr lang="es-ES"/>
        </a:p>
      </dgm:t>
    </dgm:pt>
    <dgm:pt modelId="{CEDBBEFA-CA58-4CFB-AF4A-EBABDF314714}">
      <dgm:prSet phldrT="[Texto]"/>
      <dgm:spPr/>
      <dgm:t>
        <a:bodyPr/>
        <a:lstStyle/>
        <a:p>
          <a:r>
            <a:rPr lang="es-ES" dirty="0" err="1">
              <a:latin typeface="Arial" panose="020B0604020202020204" pitchFamily="34" charset="0"/>
              <a:cs typeface="Arial" panose="020B0604020202020204" pitchFamily="34" charset="0"/>
            </a:rPr>
            <a:t>Verification</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of</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message</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integrity</a:t>
          </a:r>
          <a:endParaRPr lang="es-ES" dirty="0">
            <a:latin typeface="Arial" panose="020B0604020202020204" pitchFamily="34" charset="0"/>
            <a:cs typeface="Arial" panose="020B0604020202020204" pitchFamily="34" charset="0"/>
          </a:endParaRPr>
        </a:p>
      </dgm:t>
    </dgm:pt>
    <dgm:pt modelId="{401C8A81-A06B-41E5-A61B-A864EB516761}" type="parTrans" cxnId="{47FCB69E-4EAA-4453-B153-DA68179FED48}">
      <dgm:prSet/>
      <dgm:spPr/>
      <dgm:t>
        <a:bodyPr/>
        <a:lstStyle/>
        <a:p>
          <a:endParaRPr lang="es-ES"/>
        </a:p>
      </dgm:t>
    </dgm:pt>
    <dgm:pt modelId="{AFFB5078-B5E4-4C70-90B4-7AF07D32954E}" type="sibTrans" cxnId="{47FCB69E-4EAA-4453-B153-DA68179FED48}">
      <dgm:prSet/>
      <dgm:spPr/>
      <dgm:t>
        <a:bodyPr/>
        <a:lstStyle/>
        <a:p>
          <a:endParaRPr lang="es-ES"/>
        </a:p>
      </dgm:t>
    </dgm:pt>
    <dgm:pt modelId="{E0026698-C033-43AA-BE42-498BF188DEA8}">
      <dgm:prSet phldrT="[Texto]"/>
      <dgm:spPr/>
      <dgm:t>
        <a:bodyPr/>
        <a:lstStyle/>
        <a:p>
          <a:r>
            <a:rPr lang="en-US" dirty="0">
              <a:latin typeface="Arial" panose="020B0604020202020204" pitchFamily="34" charset="0"/>
              <a:cs typeface="Arial" panose="020B0604020202020204" pitchFamily="34" charset="0"/>
            </a:rPr>
            <a:t>Signature generation and verification</a:t>
          </a:r>
          <a:endParaRPr lang="es-ES" dirty="0">
            <a:latin typeface="Arial" panose="020B0604020202020204" pitchFamily="34" charset="0"/>
            <a:cs typeface="Arial" panose="020B0604020202020204" pitchFamily="34" charset="0"/>
          </a:endParaRPr>
        </a:p>
      </dgm:t>
    </dgm:pt>
    <dgm:pt modelId="{59520CEC-2AB1-4195-9BB5-DF5FC665810A}" type="parTrans" cxnId="{DCC955A2-FF8C-4432-A0C1-D07531069586}">
      <dgm:prSet/>
      <dgm:spPr/>
      <dgm:t>
        <a:bodyPr/>
        <a:lstStyle/>
        <a:p>
          <a:endParaRPr lang="es-ES"/>
        </a:p>
      </dgm:t>
    </dgm:pt>
    <dgm:pt modelId="{B5B9D895-CDC9-4C15-904B-B53732C3B2AE}" type="sibTrans" cxnId="{DCC955A2-FF8C-4432-A0C1-D07531069586}">
      <dgm:prSet/>
      <dgm:spPr/>
      <dgm:t>
        <a:bodyPr/>
        <a:lstStyle/>
        <a:p>
          <a:endParaRPr lang="es-ES"/>
        </a:p>
      </dgm:t>
    </dgm:pt>
    <dgm:pt modelId="{A451FA24-F098-4EBC-91BF-6DE1F47AA529}">
      <dgm:prSet phldrT="[Texto]"/>
      <dgm:spPr/>
      <dgm:t>
        <a:bodyPr/>
        <a:lstStyle/>
        <a:p>
          <a:r>
            <a:rPr lang="es-ES" dirty="0" err="1">
              <a:latin typeface="Arial" panose="020B0604020202020204" pitchFamily="34" charset="0"/>
              <a:cs typeface="Arial" panose="020B0604020202020204" pitchFamily="34" charset="0"/>
            </a:rPr>
            <a:t>Password</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hashing</a:t>
          </a:r>
          <a:endParaRPr lang="es-ES" dirty="0">
            <a:latin typeface="Arial" panose="020B0604020202020204" pitchFamily="34" charset="0"/>
            <a:cs typeface="Arial" panose="020B0604020202020204" pitchFamily="34" charset="0"/>
          </a:endParaRPr>
        </a:p>
      </dgm:t>
    </dgm:pt>
    <dgm:pt modelId="{62390B81-C7CC-4F24-9703-2006D8844079}" type="parTrans" cxnId="{5613D659-7B08-476B-A8E5-4199644387A6}">
      <dgm:prSet/>
      <dgm:spPr/>
      <dgm:t>
        <a:bodyPr/>
        <a:lstStyle/>
        <a:p>
          <a:endParaRPr lang="es-ES"/>
        </a:p>
      </dgm:t>
    </dgm:pt>
    <dgm:pt modelId="{EA5E308B-826C-45D0-911C-F8775C62D151}" type="sibTrans" cxnId="{5613D659-7B08-476B-A8E5-4199644387A6}">
      <dgm:prSet/>
      <dgm:spPr/>
      <dgm:t>
        <a:bodyPr/>
        <a:lstStyle/>
        <a:p>
          <a:endParaRPr lang="es-ES"/>
        </a:p>
      </dgm:t>
    </dgm:pt>
    <dgm:pt modelId="{D4447E8B-880B-47C7-A9DC-5AB5CFE474D5}">
      <dgm:prSet phldrT="[Texto]"/>
      <dgm:spPr/>
      <dgm:t>
        <a:bodyPr/>
        <a:lstStyle/>
        <a:p>
          <a:r>
            <a:rPr lang="es-ES" dirty="0">
              <a:latin typeface="Arial" panose="020B0604020202020204" pitchFamily="34" charset="0"/>
              <a:cs typeface="Arial" panose="020B0604020202020204" pitchFamily="34" charset="0"/>
            </a:rPr>
            <a:t>Key </a:t>
          </a:r>
          <a:r>
            <a:rPr lang="es-ES" dirty="0" err="1">
              <a:latin typeface="Arial" panose="020B0604020202020204" pitchFamily="34" charset="0"/>
              <a:cs typeface="Arial" panose="020B0604020202020204" pitchFamily="34" charset="0"/>
            </a:rPr>
            <a:t>derivation</a:t>
          </a:r>
          <a:endParaRPr lang="es-ES" dirty="0">
            <a:latin typeface="Arial" panose="020B0604020202020204" pitchFamily="34" charset="0"/>
            <a:cs typeface="Arial" panose="020B0604020202020204" pitchFamily="34" charset="0"/>
          </a:endParaRPr>
        </a:p>
      </dgm:t>
    </dgm:pt>
    <dgm:pt modelId="{F7BA7387-44A6-45FE-90EF-4864C11DEC1F}" type="parTrans" cxnId="{5ED14EE5-79EF-4449-83C3-A2A296EFDB37}">
      <dgm:prSet/>
      <dgm:spPr/>
      <dgm:t>
        <a:bodyPr/>
        <a:lstStyle/>
        <a:p>
          <a:endParaRPr lang="es-ES"/>
        </a:p>
      </dgm:t>
    </dgm:pt>
    <dgm:pt modelId="{76FD8C3D-A5A8-4C71-81FA-D0537A748DFC}" type="sibTrans" cxnId="{5ED14EE5-79EF-4449-83C3-A2A296EFDB37}">
      <dgm:prSet/>
      <dgm:spPr/>
      <dgm:t>
        <a:bodyPr/>
        <a:lstStyle/>
        <a:p>
          <a:endParaRPr lang="es-ES"/>
        </a:p>
      </dgm:t>
    </dgm:pt>
    <dgm:pt modelId="{26C6E39B-1A71-4745-B3C6-1392474A697C}" type="pres">
      <dgm:prSet presAssocID="{B3E84502-4737-47A0-B713-039B87BEA653}" presName="diagram" presStyleCnt="0">
        <dgm:presLayoutVars>
          <dgm:chMax val="1"/>
          <dgm:dir/>
          <dgm:animLvl val="ctr"/>
          <dgm:resizeHandles val="exact"/>
        </dgm:presLayoutVars>
      </dgm:prSet>
      <dgm:spPr/>
    </dgm:pt>
    <dgm:pt modelId="{2DCC3C46-90F8-4E77-9E40-8E57D02A2E09}" type="pres">
      <dgm:prSet presAssocID="{B3E84502-4737-47A0-B713-039B87BEA653}" presName="matrix" presStyleCnt="0"/>
      <dgm:spPr/>
    </dgm:pt>
    <dgm:pt modelId="{90DFECBF-A405-41C4-AC35-ED5BE33A3BD0}" type="pres">
      <dgm:prSet presAssocID="{B3E84502-4737-47A0-B713-039B87BEA653}" presName="tile1" presStyleLbl="node1" presStyleIdx="0" presStyleCnt="4"/>
      <dgm:spPr/>
    </dgm:pt>
    <dgm:pt modelId="{AEBB1C34-4FCA-4A4E-8960-8292C322CE15}" type="pres">
      <dgm:prSet presAssocID="{B3E84502-4737-47A0-B713-039B87BEA653}" presName="tile1text" presStyleLbl="node1" presStyleIdx="0" presStyleCnt="4">
        <dgm:presLayoutVars>
          <dgm:chMax val="0"/>
          <dgm:chPref val="0"/>
          <dgm:bulletEnabled val="1"/>
        </dgm:presLayoutVars>
      </dgm:prSet>
      <dgm:spPr/>
    </dgm:pt>
    <dgm:pt modelId="{C0896DA9-F8B3-4782-A70B-CD5A248ACAD3}" type="pres">
      <dgm:prSet presAssocID="{B3E84502-4737-47A0-B713-039B87BEA653}" presName="tile2" presStyleLbl="node1" presStyleIdx="1" presStyleCnt="4"/>
      <dgm:spPr/>
    </dgm:pt>
    <dgm:pt modelId="{3CABABAD-8935-47DF-880B-F33E0240810A}" type="pres">
      <dgm:prSet presAssocID="{B3E84502-4737-47A0-B713-039B87BEA653}" presName="tile2text" presStyleLbl="node1" presStyleIdx="1" presStyleCnt="4">
        <dgm:presLayoutVars>
          <dgm:chMax val="0"/>
          <dgm:chPref val="0"/>
          <dgm:bulletEnabled val="1"/>
        </dgm:presLayoutVars>
      </dgm:prSet>
      <dgm:spPr/>
    </dgm:pt>
    <dgm:pt modelId="{20B8ECE6-BA3C-41B5-8C71-F17BAFFB52EF}" type="pres">
      <dgm:prSet presAssocID="{B3E84502-4737-47A0-B713-039B87BEA653}" presName="tile3" presStyleLbl="node1" presStyleIdx="2" presStyleCnt="4"/>
      <dgm:spPr/>
    </dgm:pt>
    <dgm:pt modelId="{F9810EB5-2F21-4743-8537-BB595DC4F8E3}" type="pres">
      <dgm:prSet presAssocID="{B3E84502-4737-47A0-B713-039B87BEA653}" presName="tile3text" presStyleLbl="node1" presStyleIdx="2" presStyleCnt="4">
        <dgm:presLayoutVars>
          <dgm:chMax val="0"/>
          <dgm:chPref val="0"/>
          <dgm:bulletEnabled val="1"/>
        </dgm:presLayoutVars>
      </dgm:prSet>
      <dgm:spPr/>
    </dgm:pt>
    <dgm:pt modelId="{C90D9F0B-D772-47E5-B18B-6C6B62E1127A}" type="pres">
      <dgm:prSet presAssocID="{B3E84502-4737-47A0-B713-039B87BEA653}" presName="tile4" presStyleLbl="node1" presStyleIdx="3" presStyleCnt="4"/>
      <dgm:spPr/>
    </dgm:pt>
    <dgm:pt modelId="{841FFFA0-9349-4F2E-AE68-0FA0D5C4100A}" type="pres">
      <dgm:prSet presAssocID="{B3E84502-4737-47A0-B713-039B87BEA653}" presName="tile4text" presStyleLbl="node1" presStyleIdx="3" presStyleCnt="4">
        <dgm:presLayoutVars>
          <dgm:chMax val="0"/>
          <dgm:chPref val="0"/>
          <dgm:bulletEnabled val="1"/>
        </dgm:presLayoutVars>
      </dgm:prSet>
      <dgm:spPr/>
    </dgm:pt>
    <dgm:pt modelId="{37918658-6E91-4A20-ADBE-DE3246694E1C}" type="pres">
      <dgm:prSet presAssocID="{B3E84502-4737-47A0-B713-039B87BEA653}" presName="centerTile" presStyleLbl="fgShp" presStyleIdx="0" presStyleCnt="1" custScaleX="172468">
        <dgm:presLayoutVars>
          <dgm:chMax val="0"/>
          <dgm:chPref val="0"/>
        </dgm:presLayoutVars>
      </dgm:prSet>
      <dgm:spPr/>
    </dgm:pt>
  </dgm:ptLst>
  <dgm:cxnLst>
    <dgm:cxn modelId="{BC02EC2A-6ACD-4070-B7B3-6B31B157F3F7}" type="presOf" srcId="{B550F623-07C0-4489-94B1-B97F17E94F06}" destId="{37918658-6E91-4A20-ADBE-DE3246694E1C}" srcOrd="0" destOrd="0" presId="urn:microsoft.com/office/officeart/2005/8/layout/matrix1"/>
    <dgm:cxn modelId="{E0537434-5F46-46EE-AE04-01EC18898059}" type="presOf" srcId="{D4447E8B-880B-47C7-A9DC-5AB5CFE474D5}" destId="{C90D9F0B-D772-47E5-B18B-6C6B62E1127A}" srcOrd="0" destOrd="0" presId="urn:microsoft.com/office/officeart/2005/8/layout/matrix1"/>
    <dgm:cxn modelId="{2CFFCC4C-5728-48EC-9AAB-CCB1B7C1BF15}" type="presOf" srcId="{CEDBBEFA-CA58-4CFB-AF4A-EBABDF314714}" destId="{90DFECBF-A405-41C4-AC35-ED5BE33A3BD0}" srcOrd="0" destOrd="0" presId="urn:microsoft.com/office/officeart/2005/8/layout/matrix1"/>
    <dgm:cxn modelId="{BC679D70-1CE2-464F-8CCE-901D166E5CC1}" type="presOf" srcId="{B3E84502-4737-47A0-B713-039B87BEA653}" destId="{26C6E39B-1A71-4745-B3C6-1392474A697C}" srcOrd="0" destOrd="0" presId="urn:microsoft.com/office/officeart/2005/8/layout/matrix1"/>
    <dgm:cxn modelId="{17355A57-8A88-4D6A-8E08-E9944A2E1E12}" type="presOf" srcId="{A451FA24-F098-4EBC-91BF-6DE1F47AA529}" destId="{20B8ECE6-BA3C-41B5-8C71-F17BAFFB52EF}" srcOrd="0" destOrd="0" presId="urn:microsoft.com/office/officeart/2005/8/layout/matrix1"/>
    <dgm:cxn modelId="{5613D659-7B08-476B-A8E5-4199644387A6}" srcId="{B550F623-07C0-4489-94B1-B97F17E94F06}" destId="{A451FA24-F098-4EBC-91BF-6DE1F47AA529}" srcOrd="2" destOrd="0" parTransId="{62390B81-C7CC-4F24-9703-2006D8844079}" sibTransId="{EA5E308B-826C-45D0-911C-F8775C62D151}"/>
    <dgm:cxn modelId="{CAF66F81-D3AA-4FC8-9852-6D91D8AE907B}" srcId="{B3E84502-4737-47A0-B713-039B87BEA653}" destId="{B550F623-07C0-4489-94B1-B97F17E94F06}" srcOrd="0" destOrd="0" parTransId="{40985D19-7A91-458E-A20D-207278477AB4}" sibTransId="{AF5D3CF9-1EDF-462E-B32A-A2689E20DE89}"/>
    <dgm:cxn modelId="{8CB6F18C-D085-4AA8-A9F0-D0F1991D2227}" type="presOf" srcId="{D4447E8B-880B-47C7-A9DC-5AB5CFE474D5}" destId="{841FFFA0-9349-4F2E-AE68-0FA0D5C4100A}" srcOrd="1" destOrd="0" presId="urn:microsoft.com/office/officeart/2005/8/layout/matrix1"/>
    <dgm:cxn modelId="{7609308E-79AE-4D90-8267-1041168F8C60}" type="presOf" srcId="{E0026698-C033-43AA-BE42-498BF188DEA8}" destId="{C0896DA9-F8B3-4782-A70B-CD5A248ACAD3}" srcOrd="0" destOrd="0" presId="urn:microsoft.com/office/officeart/2005/8/layout/matrix1"/>
    <dgm:cxn modelId="{F928369C-953C-4D49-8C74-0B723A423CF7}" type="presOf" srcId="{E0026698-C033-43AA-BE42-498BF188DEA8}" destId="{3CABABAD-8935-47DF-880B-F33E0240810A}" srcOrd="1" destOrd="0" presId="urn:microsoft.com/office/officeart/2005/8/layout/matrix1"/>
    <dgm:cxn modelId="{47FCB69E-4EAA-4453-B153-DA68179FED48}" srcId="{B550F623-07C0-4489-94B1-B97F17E94F06}" destId="{CEDBBEFA-CA58-4CFB-AF4A-EBABDF314714}" srcOrd="0" destOrd="0" parTransId="{401C8A81-A06B-41E5-A61B-A864EB516761}" sibTransId="{AFFB5078-B5E4-4C70-90B4-7AF07D32954E}"/>
    <dgm:cxn modelId="{DCC955A2-FF8C-4432-A0C1-D07531069586}" srcId="{B550F623-07C0-4489-94B1-B97F17E94F06}" destId="{E0026698-C033-43AA-BE42-498BF188DEA8}" srcOrd="1" destOrd="0" parTransId="{59520CEC-2AB1-4195-9BB5-DF5FC665810A}" sibTransId="{B5B9D895-CDC9-4C15-904B-B53732C3B2AE}"/>
    <dgm:cxn modelId="{5ED14EE5-79EF-4449-83C3-A2A296EFDB37}" srcId="{B550F623-07C0-4489-94B1-B97F17E94F06}" destId="{D4447E8B-880B-47C7-A9DC-5AB5CFE474D5}" srcOrd="3" destOrd="0" parTransId="{F7BA7387-44A6-45FE-90EF-4864C11DEC1F}" sibTransId="{76FD8C3D-A5A8-4C71-81FA-D0537A748DFC}"/>
    <dgm:cxn modelId="{A8970CE7-7400-494D-91C8-8C2D57C8DDBF}" type="presOf" srcId="{A451FA24-F098-4EBC-91BF-6DE1F47AA529}" destId="{F9810EB5-2F21-4743-8537-BB595DC4F8E3}" srcOrd="1" destOrd="0" presId="urn:microsoft.com/office/officeart/2005/8/layout/matrix1"/>
    <dgm:cxn modelId="{48FF7CF4-0AF8-45CA-8AB0-7FA7E315FB5D}" type="presOf" srcId="{CEDBBEFA-CA58-4CFB-AF4A-EBABDF314714}" destId="{AEBB1C34-4FCA-4A4E-8960-8292C322CE15}" srcOrd="1" destOrd="0" presId="urn:microsoft.com/office/officeart/2005/8/layout/matrix1"/>
    <dgm:cxn modelId="{E92DC7CF-8B8F-4435-A7F4-4AB522EC1EEB}" type="presParOf" srcId="{26C6E39B-1A71-4745-B3C6-1392474A697C}" destId="{2DCC3C46-90F8-4E77-9E40-8E57D02A2E09}" srcOrd="0" destOrd="0" presId="urn:microsoft.com/office/officeart/2005/8/layout/matrix1"/>
    <dgm:cxn modelId="{FDF8F3E7-43B4-46BA-87A0-B6266E766923}" type="presParOf" srcId="{2DCC3C46-90F8-4E77-9E40-8E57D02A2E09}" destId="{90DFECBF-A405-41C4-AC35-ED5BE33A3BD0}" srcOrd="0" destOrd="0" presId="urn:microsoft.com/office/officeart/2005/8/layout/matrix1"/>
    <dgm:cxn modelId="{A060351D-F237-4549-BAC4-900B3B911FF2}" type="presParOf" srcId="{2DCC3C46-90F8-4E77-9E40-8E57D02A2E09}" destId="{AEBB1C34-4FCA-4A4E-8960-8292C322CE15}" srcOrd="1" destOrd="0" presId="urn:microsoft.com/office/officeart/2005/8/layout/matrix1"/>
    <dgm:cxn modelId="{C86FD590-91E3-4AF9-84FC-B4D381C81543}" type="presParOf" srcId="{2DCC3C46-90F8-4E77-9E40-8E57D02A2E09}" destId="{C0896DA9-F8B3-4782-A70B-CD5A248ACAD3}" srcOrd="2" destOrd="0" presId="urn:microsoft.com/office/officeart/2005/8/layout/matrix1"/>
    <dgm:cxn modelId="{3CEEB2EF-DD6F-44F8-953E-D2A135121C7F}" type="presParOf" srcId="{2DCC3C46-90F8-4E77-9E40-8E57D02A2E09}" destId="{3CABABAD-8935-47DF-880B-F33E0240810A}" srcOrd="3" destOrd="0" presId="urn:microsoft.com/office/officeart/2005/8/layout/matrix1"/>
    <dgm:cxn modelId="{27E49F50-FDB9-4587-8BB6-ABFE308E81B6}" type="presParOf" srcId="{2DCC3C46-90F8-4E77-9E40-8E57D02A2E09}" destId="{20B8ECE6-BA3C-41B5-8C71-F17BAFFB52EF}" srcOrd="4" destOrd="0" presId="urn:microsoft.com/office/officeart/2005/8/layout/matrix1"/>
    <dgm:cxn modelId="{E5916E54-4BCC-48E3-A1BE-3BA1D43BD508}" type="presParOf" srcId="{2DCC3C46-90F8-4E77-9E40-8E57D02A2E09}" destId="{F9810EB5-2F21-4743-8537-BB595DC4F8E3}" srcOrd="5" destOrd="0" presId="urn:microsoft.com/office/officeart/2005/8/layout/matrix1"/>
    <dgm:cxn modelId="{D029877D-3282-497B-B98D-1CB8BA698E55}" type="presParOf" srcId="{2DCC3C46-90F8-4E77-9E40-8E57D02A2E09}" destId="{C90D9F0B-D772-47E5-B18B-6C6B62E1127A}" srcOrd="6" destOrd="0" presId="urn:microsoft.com/office/officeart/2005/8/layout/matrix1"/>
    <dgm:cxn modelId="{6FF39D73-9D8C-4864-A3DA-3DC1DEFB0757}" type="presParOf" srcId="{2DCC3C46-90F8-4E77-9E40-8E57D02A2E09}" destId="{841FFFA0-9349-4F2E-AE68-0FA0D5C4100A}" srcOrd="7" destOrd="0" presId="urn:microsoft.com/office/officeart/2005/8/layout/matrix1"/>
    <dgm:cxn modelId="{C7155961-BF2B-4234-996C-6673C555D526}" type="presParOf" srcId="{26C6E39B-1A71-4745-B3C6-1392474A697C}" destId="{37918658-6E91-4A20-ADBE-DE3246694E1C}"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6402D0-5516-4006-8614-A2705F9EB849}"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s-ES"/>
        </a:p>
      </dgm:t>
    </dgm:pt>
    <dgm:pt modelId="{F7CDD21A-395B-470B-B079-49836AE4ABDF}">
      <dgm:prSet phldrT="[Texto]"/>
      <dgm:spPr/>
      <dgm:t>
        <a:bodyPr/>
        <a:lstStyle/>
        <a:p>
          <a:r>
            <a:rPr lang="es-ES" dirty="0" err="1">
              <a:latin typeface="Arial" panose="020B0604020202020204" pitchFamily="34" charset="0"/>
              <a:cs typeface="Arial" panose="020B0604020202020204" pitchFamily="34" charset="0"/>
            </a:rPr>
            <a:t>Collision</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Resistance</a:t>
          </a:r>
          <a:r>
            <a:rPr lang="es-ES" dirty="0">
              <a:latin typeface="Arial" panose="020B0604020202020204" pitchFamily="34" charset="0"/>
              <a:cs typeface="Arial" panose="020B0604020202020204" pitchFamily="34" charset="0"/>
            </a:rPr>
            <a:t>	</a:t>
          </a:r>
        </a:p>
      </dgm:t>
    </dgm:pt>
    <dgm:pt modelId="{685ECF79-EEAA-495C-9372-B641387125EB}" type="parTrans" cxnId="{36BD513E-4D94-4FFB-AE14-628F4104A0EC}">
      <dgm:prSet/>
      <dgm:spPr/>
      <dgm:t>
        <a:bodyPr/>
        <a:lstStyle/>
        <a:p>
          <a:endParaRPr lang="es-ES"/>
        </a:p>
      </dgm:t>
    </dgm:pt>
    <dgm:pt modelId="{010FD1FE-865C-4E90-8066-C526286A9A04}" type="sibTrans" cxnId="{36BD513E-4D94-4FFB-AE14-628F4104A0EC}">
      <dgm:prSet/>
      <dgm:spPr/>
      <dgm:t>
        <a:bodyPr/>
        <a:lstStyle/>
        <a:p>
          <a:endParaRPr lang="es-ES"/>
        </a:p>
      </dgm:t>
    </dgm:pt>
    <dgm:pt modelId="{F6F0E70C-F1F5-4E85-9945-C7A9AAC926A3}">
      <dgm:prSet phldrT="[Texto]"/>
      <dgm:spPr/>
      <dgm:t>
        <a:bodyPr/>
        <a:lstStyle/>
        <a:p>
          <a:r>
            <a:rPr lang="es-ES" dirty="0" err="1">
              <a:latin typeface="Arial" panose="020B0604020202020204" pitchFamily="34" charset="0"/>
              <a:cs typeface="Arial" panose="020B0604020202020204" pitchFamily="34" charset="0"/>
            </a:rPr>
            <a:t>Preimage</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resistance</a:t>
          </a:r>
          <a:endParaRPr lang="es-ES" dirty="0">
            <a:latin typeface="Arial" panose="020B0604020202020204" pitchFamily="34" charset="0"/>
            <a:cs typeface="Arial" panose="020B0604020202020204" pitchFamily="34" charset="0"/>
          </a:endParaRPr>
        </a:p>
      </dgm:t>
    </dgm:pt>
    <dgm:pt modelId="{34BDA0CE-F221-4268-9BF5-586CD90259CE}" type="parTrans" cxnId="{6045CE48-936A-444B-A260-AFF4AC587506}">
      <dgm:prSet/>
      <dgm:spPr/>
      <dgm:t>
        <a:bodyPr/>
        <a:lstStyle/>
        <a:p>
          <a:endParaRPr lang="es-ES"/>
        </a:p>
      </dgm:t>
    </dgm:pt>
    <dgm:pt modelId="{857D7887-143F-4E5B-AAE2-EA2854C5EDC7}" type="sibTrans" cxnId="{6045CE48-936A-444B-A260-AFF4AC587506}">
      <dgm:prSet/>
      <dgm:spPr/>
      <dgm:t>
        <a:bodyPr/>
        <a:lstStyle/>
        <a:p>
          <a:endParaRPr lang="es-ES"/>
        </a:p>
      </dgm:t>
    </dgm:pt>
    <dgm:pt modelId="{5DC547CD-BE9D-4390-BE69-40C87DC6647A}">
      <dgm:prSet phldrT="[Texto]"/>
      <dgm:spPr/>
      <dgm:t>
        <a:bodyPr/>
        <a:lstStyle/>
        <a:p>
          <a:r>
            <a:rPr lang="es-ES" dirty="0" err="1">
              <a:latin typeface="Arial" panose="020B0604020202020204" pitchFamily="34" charset="0"/>
              <a:cs typeface="Arial" panose="020B0604020202020204" pitchFamily="34" charset="0"/>
            </a:rPr>
            <a:t>Second</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Preimage</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resistance</a:t>
          </a:r>
          <a:endParaRPr lang="es-ES" dirty="0">
            <a:latin typeface="Arial" panose="020B0604020202020204" pitchFamily="34" charset="0"/>
            <a:cs typeface="Arial" panose="020B0604020202020204" pitchFamily="34" charset="0"/>
          </a:endParaRPr>
        </a:p>
      </dgm:t>
    </dgm:pt>
    <dgm:pt modelId="{BB1752E7-2B70-4FF2-B526-DD550E5958CC}" type="parTrans" cxnId="{BD6D7C6E-A2E8-4FB4-8E4E-80C136A2D27B}">
      <dgm:prSet/>
      <dgm:spPr/>
      <dgm:t>
        <a:bodyPr/>
        <a:lstStyle/>
        <a:p>
          <a:endParaRPr lang="es-ES"/>
        </a:p>
      </dgm:t>
    </dgm:pt>
    <dgm:pt modelId="{AF4689BC-7943-4F4B-B5E7-CBCB157AB449}" type="sibTrans" cxnId="{BD6D7C6E-A2E8-4FB4-8E4E-80C136A2D27B}">
      <dgm:prSet/>
      <dgm:spPr/>
      <dgm:t>
        <a:bodyPr/>
        <a:lstStyle/>
        <a:p>
          <a:endParaRPr lang="es-ES"/>
        </a:p>
      </dgm:t>
    </dgm:pt>
    <dgm:pt modelId="{9B1BA9E0-C159-483C-8231-80D764F67801}" type="pres">
      <dgm:prSet presAssocID="{C16402D0-5516-4006-8614-A2705F9EB849}" presName="Name0" presStyleCnt="0">
        <dgm:presLayoutVars>
          <dgm:chMax val="7"/>
          <dgm:chPref val="7"/>
          <dgm:dir/>
        </dgm:presLayoutVars>
      </dgm:prSet>
      <dgm:spPr/>
    </dgm:pt>
    <dgm:pt modelId="{D8C74010-4D28-4A68-9C58-FE5AF54AE76B}" type="pres">
      <dgm:prSet presAssocID="{C16402D0-5516-4006-8614-A2705F9EB849}" presName="Name1" presStyleCnt="0"/>
      <dgm:spPr/>
    </dgm:pt>
    <dgm:pt modelId="{B46D1154-DCA5-49DC-BAC3-3EDC93ECFF48}" type="pres">
      <dgm:prSet presAssocID="{C16402D0-5516-4006-8614-A2705F9EB849}" presName="cycle" presStyleCnt="0"/>
      <dgm:spPr/>
    </dgm:pt>
    <dgm:pt modelId="{C63D06B4-F3B2-42EC-9CC9-A394D1474187}" type="pres">
      <dgm:prSet presAssocID="{C16402D0-5516-4006-8614-A2705F9EB849}" presName="srcNode" presStyleLbl="node1" presStyleIdx="0" presStyleCnt="3"/>
      <dgm:spPr/>
    </dgm:pt>
    <dgm:pt modelId="{17C4D43A-5565-4CA5-8175-3B2F87C206BC}" type="pres">
      <dgm:prSet presAssocID="{C16402D0-5516-4006-8614-A2705F9EB849}" presName="conn" presStyleLbl="parChTrans1D2" presStyleIdx="0" presStyleCnt="1"/>
      <dgm:spPr/>
    </dgm:pt>
    <dgm:pt modelId="{BEAEDD94-F133-43B2-85A5-209D32F0B73A}" type="pres">
      <dgm:prSet presAssocID="{C16402D0-5516-4006-8614-A2705F9EB849}" presName="extraNode" presStyleLbl="node1" presStyleIdx="0" presStyleCnt="3"/>
      <dgm:spPr/>
    </dgm:pt>
    <dgm:pt modelId="{FABE1F3C-8A03-44F3-A99B-E56E9A15368B}" type="pres">
      <dgm:prSet presAssocID="{C16402D0-5516-4006-8614-A2705F9EB849}" presName="dstNode" presStyleLbl="node1" presStyleIdx="0" presStyleCnt="3"/>
      <dgm:spPr/>
    </dgm:pt>
    <dgm:pt modelId="{2EAFE2F4-AC53-41FB-B478-B58A5633E9B3}" type="pres">
      <dgm:prSet presAssocID="{F7CDD21A-395B-470B-B079-49836AE4ABDF}" presName="text_1" presStyleLbl="node1" presStyleIdx="0" presStyleCnt="3">
        <dgm:presLayoutVars>
          <dgm:bulletEnabled val="1"/>
        </dgm:presLayoutVars>
      </dgm:prSet>
      <dgm:spPr/>
    </dgm:pt>
    <dgm:pt modelId="{C0EE46CE-AC02-44F0-BD72-6A3714D583D0}" type="pres">
      <dgm:prSet presAssocID="{F7CDD21A-395B-470B-B079-49836AE4ABDF}" presName="accent_1" presStyleCnt="0"/>
      <dgm:spPr/>
    </dgm:pt>
    <dgm:pt modelId="{4C1A5DF5-B33A-4E89-B709-5DE43F0B5B6C}" type="pres">
      <dgm:prSet presAssocID="{F7CDD21A-395B-470B-B079-49836AE4ABDF}" presName="accentRepeatNode" presStyleLbl="solidFgAcc1" presStyleIdx="0" presStyleCnt="3"/>
      <dgm:spPr/>
    </dgm:pt>
    <dgm:pt modelId="{1D0CC787-0C04-463B-AEAF-434412E67FAA}" type="pres">
      <dgm:prSet presAssocID="{F6F0E70C-F1F5-4E85-9945-C7A9AAC926A3}" presName="text_2" presStyleLbl="node1" presStyleIdx="1" presStyleCnt="3">
        <dgm:presLayoutVars>
          <dgm:bulletEnabled val="1"/>
        </dgm:presLayoutVars>
      </dgm:prSet>
      <dgm:spPr/>
    </dgm:pt>
    <dgm:pt modelId="{57D9E8CE-EA01-419E-A11D-008A8B0AB8AB}" type="pres">
      <dgm:prSet presAssocID="{F6F0E70C-F1F5-4E85-9945-C7A9AAC926A3}" presName="accent_2" presStyleCnt="0"/>
      <dgm:spPr/>
    </dgm:pt>
    <dgm:pt modelId="{53B44B01-C11A-44EB-9A93-99ABF75FECC0}" type="pres">
      <dgm:prSet presAssocID="{F6F0E70C-F1F5-4E85-9945-C7A9AAC926A3}" presName="accentRepeatNode" presStyleLbl="solidFgAcc1" presStyleIdx="1" presStyleCnt="3"/>
      <dgm:spPr/>
    </dgm:pt>
    <dgm:pt modelId="{457261FE-01B4-4A6D-B02A-0721398C5242}" type="pres">
      <dgm:prSet presAssocID="{5DC547CD-BE9D-4390-BE69-40C87DC6647A}" presName="text_3" presStyleLbl="node1" presStyleIdx="2" presStyleCnt="3">
        <dgm:presLayoutVars>
          <dgm:bulletEnabled val="1"/>
        </dgm:presLayoutVars>
      </dgm:prSet>
      <dgm:spPr/>
    </dgm:pt>
    <dgm:pt modelId="{5A3AC193-1636-4112-9B3C-F8EB22A64452}" type="pres">
      <dgm:prSet presAssocID="{5DC547CD-BE9D-4390-BE69-40C87DC6647A}" presName="accent_3" presStyleCnt="0"/>
      <dgm:spPr/>
    </dgm:pt>
    <dgm:pt modelId="{4F093155-62AC-4AA1-8B58-F0129B2CDDCD}" type="pres">
      <dgm:prSet presAssocID="{5DC547CD-BE9D-4390-BE69-40C87DC6647A}" presName="accentRepeatNode" presStyleLbl="solidFgAcc1" presStyleIdx="2" presStyleCnt="3"/>
      <dgm:spPr/>
    </dgm:pt>
  </dgm:ptLst>
  <dgm:cxnLst>
    <dgm:cxn modelId="{570EE801-76FD-4678-929F-0584B5C3FB4C}" type="presOf" srcId="{C16402D0-5516-4006-8614-A2705F9EB849}" destId="{9B1BA9E0-C159-483C-8231-80D764F67801}" srcOrd="0" destOrd="0" presId="urn:microsoft.com/office/officeart/2008/layout/VerticalCurvedList"/>
    <dgm:cxn modelId="{A0E6A711-A0BB-4573-B66A-54C3DC0B32D3}" type="presOf" srcId="{5DC547CD-BE9D-4390-BE69-40C87DC6647A}" destId="{457261FE-01B4-4A6D-B02A-0721398C5242}" srcOrd="0" destOrd="0" presId="urn:microsoft.com/office/officeart/2008/layout/VerticalCurvedList"/>
    <dgm:cxn modelId="{A7605215-25FD-4BF6-AB72-22DF4D28B430}" type="presOf" srcId="{010FD1FE-865C-4E90-8066-C526286A9A04}" destId="{17C4D43A-5565-4CA5-8175-3B2F87C206BC}" srcOrd="0" destOrd="0" presId="urn:microsoft.com/office/officeart/2008/layout/VerticalCurvedList"/>
    <dgm:cxn modelId="{75DE593D-9FAF-4266-8544-99F8306BF725}" type="presOf" srcId="{F7CDD21A-395B-470B-B079-49836AE4ABDF}" destId="{2EAFE2F4-AC53-41FB-B478-B58A5633E9B3}" srcOrd="0" destOrd="0" presId="urn:microsoft.com/office/officeart/2008/layout/VerticalCurvedList"/>
    <dgm:cxn modelId="{36BD513E-4D94-4FFB-AE14-628F4104A0EC}" srcId="{C16402D0-5516-4006-8614-A2705F9EB849}" destId="{F7CDD21A-395B-470B-B079-49836AE4ABDF}" srcOrd="0" destOrd="0" parTransId="{685ECF79-EEAA-495C-9372-B641387125EB}" sibTransId="{010FD1FE-865C-4E90-8066-C526286A9A04}"/>
    <dgm:cxn modelId="{6045CE48-936A-444B-A260-AFF4AC587506}" srcId="{C16402D0-5516-4006-8614-A2705F9EB849}" destId="{F6F0E70C-F1F5-4E85-9945-C7A9AAC926A3}" srcOrd="1" destOrd="0" parTransId="{34BDA0CE-F221-4268-9BF5-586CD90259CE}" sibTransId="{857D7887-143F-4E5B-AAE2-EA2854C5EDC7}"/>
    <dgm:cxn modelId="{BD6D7C6E-A2E8-4FB4-8E4E-80C136A2D27B}" srcId="{C16402D0-5516-4006-8614-A2705F9EB849}" destId="{5DC547CD-BE9D-4390-BE69-40C87DC6647A}" srcOrd="2" destOrd="0" parTransId="{BB1752E7-2B70-4FF2-B526-DD550E5958CC}" sibTransId="{AF4689BC-7943-4F4B-B5E7-CBCB157AB449}"/>
    <dgm:cxn modelId="{CC55C18E-5FBA-40E2-88CC-BBD5D756C5BF}" type="presOf" srcId="{F6F0E70C-F1F5-4E85-9945-C7A9AAC926A3}" destId="{1D0CC787-0C04-463B-AEAF-434412E67FAA}" srcOrd="0" destOrd="0" presId="urn:microsoft.com/office/officeart/2008/layout/VerticalCurvedList"/>
    <dgm:cxn modelId="{217C88B6-8D89-40B1-A7C6-ED45F5756369}" type="presParOf" srcId="{9B1BA9E0-C159-483C-8231-80D764F67801}" destId="{D8C74010-4D28-4A68-9C58-FE5AF54AE76B}" srcOrd="0" destOrd="0" presId="urn:microsoft.com/office/officeart/2008/layout/VerticalCurvedList"/>
    <dgm:cxn modelId="{A129D3EF-7650-4AC0-882A-A22262C5DD6E}" type="presParOf" srcId="{D8C74010-4D28-4A68-9C58-FE5AF54AE76B}" destId="{B46D1154-DCA5-49DC-BAC3-3EDC93ECFF48}" srcOrd="0" destOrd="0" presId="urn:microsoft.com/office/officeart/2008/layout/VerticalCurvedList"/>
    <dgm:cxn modelId="{4BA4745B-27BF-4CF4-85A2-1305730C6130}" type="presParOf" srcId="{B46D1154-DCA5-49DC-BAC3-3EDC93ECFF48}" destId="{C63D06B4-F3B2-42EC-9CC9-A394D1474187}" srcOrd="0" destOrd="0" presId="urn:microsoft.com/office/officeart/2008/layout/VerticalCurvedList"/>
    <dgm:cxn modelId="{15644061-1536-4F8D-A8A4-8B97931317B8}" type="presParOf" srcId="{B46D1154-DCA5-49DC-BAC3-3EDC93ECFF48}" destId="{17C4D43A-5565-4CA5-8175-3B2F87C206BC}" srcOrd="1" destOrd="0" presId="urn:microsoft.com/office/officeart/2008/layout/VerticalCurvedList"/>
    <dgm:cxn modelId="{F93DCD4B-509A-407B-BC47-527BEA0C9CCD}" type="presParOf" srcId="{B46D1154-DCA5-49DC-BAC3-3EDC93ECFF48}" destId="{BEAEDD94-F133-43B2-85A5-209D32F0B73A}" srcOrd="2" destOrd="0" presId="urn:microsoft.com/office/officeart/2008/layout/VerticalCurvedList"/>
    <dgm:cxn modelId="{1B4BB782-7606-4206-A8EC-664C9C1C9E8D}" type="presParOf" srcId="{B46D1154-DCA5-49DC-BAC3-3EDC93ECFF48}" destId="{FABE1F3C-8A03-44F3-A99B-E56E9A15368B}" srcOrd="3" destOrd="0" presId="urn:microsoft.com/office/officeart/2008/layout/VerticalCurvedList"/>
    <dgm:cxn modelId="{CC35A11C-C5E6-4292-BEF5-5BACD95151F6}" type="presParOf" srcId="{D8C74010-4D28-4A68-9C58-FE5AF54AE76B}" destId="{2EAFE2F4-AC53-41FB-B478-B58A5633E9B3}" srcOrd="1" destOrd="0" presId="urn:microsoft.com/office/officeart/2008/layout/VerticalCurvedList"/>
    <dgm:cxn modelId="{1711CC51-F84E-4488-90A6-75605CDCAAA4}" type="presParOf" srcId="{D8C74010-4D28-4A68-9C58-FE5AF54AE76B}" destId="{C0EE46CE-AC02-44F0-BD72-6A3714D583D0}" srcOrd="2" destOrd="0" presId="urn:microsoft.com/office/officeart/2008/layout/VerticalCurvedList"/>
    <dgm:cxn modelId="{394F0E0B-6050-4EF3-9493-A88F4EFDD928}" type="presParOf" srcId="{C0EE46CE-AC02-44F0-BD72-6A3714D583D0}" destId="{4C1A5DF5-B33A-4E89-B709-5DE43F0B5B6C}" srcOrd="0" destOrd="0" presId="urn:microsoft.com/office/officeart/2008/layout/VerticalCurvedList"/>
    <dgm:cxn modelId="{D60DD2F9-4310-4723-B1A8-B01C2F37223E}" type="presParOf" srcId="{D8C74010-4D28-4A68-9C58-FE5AF54AE76B}" destId="{1D0CC787-0C04-463B-AEAF-434412E67FAA}" srcOrd="3" destOrd="0" presId="urn:microsoft.com/office/officeart/2008/layout/VerticalCurvedList"/>
    <dgm:cxn modelId="{9DAEE8FA-047E-4495-A3F3-0930B4BE8450}" type="presParOf" srcId="{D8C74010-4D28-4A68-9C58-FE5AF54AE76B}" destId="{57D9E8CE-EA01-419E-A11D-008A8B0AB8AB}" srcOrd="4" destOrd="0" presId="urn:microsoft.com/office/officeart/2008/layout/VerticalCurvedList"/>
    <dgm:cxn modelId="{0D5FC3AF-4737-4F91-BD4E-CD2DC0ACE32A}" type="presParOf" srcId="{57D9E8CE-EA01-419E-A11D-008A8B0AB8AB}" destId="{53B44B01-C11A-44EB-9A93-99ABF75FECC0}" srcOrd="0" destOrd="0" presId="urn:microsoft.com/office/officeart/2008/layout/VerticalCurvedList"/>
    <dgm:cxn modelId="{42B45720-EEAE-4547-AD21-1AD302FB039D}" type="presParOf" srcId="{D8C74010-4D28-4A68-9C58-FE5AF54AE76B}" destId="{457261FE-01B4-4A6D-B02A-0721398C5242}" srcOrd="5" destOrd="0" presId="urn:microsoft.com/office/officeart/2008/layout/VerticalCurvedList"/>
    <dgm:cxn modelId="{B4B0CAEE-9B31-492F-86EB-D311F45FA15E}" type="presParOf" srcId="{D8C74010-4D28-4A68-9C58-FE5AF54AE76B}" destId="{5A3AC193-1636-4112-9B3C-F8EB22A64452}" srcOrd="6" destOrd="0" presId="urn:microsoft.com/office/officeart/2008/layout/VerticalCurvedList"/>
    <dgm:cxn modelId="{FBEFB764-3B00-4C33-A1C3-87BEB0D03D31}" type="presParOf" srcId="{5A3AC193-1636-4112-9B3C-F8EB22A64452}" destId="{4F093155-62AC-4AA1-8B58-F0129B2CDDCD}"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5349FD-03A6-4B15-9220-7062A4C75566}"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s-ES"/>
        </a:p>
      </dgm:t>
    </dgm:pt>
    <dgm:pt modelId="{837FA5F1-5581-4B1E-B339-60094116278E}">
      <dgm:prSet phldrT="[Texto]"/>
      <dgm:spPr/>
      <dgm:t>
        <a:bodyPr/>
        <a:lstStyle/>
        <a:p>
          <a:r>
            <a:rPr lang="es-ES" dirty="0"/>
            <a:t>NIST</a:t>
          </a:r>
        </a:p>
      </dgm:t>
    </dgm:pt>
    <dgm:pt modelId="{D7E938BA-3324-44C2-B205-1C5A0D0B5CD6}" type="parTrans" cxnId="{9960745E-4835-46F3-953A-88B6F7E79834}">
      <dgm:prSet/>
      <dgm:spPr/>
      <dgm:t>
        <a:bodyPr/>
        <a:lstStyle/>
        <a:p>
          <a:endParaRPr lang="es-ES"/>
        </a:p>
      </dgm:t>
    </dgm:pt>
    <dgm:pt modelId="{9AAB908B-46B9-4CC6-ADE6-B5C1C472AFD3}" type="sibTrans" cxnId="{9960745E-4835-46F3-953A-88B6F7E79834}">
      <dgm:prSet/>
      <dgm:spPr/>
      <dgm:t>
        <a:bodyPr/>
        <a:lstStyle/>
        <a:p>
          <a:endParaRPr lang="es-ES"/>
        </a:p>
      </dgm:t>
    </dgm:pt>
    <dgm:pt modelId="{0EFD36B5-28DF-42F7-8F87-95DB698E872B}">
      <dgm:prSet phldrT="[Texto]"/>
      <dgm:spPr/>
      <dgm:t>
        <a:bodyPr/>
        <a:lstStyle/>
        <a:p>
          <a:r>
            <a:rPr lang="es-ES" dirty="0"/>
            <a:t>SHA-2</a:t>
          </a:r>
        </a:p>
      </dgm:t>
    </dgm:pt>
    <dgm:pt modelId="{DFC29F86-A5B5-4A80-931D-5D87F8639CEB}" type="parTrans" cxnId="{89892B7B-CE9C-48B1-B62D-BDD06412BB29}">
      <dgm:prSet/>
      <dgm:spPr/>
      <dgm:t>
        <a:bodyPr/>
        <a:lstStyle/>
        <a:p>
          <a:endParaRPr lang="es-ES"/>
        </a:p>
      </dgm:t>
    </dgm:pt>
    <dgm:pt modelId="{1ABFF035-B511-48FC-8EE5-E26F62CADA0D}" type="sibTrans" cxnId="{89892B7B-CE9C-48B1-B62D-BDD06412BB29}">
      <dgm:prSet/>
      <dgm:spPr/>
      <dgm:t>
        <a:bodyPr/>
        <a:lstStyle/>
        <a:p>
          <a:endParaRPr lang="es-ES"/>
        </a:p>
      </dgm:t>
    </dgm:pt>
    <dgm:pt modelId="{A2C35E7E-1043-434B-8409-529AEC5B148B}">
      <dgm:prSet phldrT="[Texto]"/>
      <dgm:spPr>
        <a:solidFill>
          <a:schemeClr val="accent5"/>
        </a:solidFill>
      </dgm:spPr>
      <dgm:t>
        <a:bodyPr/>
        <a:lstStyle/>
        <a:p>
          <a:r>
            <a:rPr lang="es-ES" dirty="0"/>
            <a:t>SHA-3</a:t>
          </a:r>
        </a:p>
      </dgm:t>
    </dgm:pt>
    <dgm:pt modelId="{4D9124BF-EA4C-4407-BC94-29B1ACF1D467}" type="parTrans" cxnId="{A6D1D3CC-AACA-4CF8-8BAC-56E1320445E1}">
      <dgm:prSet/>
      <dgm:spPr/>
      <dgm:t>
        <a:bodyPr/>
        <a:lstStyle/>
        <a:p>
          <a:endParaRPr lang="es-ES"/>
        </a:p>
      </dgm:t>
    </dgm:pt>
    <dgm:pt modelId="{0F8BBB1E-B469-471E-BDC2-312B4CA043AC}" type="sibTrans" cxnId="{A6D1D3CC-AACA-4CF8-8BAC-56E1320445E1}">
      <dgm:prSet/>
      <dgm:spPr/>
      <dgm:t>
        <a:bodyPr/>
        <a:lstStyle/>
        <a:p>
          <a:endParaRPr lang="es-ES"/>
        </a:p>
      </dgm:t>
    </dgm:pt>
    <dgm:pt modelId="{0366BC19-2EFA-4920-8287-CBE4C1685A6B}" type="pres">
      <dgm:prSet presAssocID="{345349FD-03A6-4B15-9220-7062A4C75566}" presName="diagram" presStyleCnt="0">
        <dgm:presLayoutVars>
          <dgm:chPref val="1"/>
          <dgm:dir/>
          <dgm:animOne val="branch"/>
          <dgm:animLvl val="lvl"/>
          <dgm:resizeHandles val="exact"/>
        </dgm:presLayoutVars>
      </dgm:prSet>
      <dgm:spPr/>
    </dgm:pt>
    <dgm:pt modelId="{007E9684-3868-49F1-8D8E-383FFF635DAC}" type="pres">
      <dgm:prSet presAssocID="{837FA5F1-5581-4B1E-B339-60094116278E}" presName="root1" presStyleCnt="0"/>
      <dgm:spPr/>
    </dgm:pt>
    <dgm:pt modelId="{BA989D6D-C217-42F8-BE06-FF836D2F6DCF}" type="pres">
      <dgm:prSet presAssocID="{837FA5F1-5581-4B1E-B339-60094116278E}" presName="LevelOneTextNode" presStyleLbl="node0" presStyleIdx="0" presStyleCnt="1" custScaleX="87342">
        <dgm:presLayoutVars>
          <dgm:chPref val="3"/>
        </dgm:presLayoutVars>
      </dgm:prSet>
      <dgm:spPr/>
    </dgm:pt>
    <dgm:pt modelId="{BDBB200F-2B2F-418C-AD4E-BA05DA634F7E}" type="pres">
      <dgm:prSet presAssocID="{837FA5F1-5581-4B1E-B339-60094116278E}" presName="level2hierChild" presStyleCnt="0"/>
      <dgm:spPr/>
    </dgm:pt>
    <dgm:pt modelId="{8D63E0AF-1795-4708-8689-25799E196359}" type="pres">
      <dgm:prSet presAssocID="{DFC29F86-A5B5-4A80-931D-5D87F8639CEB}" presName="conn2-1" presStyleLbl="parChTrans1D2" presStyleIdx="0" presStyleCnt="2"/>
      <dgm:spPr/>
    </dgm:pt>
    <dgm:pt modelId="{BEF33D8F-4A4C-4D29-A628-6C738A188E3D}" type="pres">
      <dgm:prSet presAssocID="{DFC29F86-A5B5-4A80-931D-5D87F8639CEB}" presName="connTx" presStyleLbl="parChTrans1D2" presStyleIdx="0" presStyleCnt="2"/>
      <dgm:spPr/>
    </dgm:pt>
    <dgm:pt modelId="{193D8FAF-462B-4F8B-B8C6-6714A0503CC9}" type="pres">
      <dgm:prSet presAssocID="{0EFD36B5-28DF-42F7-8F87-95DB698E872B}" presName="root2" presStyleCnt="0"/>
      <dgm:spPr/>
    </dgm:pt>
    <dgm:pt modelId="{53284D2C-77F3-450B-AE8F-D3E31A9FA395}" type="pres">
      <dgm:prSet presAssocID="{0EFD36B5-28DF-42F7-8F87-95DB698E872B}" presName="LevelTwoTextNode" presStyleLbl="node2" presStyleIdx="0" presStyleCnt="2">
        <dgm:presLayoutVars>
          <dgm:chPref val="3"/>
        </dgm:presLayoutVars>
      </dgm:prSet>
      <dgm:spPr/>
    </dgm:pt>
    <dgm:pt modelId="{37425D88-A10B-41FE-817D-5812936F406F}" type="pres">
      <dgm:prSet presAssocID="{0EFD36B5-28DF-42F7-8F87-95DB698E872B}" presName="level3hierChild" presStyleCnt="0"/>
      <dgm:spPr/>
    </dgm:pt>
    <dgm:pt modelId="{F701C49F-8572-490A-B03F-34C527F86C3A}" type="pres">
      <dgm:prSet presAssocID="{4D9124BF-EA4C-4407-BC94-29B1ACF1D467}" presName="conn2-1" presStyleLbl="parChTrans1D2" presStyleIdx="1" presStyleCnt="2"/>
      <dgm:spPr/>
    </dgm:pt>
    <dgm:pt modelId="{48ACCA9C-64E5-4D94-9037-FE373B471491}" type="pres">
      <dgm:prSet presAssocID="{4D9124BF-EA4C-4407-BC94-29B1ACF1D467}" presName="connTx" presStyleLbl="parChTrans1D2" presStyleIdx="1" presStyleCnt="2"/>
      <dgm:spPr/>
    </dgm:pt>
    <dgm:pt modelId="{9BA1C88F-33DA-4329-B481-5C61C6C0E887}" type="pres">
      <dgm:prSet presAssocID="{A2C35E7E-1043-434B-8409-529AEC5B148B}" presName="root2" presStyleCnt="0"/>
      <dgm:spPr/>
    </dgm:pt>
    <dgm:pt modelId="{5F7D3CAB-B747-4BE1-AAB7-14392AD7DAA3}" type="pres">
      <dgm:prSet presAssocID="{A2C35E7E-1043-434B-8409-529AEC5B148B}" presName="LevelTwoTextNode" presStyleLbl="node2" presStyleIdx="1" presStyleCnt="2">
        <dgm:presLayoutVars>
          <dgm:chPref val="3"/>
        </dgm:presLayoutVars>
      </dgm:prSet>
      <dgm:spPr/>
    </dgm:pt>
    <dgm:pt modelId="{C2B176A1-B1DA-47B5-AC0C-5CBC3BD87D30}" type="pres">
      <dgm:prSet presAssocID="{A2C35E7E-1043-434B-8409-529AEC5B148B}" presName="level3hierChild" presStyleCnt="0"/>
      <dgm:spPr/>
    </dgm:pt>
  </dgm:ptLst>
  <dgm:cxnLst>
    <dgm:cxn modelId="{172DBD35-72C7-4E66-AE1C-B7F17FA8D1BA}" type="presOf" srcId="{837FA5F1-5581-4B1E-B339-60094116278E}" destId="{BA989D6D-C217-42F8-BE06-FF836D2F6DCF}" srcOrd="0" destOrd="0" presId="urn:microsoft.com/office/officeart/2005/8/layout/hierarchy2"/>
    <dgm:cxn modelId="{9960745E-4835-46F3-953A-88B6F7E79834}" srcId="{345349FD-03A6-4B15-9220-7062A4C75566}" destId="{837FA5F1-5581-4B1E-B339-60094116278E}" srcOrd="0" destOrd="0" parTransId="{D7E938BA-3324-44C2-B205-1C5A0D0B5CD6}" sibTransId="{9AAB908B-46B9-4CC6-ADE6-B5C1C472AFD3}"/>
    <dgm:cxn modelId="{419FDA61-103B-4F60-93D3-ACD14868657C}" type="presOf" srcId="{A2C35E7E-1043-434B-8409-529AEC5B148B}" destId="{5F7D3CAB-B747-4BE1-AAB7-14392AD7DAA3}" srcOrd="0" destOrd="0" presId="urn:microsoft.com/office/officeart/2005/8/layout/hierarchy2"/>
    <dgm:cxn modelId="{3B8B3476-4D7A-4409-AD31-717A71AA14D5}" type="presOf" srcId="{0EFD36B5-28DF-42F7-8F87-95DB698E872B}" destId="{53284D2C-77F3-450B-AE8F-D3E31A9FA395}" srcOrd="0" destOrd="0" presId="urn:microsoft.com/office/officeart/2005/8/layout/hierarchy2"/>
    <dgm:cxn modelId="{89892B7B-CE9C-48B1-B62D-BDD06412BB29}" srcId="{837FA5F1-5581-4B1E-B339-60094116278E}" destId="{0EFD36B5-28DF-42F7-8F87-95DB698E872B}" srcOrd="0" destOrd="0" parTransId="{DFC29F86-A5B5-4A80-931D-5D87F8639CEB}" sibTransId="{1ABFF035-B511-48FC-8EE5-E26F62CADA0D}"/>
    <dgm:cxn modelId="{B92D6EA2-BBAD-43CD-BAA9-5668A24E9182}" type="presOf" srcId="{345349FD-03A6-4B15-9220-7062A4C75566}" destId="{0366BC19-2EFA-4920-8287-CBE4C1685A6B}" srcOrd="0" destOrd="0" presId="urn:microsoft.com/office/officeart/2005/8/layout/hierarchy2"/>
    <dgm:cxn modelId="{0A946FC8-C3C9-4D85-BBFB-2DB657E32C8D}" type="presOf" srcId="{4D9124BF-EA4C-4407-BC94-29B1ACF1D467}" destId="{48ACCA9C-64E5-4D94-9037-FE373B471491}" srcOrd="1" destOrd="0" presId="urn:microsoft.com/office/officeart/2005/8/layout/hierarchy2"/>
    <dgm:cxn modelId="{A6D1D3CC-AACA-4CF8-8BAC-56E1320445E1}" srcId="{837FA5F1-5581-4B1E-B339-60094116278E}" destId="{A2C35E7E-1043-434B-8409-529AEC5B148B}" srcOrd="1" destOrd="0" parTransId="{4D9124BF-EA4C-4407-BC94-29B1ACF1D467}" sibTransId="{0F8BBB1E-B469-471E-BDC2-312B4CA043AC}"/>
    <dgm:cxn modelId="{064EBED4-577A-44D3-A52F-490FCC33E885}" type="presOf" srcId="{DFC29F86-A5B5-4A80-931D-5D87F8639CEB}" destId="{BEF33D8F-4A4C-4D29-A628-6C738A188E3D}" srcOrd="1" destOrd="0" presId="urn:microsoft.com/office/officeart/2005/8/layout/hierarchy2"/>
    <dgm:cxn modelId="{ECBE1EEA-7AAA-4E3D-BB36-260E6CFF3374}" type="presOf" srcId="{DFC29F86-A5B5-4A80-931D-5D87F8639CEB}" destId="{8D63E0AF-1795-4708-8689-25799E196359}" srcOrd="0" destOrd="0" presId="urn:microsoft.com/office/officeart/2005/8/layout/hierarchy2"/>
    <dgm:cxn modelId="{DF83F7FC-3293-473F-845F-A72964FA22F2}" type="presOf" srcId="{4D9124BF-EA4C-4407-BC94-29B1ACF1D467}" destId="{F701C49F-8572-490A-B03F-34C527F86C3A}" srcOrd="0" destOrd="0" presId="urn:microsoft.com/office/officeart/2005/8/layout/hierarchy2"/>
    <dgm:cxn modelId="{A731E694-8A8D-4C5C-81AD-92EE69E6E674}" type="presParOf" srcId="{0366BC19-2EFA-4920-8287-CBE4C1685A6B}" destId="{007E9684-3868-49F1-8D8E-383FFF635DAC}" srcOrd="0" destOrd="0" presId="urn:microsoft.com/office/officeart/2005/8/layout/hierarchy2"/>
    <dgm:cxn modelId="{9DA91740-C17D-433F-858B-F189A4E9F50F}" type="presParOf" srcId="{007E9684-3868-49F1-8D8E-383FFF635DAC}" destId="{BA989D6D-C217-42F8-BE06-FF836D2F6DCF}" srcOrd="0" destOrd="0" presId="urn:microsoft.com/office/officeart/2005/8/layout/hierarchy2"/>
    <dgm:cxn modelId="{1FB134A2-487F-4B2B-9AE5-6C4EEF08BAC3}" type="presParOf" srcId="{007E9684-3868-49F1-8D8E-383FFF635DAC}" destId="{BDBB200F-2B2F-418C-AD4E-BA05DA634F7E}" srcOrd="1" destOrd="0" presId="urn:microsoft.com/office/officeart/2005/8/layout/hierarchy2"/>
    <dgm:cxn modelId="{710C4085-699C-44E3-BDAA-E506017E2DCC}" type="presParOf" srcId="{BDBB200F-2B2F-418C-AD4E-BA05DA634F7E}" destId="{8D63E0AF-1795-4708-8689-25799E196359}" srcOrd="0" destOrd="0" presId="urn:microsoft.com/office/officeart/2005/8/layout/hierarchy2"/>
    <dgm:cxn modelId="{4349751E-40B7-4397-A1FA-E9BD9F216831}" type="presParOf" srcId="{8D63E0AF-1795-4708-8689-25799E196359}" destId="{BEF33D8F-4A4C-4D29-A628-6C738A188E3D}" srcOrd="0" destOrd="0" presId="urn:microsoft.com/office/officeart/2005/8/layout/hierarchy2"/>
    <dgm:cxn modelId="{9FC662C8-6CC4-4CEE-8B37-C1068E0854C2}" type="presParOf" srcId="{BDBB200F-2B2F-418C-AD4E-BA05DA634F7E}" destId="{193D8FAF-462B-4F8B-B8C6-6714A0503CC9}" srcOrd="1" destOrd="0" presId="urn:microsoft.com/office/officeart/2005/8/layout/hierarchy2"/>
    <dgm:cxn modelId="{4E62CF38-4357-4C04-8BBE-ED0C3A7C1B1B}" type="presParOf" srcId="{193D8FAF-462B-4F8B-B8C6-6714A0503CC9}" destId="{53284D2C-77F3-450B-AE8F-D3E31A9FA395}" srcOrd="0" destOrd="0" presId="urn:microsoft.com/office/officeart/2005/8/layout/hierarchy2"/>
    <dgm:cxn modelId="{C4C40AA4-F1DC-456F-B09B-B0E777949446}" type="presParOf" srcId="{193D8FAF-462B-4F8B-B8C6-6714A0503CC9}" destId="{37425D88-A10B-41FE-817D-5812936F406F}" srcOrd="1" destOrd="0" presId="urn:microsoft.com/office/officeart/2005/8/layout/hierarchy2"/>
    <dgm:cxn modelId="{F1F91A7D-99DF-401D-B3CC-7F9E0C683CF0}" type="presParOf" srcId="{BDBB200F-2B2F-418C-AD4E-BA05DA634F7E}" destId="{F701C49F-8572-490A-B03F-34C527F86C3A}" srcOrd="2" destOrd="0" presId="urn:microsoft.com/office/officeart/2005/8/layout/hierarchy2"/>
    <dgm:cxn modelId="{AA94B353-48EC-4E06-AD70-D8742EF885A5}" type="presParOf" srcId="{F701C49F-8572-490A-B03F-34C527F86C3A}" destId="{48ACCA9C-64E5-4D94-9037-FE373B471491}" srcOrd="0" destOrd="0" presId="urn:microsoft.com/office/officeart/2005/8/layout/hierarchy2"/>
    <dgm:cxn modelId="{9A59C7ED-1FD4-4339-862E-935398879217}" type="presParOf" srcId="{BDBB200F-2B2F-418C-AD4E-BA05DA634F7E}" destId="{9BA1C88F-33DA-4329-B481-5C61C6C0E887}" srcOrd="3" destOrd="0" presId="urn:microsoft.com/office/officeart/2005/8/layout/hierarchy2"/>
    <dgm:cxn modelId="{30D57A16-A25D-4820-A06F-51F66E89568E}" type="presParOf" srcId="{9BA1C88F-33DA-4329-B481-5C61C6C0E887}" destId="{5F7D3CAB-B747-4BE1-AAB7-14392AD7DAA3}" srcOrd="0" destOrd="0" presId="urn:microsoft.com/office/officeart/2005/8/layout/hierarchy2"/>
    <dgm:cxn modelId="{595E421C-69BF-4FBF-AE31-A035FE7598F2}" type="presParOf" srcId="{9BA1C88F-33DA-4329-B481-5C61C6C0E887}" destId="{C2B176A1-B1DA-47B5-AC0C-5CBC3BD87D30}" srcOrd="1" destOrd="0" presId="urn:microsoft.com/office/officeart/2005/8/layout/hierarchy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787D50-13D6-4540-A864-5DE542A8A5B9}"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DE80DE0E-AF56-49B7-8093-12BB9B4DC21F}">
      <dgm:prSet phldrT="[Texto]"/>
      <dgm:spPr/>
      <dgm:t>
        <a:bodyPr/>
        <a:lstStyle/>
        <a:p>
          <a:r>
            <a:rPr lang="es-ES" dirty="0"/>
            <a:t>Competitive </a:t>
          </a:r>
          <a:r>
            <a:rPr lang="es-ES" dirty="0" err="1"/>
            <a:t>trade</a:t>
          </a:r>
          <a:r>
            <a:rPr lang="es-ES" dirty="0"/>
            <a:t>-off </a:t>
          </a:r>
          <a:r>
            <a:rPr lang="es-ES" dirty="0" err="1"/>
            <a:t>between</a:t>
          </a:r>
          <a:r>
            <a:rPr lang="es-ES" dirty="0"/>
            <a:t> time and </a:t>
          </a:r>
          <a:r>
            <a:rPr lang="es-ES" dirty="0" err="1"/>
            <a:t>area</a:t>
          </a:r>
          <a:endParaRPr lang="es-ES" dirty="0"/>
        </a:p>
      </dgm:t>
    </dgm:pt>
    <dgm:pt modelId="{792C3038-F836-4C6C-B7AB-0FA4EC357ED3}" type="parTrans" cxnId="{471B2498-44A4-4948-AB93-503F959701CA}">
      <dgm:prSet/>
      <dgm:spPr/>
      <dgm:t>
        <a:bodyPr/>
        <a:lstStyle/>
        <a:p>
          <a:endParaRPr lang="es-ES"/>
        </a:p>
      </dgm:t>
    </dgm:pt>
    <dgm:pt modelId="{5DA5606C-53D0-472B-8F60-54F52491DDF8}" type="sibTrans" cxnId="{471B2498-44A4-4948-AB93-503F959701CA}">
      <dgm:prSet/>
      <dgm:spPr/>
      <dgm:t>
        <a:bodyPr/>
        <a:lstStyle/>
        <a:p>
          <a:endParaRPr lang="es-ES"/>
        </a:p>
      </dgm:t>
    </dgm:pt>
    <dgm:pt modelId="{B8BD755F-A41B-4BBA-9847-637E76B4BC02}">
      <dgm:prSet phldrT="[Texto]"/>
      <dgm:spPr/>
      <dgm:t>
        <a:bodyPr/>
        <a:lstStyle/>
        <a:p>
          <a:r>
            <a:rPr lang="es-ES" dirty="0" err="1"/>
            <a:t>Comparison</a:t>
          </a:r>
          <a:r>
            <a:rPr lang="es-ES" dirty="0"/>
            <a:t> </a:t>
          </a:r>
          <a:r>
            <a:rPr lang="es-ES" dirty="0" err="1"/>
            <a:t>with</a:t>
          </a:r>
          <a:r>
            <a:rPr lang="es-ES" dirty="0"/>
            <a:t> </a:t>
          </a:r>
          <a:r>
            <a:rPr lang="es-ES" dirty="0" err="1"/>
            <a:t>the</a:t>
          </a:r>
          <a:r>
            <a:rPr lang="es-ES" dirty="0"/>
            <a:t> SATO</a:t>
          </a:r>
        </a:p>
      </dgm:t>
    </dgm:pt>
    <dgm:pt modelId="{FE0C211E-0892-45FE-A771-6CEEE5A05CD4}" type="parTrans" cxnId="{280AD413-1802-4613-B451-CF4CAC7BF710}">
      <dgm:prSet/>
      <dgm:spPr/>
      <dgm:t>
        <a:bodyPr/>
        <a:lstStyle/>
        <a:p>
          <a:endParaRPr lang="es-ES"/>
        </a:p>
      </dgm:t>
    </dgm:pt>
    <dgm:pt modelId="{CBA4A57B-411F-41B2-9BD1-DBDDE2806869}" type="sibTrans" cxnId="{280AD413-1802-4613-B451-CF4CAC7BF710}">
      <dgm:prSet/>
      <dgm:spPr/>
      <dgm:t>
        <a:bodyPr/>
        <a:lstStyle/>
        <a:p>
          <a:endParaRPr lang="es-ES"/>
        </a:p>
      </dgm:t>
    </dgm:pt>
    <dgm:pt modelId="{23DC1881-6C1B-4930-8445-54C17FE270DD}">
      <dgm:prSet phldrT="[Texto]"/>
      <dgm:spPr/>
      <dgm:t>
        <a:bodyPr/>
        <a:lstStyle/>
        <a:p>
          <a:r>
            <a:rPr lang="es-ES" dirty="0" err="1"/>
            <a:t>Desing</a:t>
          </a:r>
          <a:r>
            <a:rPr lang="es-ES" dirty="0"/>
            <a:t> </a:t>
          </a:r>
          <a:r>
            <a:rPr lang="es-ES" dirty="0" err="1"/>
            <a:t>of</a:t>
          </a:r>
          <a:r>
            <a:rPr lang="es-ES" dirty="0"/>
            <a:t> a </a:t>
          </a:r>
          <a:r>
            <a:rPr lang="es-ES" dirty="0" err="1"/>
            <a:t>highly</a:t>
          </a:r>
          <a:r>
            <a:rPr lang="es-ES" dirty="0"/>
            <a:t> configurable IP: AXI4-Lite</a:t>
          </a:r>
        </a:p>
      </dgm:t>
    </dgm:pt>
    <dgm:pt modelId="{FFE554D4-EE9A-46CB-9C56-836A97F9C42F}" type="parTrans" cxnId="{665C473E-BF66-4A35-98CF-3FACF9DD19DD}">
      <dgm:prSet/>
      <dgm:spPr/>
      <dgm:t>
        <a:bodyPr/>
        <a:lstStyle/>
        <a:p>
          <a:endParaRPr lang="es-ES"/>
        </a:p>
      </dgm:t>
    </dgm:pt>
    <dgm:pt modelId="{2788AC71-B5EF-4B81-B1FA-02B4F11AFA68}" type="sibTrans" cxnId="{665C473E-BF66-4A35-98CF-3FACF9DD19DD}">
      <dgm:prSet/>
      <dgm:spPr/>
      <dgm:t>
        <a:bodyPr/>
        <a:lstStyle/>
        <a:p>
          <a:endParaRPr lang="es-ES"/>
        </a:p>
      </dgm:t>
    </dgm:pt>
    <dgm:pt modelId="{69BA86C5-DACD-4D3F-8B01-5B89EB322767}">
      <dgm:prSet phldrT="[Texto]"/>
      <dgm:spPr/>
      <dgm:t>
        <a:bodyPr/>
        <a:lstStyle/>
        <a:p>
          <a:r>
            <a:rPr lang="es-ES" dirty="0"/>
            <a:t>ASIC </a:t>
          </a:r>
          <a:r>
            <a:rPr lang="es-ES" dirty="0" err="1"/>
            <a:t>implementation</a:t>
          </a:r>
          <a:r>
            <a:rPr lang="es-ES" dirty="0"/>
            <a:t> </a:t>
          </a:r>
          <a:r>
            <a:rPr lang="es-ES" dirty="0" err="1"/>
            <a:t>of</a:t>
          </a:r>
          <a:r>
            <a:rPr lang="es-ES" dirty="0"/>
            <a:t> </a:t>
          </a:r>
          <a:r>
            <a:rPr lang="es-ES" dirty="0" err="1"/>
            <a:t>the</a:t>
          </a:r>
          <a:r>
            <a:rPr lang="es-ES" dirty="0"/>
            <a:t> SHA-256</a:t>
          </a:r>
        </a:p>
      </dgm:t>
    </dgm:pt>
    <dgm:pt modelId="{26A9D2C4-E4D0-4526-A0D7-07975E27C856}" type="parTrans" cxnId="{80FD737B-2DAF-438A-A149-FD4691774E04}">
      <dgm:prSet/>
      <dgm:spPr/>
      <dgm:t>
        <a:bodyPr/>
        <a:lstStyle/>
        <a:p>
          <a:endParaRPr lang="es-ES"/>
        </a:p>
      </dgm:t>
    </dgm:pt>
    <dgm:pt modelId="{5CC62B96-634F-4843-96AE-06A05E91A157}" type="sibTrans" cxnId="{80FD737B-2DAF-438A-A149-FD4691774E04}">
      <dgm:prSet/>
      <dgm:spPr/>
      <dgm:t>
        <a:bodyPr/>
        <a:lstStyle/>
        <a:p>
          <a:endParaRPr lang="es-ES"/>
        </a:p>
      </dgm:t>
    </dgm:pt>
    <dgm:pt modelId="{486EC881-15FD-454A-A37C-99A1F8CCED97}">
      <dgm:prSet phldrT="[Texto]"/>
      <dgm:spPr/>
      <dgm:t>
        <a:bodyPr/>
        <a:lstStyle/>
        <a:p>
          <a:r>
            <a:rPr lang="es-ES" dirty="0"/>
            <a:t>Drivers </a:t>
          </a:r>
          <a:r>
            <a:rPr lang="es-ES" dirty="0" err="1"/>
            <a:t>to</a:t>
          </a:r>
          <a:r>
            <a:rPr lang="es-ES" dirty="0"/>
            <a:t> use </a:t>
          </a:r>
          <a:r>
            <a:rPr lang="es-ES" dirty="0" err="1"/>
            <a:t>the</a:t>
          </a:r>
          <a:r>
            <a:rPr lang="es-ES" dirty="0"/>
            <a:t> IP module</a:t>
          </a:r>
        </a:p>
      </dgm:t>
    </dgm:pt>
    <dgm:pt modelId="{B0DB3B01-B362-4751-9E22-4D97F41E0D04}" type="parTrans" cxnId="{56B4E090-8FB0-487C-81FF-783C1F8F97A7}">
      <dgm:prSet/>
      <dgm:spPr/>
      <dgm:t>
        <a:bodyPr/>
        <a:lstStyle/>
        <a:p>
          <a:endParaRPr lang="es-ES"/>
        </a:p>
      </dgm:t>
    </dgm:pt>
    <dgm:pt modelId="{9D105687-C44A-4A50-899E-5D54AAFE8107}" type="sibTrans" cxnId="{56B4E090-8FB0-487C-81FF-783C1F8F97A7}">
      <dgm:prSet/>
      <dgm:spPr/>
      <dgm:t>
        <a:bodyPr/>
        <a:lstStyle/>
        <a:p>
          <a:endParaRPr lang="es-ES"/>
        </a:p>
      </dgm:t>
    </dgm:pt>
    <dgm:pt modelId="{61AFFBEB-5EAD-4245-90AD-95CC30F1BA6C}" type="pres">
      <dgm:prSet presAssocID="{E9787D50-13D6-4540-A864-5DE542A8A5B9}" presName="Name0" presStyleCnt="0">
        <dgm:presLayoutVars>
          <dgm:chMax val="7"/>
          <dgm:chPref val="7"/>
          <dgm:dir/>
        </dgm:presLayoutVars>
      </dgm:prSet>
      <dgm:spPr/>
    </dgm:pt>
    <dgm:pt modelId="{43B10751-04F2-4EF6-A657-140A2F9543EC}" type="pres">
      <dgm:prSet presAssocID="{E9787D50-13D6-4540-A864-5DE542A8A5B9}" presName="Name1" presStyleCnt="0"/>
      <dgm:spPr/>
    </dgm:pt>
    <dgm:pt modelId="{EA69C571-40B9-4C3D-9DBC-5B004AD64CC6}" type="pres">
      <dgm:prSet presAssocID="{E9787D50-13D6-4540-A864-5DE542A8A5B9}" presName="cycle" presStyleCnt="0"/>
      <dgm:spPr/>
    </dgm:pt>
    <dgm:pt modelId="{6D3C51DB-E76B-4447-8475-994823FC1BC9}" type="pres">
      <dgm:prSet presAssocID="{E9787D50-13D6-4540-A864-5DE542A8A5B9}" presName="srcNode" presStyleLbl="node1" presStyleIdx="0" presStyleCnt="5"/>
      <dgm:spPr/>
    </dgm:pt>
    <dgm:pt modelId="{CD39C2EC-4E41-4F0A-AAC4-992B87993075}" type="pres">
      <dgm:prSet presAssocID="{E9787D50-13D6-4540-A864-5DE542A8A5B9}" presName="conn" presStyleLbl="parChTrans1D2" presStyleIdx="0" presStyleCnt="1"/>
      <dgm:spPr/>
    </dgm:pt>
    <dgm:pt modelId="{822CEDAB-F838-4F68-99AC-27D4EB88CFDF}" type="pres">
      <dgm:prSet presAssocID="{E9787D50-13D6-4540-A864-5DE542A8A5B9}" presName="extraNode" presStyleLbl="node1" presStyleIdx="0" presStyleCnt="5"/>
      <dgm:spPr/>
    </dgm:pt>
    <dgm:pt modelId="{1A513848-D970-4853-B034-426457DA2560}" type="pres">
      <dgm:prSet presAssocID="{E9787D50-13D6-4540-A864-5DE542A8A5B9}" presName="dstNode" presStyleLbl="node1" presStyleIdx="0" presStyleCnt="5"/>
      <dgm:spPr/>
    </dgm:pt>
    <dgm:pt modelId="{43287161-7EC2-4AEB-8E5A-9F306ED02420}" type="pres">
      <dgm:prSet presAssocID="{DE80DE0E-AF56-49B7-8093-12BB9B4DC21F}" presName="text_1" presStyleLbl="node1" presStyleIdx="0" presStyleCnt="5">
        <dgm:presLayoutVars>
          <dgm:bulletEnabled val="1"/>
        </dgm:presLayoutVars>
      </dgm:prSet>
      <dgm:spPr/>
    </dgm:pt>
    <dgm:pt modelId="{3C2CDE24-5346-45F7-B98B-4071A2F30A3B}" type="pres">
      <dgm:prSet presAssocID="{DE80DE0E-AF56-49B7-8093-12BB9B4DC21F}" presName="accent_1" presStyleCnt="0"/>
      <dgm:spPr/>
    </dgm:pt>
    <dgm:pt modelId="{8D4A4219-767D-43C2-A0F1-3C961CCE2322}" type="pres">
      <dgm:prSet presAssocID="{DE80DE0E-AF56-49B7-8093-12BB9B4DC21F}" presName="accentRepeatNode" presStyleLbl="solidFgAcc1" presStyleIdx="0" presStyleCnt="5"/>
      <dgm:spPr/>
    </dgm:pt>
    <dgm:pt modelId="{24E6F4DD-43E6-4816-B2AF-B3B5F71B234C}" type="pres">
      <dgm:prSet presAssocID="{B8BD755F-A41B-4BBA-9847-637E76B4BC02}" presName="text_2" presStyleLbl="node1" presStyleIdx="1" presStyleCnt="5">
        <dgm:presLayoutVars>
          <dgm:bulletEnabled val="1"/>
        </dgm:presLayoutVars>
      </dgm:prSet>
      <dgm:spPr/>
    </dgm:pt>
    <dgm:pt modelId="{63891394-EDB4-4C4B-A49F-D09DA6E6B139}" type="pres">
      <dgm:prSet presAssocID="{B8BD755F-A41B-4BBA-9847-637E76B4BC02}" presName="accent_2" presStyleCnt="0"/>
      <dgm:spPr/>
    </dgm:pt>
    <dgm:pt modelId="{EA120495-33F1-4DC6-9C90-C1B5C12A5D27}" type="pres">
      <dgm:prSet presAssocID="{B8BD755F-A41B-4BBA-9847-637E76B4BC02}" presName="accentRepeatNode" presStyleLbl="solidFgAcc1" presStyleIdx="1" presStyleCnt="5"/>
      <dgm:spPr/>
    </dgm:pt>
    <dgm:pt modelId="{BC94FB19-4276-437B-BB56-F6F9ACE8BDAF}" type="pres">
      <dgm:prSet presAssocID="{23DC1881-6C1B-4930-8445-54C17FE270DD}" presName="text_3" presStyleLbl="node1" presStyleIdx="2" presStyleCnt="5">
        <dgm:presLayoutVars>
          <dgm:bulletEnabled val="1"/>
        </dgm:presLayoutVars>
      </dgm:prSet>
      <dgm:spPr/>
    </dgm:pt>
    <dgm:pt modelId="{B9D1291C-8247-4A68-A897-34EA07541616}" type="pres">
      <dgm:prSet presAssocID="{23DC1881-6C1B-4930-8445-54C17FE270DD}" presName="accent_3" presStyleCnt="0"/>
      <dgm:spPr/>
    </dgm:pt>
    <dgm:pt modelId="{3CB980F9-CEA6-4E8E-AC90-C943858C3398}" type="pres">
      <dgm:prSet presAssocID="{23DC1881-6C1B-4930-8445-54C17FE270DD}" presName="accentRepeatNode" presStyleLbl="solidFgAcc1" presStyleIdx="2" presStyleCnt="5"/>
      <dgm:spPr/>
    </dgm:pt>
    <dgm:pt modelId="{DBC15BA7-05D6-491F-A9E9-386CA8219600}" type="pres">
      <dgm:prSet presAssocID="{486EC881-15FD-454A-A37C-99A1F8CCED97}" presName="text_4" presStyleLbl="node1" presStyleIdx="3" presStyleCnt="5">
        <dgm:presLayoutVars>
          <dgm:bulletEnabled val="1"/>
        </dgm:presLayoutVars>
      </dgm:prSet>
      <dgm:spPr/>
    </dgm:pt>
    <dgm:pt modelId="{EBF53ACE-0F73-45CC-93D8-71F4B094F844}" type="pres">
      <dgm:prSet presAssocID="{486EC881-15FD-454A-A37C-99A1F8CCED97}" presName="accent_4" presStyleCnt="0"/>
      <dgm:spPr/>
    </dgm:pt>
    <dgm:pt modelId="{EAA32B54-6600-4863-91BC-98BB0A04F5E0}" type="pres">
      <dgm:prSet presAssocID="{486EC881-15FD-454A-A37C-99A1F8CCED97}" presName="accentRepeatNode" presStyleLbl="solidFgAcc1" presStyleIdx="3" presStyleCnt="5"/>
      <dgm:spPr/>
    </dgm:pt>
    <dgm:pt modelId="{8947F469-6094-4FE6-9485-105BC29E6FF4}" type="pres">
      <dgm:prSet presAssocID="{69BA86C5-DACD-4D3F-8B01-5B89EB322767}" presName="text_5" presStyleLbl="node1" presStyleIdx="4" presStyleCnt="5">
        <dgm:presLayoutVars>
          <dgm:bulletEnabled val="1"/>
        </dgm:presLayoutVars>
      </dgm:prSet>
      <dgm:spPr/>
    </dgm:pt>
    <dgm:pt modelId="{4B062A50-8C48-428F-86CB-D7D60B5D5BFC}" type="pres">
      <dgm:prSet presAssocID="{69BA86C5-DACD-4D3F-8B01-5B89EB322767}" presName="accent_5" presStyleCnt="0"/>
      <dgm:spPr/>
    </dgm:pt>
    <dgm:pt modelId="{2022D5C1-B143-44DF-9D01-4B1673DB56FE}" type="pres">
      <dgm:prSet presAssocID="{69BA86C5-DACD-4D3F-8B01-5B89EB322767}" presName="accentRepeatNode" presStyleLbl="solidFgAcc1" presStyleIdx="4" presStyleCnt="5"/>
      <dgm:spPr/>
    </dgm:pt>
  </dgm:ptLst>
  <dgm:cxnLst>
    <dgm:cxn modelId="{280AD413-1802-4613-B451-CF4CAC7BF710}" srcId="{E9787D50-13D6-4540-A864-5DE542A8A5B9}" destId="{B8BD755F-A41B-4BBA-9847-637E76B4BC02}" srcOrd="1" destOrd="0" parTransId="{FE0C211E-0892-45FE-A771-6CEEE5A05CD4}" sibTransId="{CBA4A57B-411F-41B2-9BD1-DBDDE2806869}"/>
    <dgm:cxn modelId="{D711CF14-E73F-4527-B7C2-8C9B494C990F}" type="presOf" srcId="{B8BD755F-A41B-4BBA-9847-637E76B4BC02}" destId="{24E6F4DD-43E6-4816-B2AF-B3B5F71B234C}" srcOrd="0" destOrd="0" presId="urn:microsoft.com/office/officeart/2008/layout/VerticalCurvedList"/>
    <dgm:cxn modelId="{B077D13B-1891-4518-8B2F-3826EC09F99C}" type="presOf" srcId="{23DC1881-6C1B-4930-8445-54C17FE270DD}" destId="{BC94FB19-4276-437B-BB56-F6F9ACE8BDAF}" srcOrd="0" destOrd="0" presId="urn:microsoft.com/office/officeart/2008/layout/VerticalCurvedList"/>
    <dgm:cxn modelId="{665C473E-BF66-4A35-98CF-3FACF9DD19DD}" srcId="{E9787D50-13D6-4540-A864-5DE542A8A5B9}" destId="{23DC1881-6C1B-4930-8445-54C17FE270DD}" srcOrd="2" destOrd="0" parTransId="{FFE554D4-EE9A-46CB-9C56-836A97F9C42F}" sibTransId="{2788AC71-B5EF-4B81-B1FA-02B4F11AFA68}"/>
    <dgm:cxn modelId="{72C4495D-4BDD-4F1A-94B6-C0516D40C595}" type="presOf" srcId="{486EC881-15FD-454A-A37C-99A1F8CCED97}" destId="{DBC15BA7-05D6-491F-A9E9-386CA8219600}" srcOrd="0" destOrd="0" presId="urn:microsoft.com/office/officeart/2008/layout/VerticalCurvedList"/>
    <dgm:cxn modelId="{62740C65-53A2-4BF9-8836-4B08A3802058}" type="presOf" srcId="{5DA5606C-53D0-472B-8F60-54F52491DDF8}" destId="{CD39C2EC-4E41-4F0A-AAC4-992B87993075}" srcOrd="0" destOrd="0" presId="urn:microsoft.com/office/officeart/2008/layout/VerticalCurvedList"/>
    <dgm:cxn modelId="{80FD737B-2DAF-438A-A149-FD4691774E04}" srcId="{E9787D50-13D6-4540-A864-5DE542A8A5B9}" destId="{69BA86C5-DACD-4D3F-8B01-5B89EB322767}" srcOrd="4" destOrd="0" parTransId="{26A9D2C4-E4D0-4526-A0D7-07975E27C856}" sibTransId="{5CC62B96-634F-4843-96AE-06A05E91A157}"/>
    <dgm:cxn modelId="{56B4E090-8FB0-487C-81FF-783C1F8F97A7}" srcId="{E9787D50-13D6-4540-A864-5DE542A8A5B9}" destId="{486EC881-15FD-454A-A37C-99A1F8CCED97}" srcOrd="3" destOrd="0" parTransId="{B0DB3B01-B362-4751-9E22-4D97F41E0D04}" sibTransId="{9D105687-C44A-4A50-899E-5D54AAFE8107}"/>
    <dgm:cxn modelId="{471B2498-44A4-4948-AB93-503F959701CA}" srcId="{E9787D50-13D6-4540-A864-5DE542A8A5B9}" destId="{DE80DE0E-AF56-49B7-8093-12BB9B4DC21F}" srcOrd="0" destOrd="0" parTransId="{792C3038-F836-4C6C-B7AB-0FA4EC357ED3}" sibTransId="{5DA5606C-53D0-472B-8F60-54F52491DDF8}"/>
    <dgm:cxn modelId="{F7D389B7-8B48-494F-949B-0D6D164DA8D8}" type="presOf" srcId="{DE80DE0E-AF56-49B7-8093-12BB9B4DC21F}" destId="{43287161-7EC2-4AEB-8E5A-9F306ED02420}" srcOrd="0" destOrd="0" presId="urn:microsoft.com/office/officeart/2008/layout/VerticalCurvedList"/>
    <dgm:cxn modelId="{6CB127C1-C5D1-47F0-BD06-EF86C5D9B2EE}" type="presOf" srcId="{E9787D50-13D6-4540-A864-5DE542A8A5B9}" destId="{61AFFBEB-5EAD-4245-90AD-95CC30F1BA6C}" srcOrd="0" destOrd="0" presId="urn:microsoft.com/office/officeart/2008/layout/VerticalCurvedList"/>
    <dgm:cxn modelId="{181615EC-1FC1-4BFC-9D52-7DF4977A6C45}" type="presOf" srcId="{69BA86C5-DACD-4D3F-8B01-5B89EB322767}" destId="{8947F469-6094-4FE6-9485-105BC29E6FF4}" srcOrd="0" destOrd="0" presId="urn:microsoft.com/office/officeart/2008/layout/VerticalCurvedList"/>
    <dgm:cxn modelId="{2B6394DF-6DBC-4E1B-BD41-647639E3491F}" type="presParOf" srcId="{61AFFBEB-5EAD-4245-90AD-95CC30F1BA6C}" destId="{43B10751-04F2-4EF6-A657-140A2F9543EC}" srcOrd="0" destOrd="0" presId="urn:microsoft.com/office/officeart/2008/layout/VerticalCurvedList"/>
    <dgm:cxn modelId="{B4901388-5E5E-4D44-8CDB-43C287068DAE}" type="presParOf" srcId="{43B10751-04F2-4EF6-A657-140A2F9543EC}" destId="{EA69C571-40B9-4C3D-9DBC-5B004AD64CC6}" srcOrd="0" destOrd="0" presId="urn:microsoft.com/office/officeart/2008/layout/VerticalCurvedList"/>
    <dgm:cxn modelId="{898DA433-9EAE-4515-9F25-FC5AE6AB8881}" type="presParOf" srcId="{EA69C571-40B9-4C3D-9DBC-5B004AD64CC6}" destId="{6D3C51DB-E76B-4447-8475-994823FC1BC9}" srcOrd="0" destOrd="0" presId="urn:microsoft.com/office/officeart/2008/layout/VerticalCurvedList"/>
    <dgm:cxn modelId="{47AA47E7-585A-4287-8B0F-1F167A010848}" type="presParOf" srcId="{EA69C571-40B9-4C3D-9DBC-5B004AD64CC6}" destId="{CD39C2EC-4E41-4F0A-AAC4-992B87993075}" srcOrd="1" destOrd="0" presId="urn:microsoft.com/office/officeart/2008/layout/VerticalCurvedList"/>
    <dgm:cxn modelId="{05CC9675-A49E-4A8D-8EF0-B0A9837619F5}" type="presParOf" srcId="{EA69C571-40B9-4C3D-9DBC-5B004AD64CC6}" destId="{822CEDAB-F838-4F68-99AC-27D4EB88CFDF}" srcOrd="2" destOrd="0" presId="urn:microsoft.com/office/officeart/2008/layout/VerticalCurvedList"/>
    <dgm:cxn modelId="{D3A15036-2F74-46DF-936D-021D534E7F2B}" type="presParOf" srcId="{EA69C571-40B9-4C3D-9DBC-5B004AD64CC6}" destId="{1A513848-D970-4853-B034-426457DA2560}" srcOrd="3" destOrd="0" presId="urn:microsoft.com/office/officeart/2008/layout/VerticalCurvedList"/>
    <dgm:cxn modelId="{4C42E2E7-1B5F-48F0-B154-A0A2648BA421}" type="presParOf" srcId="{43B10751-04F2-4EF6-A657-140A2F9543EC}" destId="{43287161-7EC2-4AEB-8E5A-9F306ED02420}" srcOrd="1" destOrd="0" presId="urn:microsoft.com/office/officeart/2008/layout/VerticalCurvedList"/>
    <dgm:cxn modelId="{CB5434BE-200D-4994-87B4-16B651FB0431}" type="presParOf" srcId="{43B10751-04F2-4EF6-A657-140A2F9543EC}" destId="{3C2CDE24-5346-45F7-B98B-4071A2F30A3B}" srcOrd="2" destOrd="0" presId="urn:microsoft.com/office/officeart/2008/layout/VerticalCurvedList"/>
    <dgm:cxn modelId="{6C1A2BCE-9CE8-4345-B76F-AA5E6D49A26F}" type="presParOf" srcId="{3C2CDE24-5346-45F7-B98B-4071A2F30A3B}" destId="{8D4A4219-767D-43C2-A0F1-3C961CCE2322}" srcOrd="0" destOrd="0" presId="urn:microsoft.com/office/officeart/2008/layout/VerticalCurvedList"/>
    <dgm:cxn modelId="{F7F84752-2DFE-40D8-97B8-79FFA62DF486}" type="presParOf" srcId="{43B10751-04F2-4EF6-A657-140A2F9543EC}" destId="{24E6F4DD-43E6-4816-B2AF-B3B5F71B234C}" srcOrd="3" destOrd="0" presId="urn:microsoft.com/office/officeart/2008/layout/VerticalCurvedList"/>
    <dgm:cxn modelId="{378C53B6-7205-4637-8797-1A20DA469472}" type="presParOf" srcId="{43B10751-04F2-4EF6-A657-140A2F9543EC}" destId="{63891394-EDB4-4C4B-A49F-D09DA6E6B139}" srcOrd="4" destOrd="0" presId="urn:microsoft.com/office/officeart/2008/layout/VerticalCurvedList"/>
    <dgm:cxn modelId="{B4568FFB-92B0-40B0-AC59-565FC1E7D433}" type="presParOf" srcId="{63891394-EDB4-4C4B-A49F-D09DA6E6B139}" destId="{EA120495-33F1-4DC6-9C90-C1B5C12A5D27}" srcOrd="0" destOrd="0" presId="urn:microsoft.com/office/officeart/2008/layout/VerticalCurvedList"/>
    <dgm:cxn modelId="{FB24A9A0-736A-4201-BA2E-6C11DCB96173}" type="presParOf" srcId="{43B10751-04F2-4EF6-A657-140A2F9543EC}" destId="{BC94FB19-4276-437B-BB56-F6F9ACE8BDAF}" srcOrd="5" destOrd="0" presId="urn:microsoft.com/office/officeart/2008/layout/VerticalCurvedList"/>
    <dgm:cxn modelId="{8DA01CB3-3ED4-44A2-BEB9-88A94746BBE5}" type="presParOf" srcId="{43B10751-04F2-4EF6-A657-140A2F9543EC}" destId="{B9D1291C-8247-4A68-A897-34EA07541616}" srcOrd="6" destOrd="0" presId="urn:microsoft.com/office/officeart/2008/layout/VerticalCurvedList"/>
    <dgm:cxn modelId="{7C25CB1F-B446-4938-9BCF-790E6F38CACA}" type="presParOf" srcId="{B9D1291C-8247-4A68-A897-34EA07541616}" destId="{3CB980F9-CEA6-4E8E-AC90-C943858C3398}" srcOrd="0" destOrd="0" presId="urn:microsoft.com/office/officeart/2008/layout/VerticalCurvedList"/>
    <dgm:cxn modelId="{15467705-5350-47DF-9746-EBBC99265CF9}" type="presParOf" srcId="{43B10751-04F2-4EF6-A657-140A2F9543EC}" destId="{DBC15BA7-05D6-491F-A9E9-386CA8219600}" srcOrd="7" destOrd="0" presId="urn:microsoft.com/office/officeart/2008/layout/VerticalCurvedList"/>
    <dgm:cxn modelId="{A9A12A0F-E421-448E-9AD2-E2D3775BA56B}" type="presParOf" srcId="{43B10751-04F2-4EF6-A657-140A2F9543EC}" destId="{EBF53ACE-0F73-45CC-93D8-71F4B094F844}" srcOrd="8" destOrd="0" presId="urn:microsoft.com/office/officeart/2008/layout/VerticalCurvedList"/>
    <dgm:cxn modelId="{4F3FE85D-F5E5-4298-A79D-198954F240E3}" type="presParOf" srcId="{EBF53ACE-0F73-45CC-93D8-71F4B094F844}" destId="{EAA32B54-6600-4863-91BC-98BB0A04F5E0}" srcOrd="0" destOrd="0" presId="urn:microsoft.com/office/officeart/2008/layout/VerticalCurvedList"/>
    <dgm:cxn modelId="{94C8D0BF-9133-4E56-B8D7-FD33E2316DDA}" type="presParOf" srcId="{43B10751-04F2-4EF6-A657-140A2F9543EC}" destId="{8947F469-6094-4FE6-9485-105BC29E6FF4}" srcOrd="9" destOrd="0" presId="urn:microsoft.com/office/officeart/2008/layout/VerticalCurvedList"/>
    <dgm:cxn modelId="{9E3F1215-0C82-4182-8270-2533A2D77935}" type="presParOf" srcId="{43B10751-04F2-4EF6-A657-140A2F9543EC}" destId="{4B062A50-8C48-428F-86CB-D7D60B5D5BFC}" srcOrd="10" destOrd="0" presId="urn:microsoft.com/office/officeart/2008/layout/VerticalCurvedList"/>
    <dgm:cxn modelId="{32A0A817-6E46-4BFA-B582-119E1146998A}" type="presParOf" srcId="{4B062A50-8C48-428F-86CB-D7D60B5D5BFC}" destId="{2022D5C1-B143-44DF-9D01-4B1673DB56F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9787D50-13D6-4540-A864-5DE542A8A5B9}"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DE80DE0E-AF56-49B7-8093-12BB9B4DC21F}">
      <dgm:prSet phldrT="[Texto]"/>
      <dgm:spPr/>
      <dgm:t>
        <a:bodyPr/>
        <a:lstStyle/>
        <a:p>
          <a:r>
            <a:rPr lang="en-US" dirty="0"/>
            <a:t>SHA-3 family has relatively fewer implementation costs and is much faster</a:t>
          </a:r>
          <a:endParaRPr lang="es-ES" dirty="0"/>
        </a:p>
      </dgm:t>
    </dgm:pt>
    <dgm:pt modelId="{792C3038-F836-4C6C-B7AB-0FA4EC357ED3}" type="parTrans" cxnId="{471B2498-44A4-4948-AB93-503F959701CA}">
      <dgm:prSet/>
      <dgm:spPr/>
      <dgm:t>
        <a:bodyPr/>
        <a:lstStyle/>
        <a:p>
          <a:endParaRPr lang="es-ES"/>
        </a:p>
      </dgm:t>
    </dgm:pt>
    <dgm:pt modelId="{5DA5606C-53D0-472B-8F60-54F52491DDF8}" type="sibTrans" cxnId="{471B2498-44A4-4948-AB93-503F959701CA}">
      <dgm:prSet/>
      <dgm:spPr/>
      <dgm:t>
        <a:bodyPr/>
        <a:lstStyle/>
        <a:p>
          <a:endParaRPr lang="es-ES"/>
        </a:p>
      </dgm:t>
    </dgm:pt>
    <dgm:pt modelId="{B8BD755F-A41B-4BBA-9847-637E76B4BC02}">
      <dgm:prSet phldrT="[Texto]"/>
      <dgm:spPr/>
      <dgm:t>
        <a:bodyPr/>
        <a:lstStyle/>
        <a:p>
          <a:r>
            <a:rPr lang="en-US" dirty="0"/>
            <a:t>SHA-3 family is noted as PQC primitive </a:t>
          </a:r>
          <a:endParaRPr lang="es-ES" dirty="0"/>
        </a:p>
      </dgm:t>
    </dgm:pt>
    <dgm:pt modelId="{FE0C211E-0892-45FE-A771-6CEEE5A05CD4}" type="parTrans" cxnId="{280AD413-1802-4613-B451-CF4CAC7BF710}">
      <dgm:prSet/>
      <dgm:spPr/>
      <dgm:t>
        <a:bodyPr/>
        <a:lstStyle/>
        <a:p>
          <a:endParaRPr lang="es-ES"/>
        </a:p>
      </dgm:t>
    </dgm:pt>
    <dgm:pt modelId="{CBA4A57B-411F-41B2-9BD1-DBDDE2806869}" type="sibTrans" cxnId="{280AD413-1802-4613-B451-CF4CAC7BF710}">
      <dgm:prSet/>
      <dgm:spPr/>
      <dgm:t>
        <a:bodyPr/>
        <a:lstStyle/>
        <a:p>
          <a:endParaRPr lang="es-ES"/>
        </a:p>
      </dgm:t>
    </dgm:pt>
    <dgm:pt modelId="{23DC1881-6C1B-4930-8445-54C17FE270DD}">
      <dgm:prSet phldrT="[Texto]"/>
      <dgm:spPr/>
      <dgm:t>
        <a:bodyPr/>
        <a:lstStyle/>
        <a:p>
          <a:r>
            <a:rPr lang="en-US" dirty="0"/>
            <a:t>SHA-3 is based in the Keccak algorithm </a:t>
          </a:r>
          <a:endParaRPr lang="es-ES" dirty="0"/>
        </a:p>
      </dgm:t>
    </dgm:pt>
    <dgm:pt modelId="{FFE554D4-EE9A-46CB-9C56-836A97F9C42F}" type="parTrans" cxnId="{665C473E-BF66-4A35-98CF-3FACF9DD19DD}">
      <dgm:prSet/>
      <dgm:spPr/>
      <dgm:t>
        <a:bodyPr/>
        <a:lstStyle/>
        <a:p>
          <a:endParaRPr lang="es-ES"/>
        </a:p>
      </dgm:t>
    </dgm:pt>
    <dgm:pt modelId="{2788AC71-B5EF-4B81-B1FA-02B4F11AFA68}" type="sibTrans" cxnId="{665C473E-BF66-4A35-98CF-3FACF9DD19DD}">
      <dgm:prSet/>
      <dgm:spPr/>
      <dgm:t>
        <a:bodyPr/>
        <a:lstStyle/>
        <a:p>
          <a:endParaRPr lang="es-ES"/>
        </a:p>
      </dgm:t>
    </dgm:pt>
    <dgm:pt modelId="{61AFFBEB-5EAD-4245-90AD-95CC30F1BA6C}" type="pres">
      <dgm:prSet presAssocID="{E9787D50-13D6-4540-A864-5DE542A8A5B9}" presName="Name0" presStyleCnt="0">
        <dgm:presLayoutVars>
          <dgm:chMax val="7"/>
          <dgm:chPref val="7"/>
          <dgm:dir/>
        </dgm:presLayoutVars>
      </dgm:prSet>
      <dgm:spPr/>
    </dgm:pt>
    <dgm:pt modelId="{43B10751-04F2-4EF6-A657-140A2F9543EC}" type="pres">
      <dgm:prSet presAssocID="{E9787D50-13D6-4540-A864-5DE542A8A5B9}" presName="Name1" presStyleCnt="0"/>
      <dgm:spPr/>
    </dgm:pt>
    <dgm:pt modelId="{EA69C571-40B9-4C3D-9DBC-5B004AD64CC6}" type="pres">
      <dgm:prSet presAssocID="{E9787D50-13D6-4540-A864-5DE542A8A5B9}" presName="cycle" presStyleCnt="0"/>
      <dgm:spPr/>
    </dgm:pt>
    <dgm:pt modelId="{6D3C51DB-E76B-4447-8475-994823FC1BC9}" type="pres">
      <dgm:prSet presAssocID="{E9787D50-13D6-4540-A864-5DE542A8A5B9}" presName="srcNode" presStyleLbl="node1" presStyleIdx="0" presStyleCnt="3"/>
      <dgm:spPr/>
    </dgm:pt>
    <dgm:pt modelId="{CD39C2EC-4E41-4F0A-AAC4-992B87993075}" type="pres">
      <dgm:prSet presAssocID="{E9787D50-13D6-4540-A864-5DE542A8A5B9}" presName="conn" presStyleLbl="parChTrans1D2" presStyleIdx="0" presStyleCnt="1"/>
      <dgm:spPr/>
    </dgm:pt>
    <dgm:pt modelId="{822CEDAB-F838-4F68-99AC-27D4EB88CFDF}" type="pres">
      <dgm:prSet presAssocID="{E9787D50-13D6-4540-A864-5DE542A8A5B9}" presName="extraNode" presStyleLbl="node1" presStyleIdx="0" presStyleCnt="3"/>
      <dgm:spPr/>
    </dgm:pt>
    <dgm:pt modelId="{1A513848-D970-4853-B034-426457DA2560}" type="pres">
      <dgm:prSet presAssocID="{E9787D50-13D6-4540-A864-5DE542A8A5B9}" presName="dstNode" presStyleLbl="node1" presStyleIdx="0" presStyleCnt="3"/>
      <dgm:spPr/>
    </dgm:pt>
    <dgm:pt modelId="{43287161-7EC2-4AEB-8E5A-9F306ED02420}" type="pres">
      <dgm:prSet presAssocID="{DE80DE0E-AF56-49B7-8093-12BB9B4DC21F}" presName="text_1" presStyleLbl="node1" presStyleIdx="0" presStyleCnt="3">
        <dgm:presLayoutVars>
          <dgm:bulletEnabled val="1"/>
        </dgm:presLayoutVars>
      </dgm:prSet>
      <dgm:spPr/>
    </dgm:pt>
    <dgm:pt modelId="{3C2CDE24-5346-45F7-B98B-4071A2F30A3B}" type="pres">
      <dgm:prSet presAssocID="{DE80DE0E-AF56-49B7-8093-12BB9B4DC21F}" presName="accent_1" presStyleCnt="0"/>
      <dgm:spPr/>
    </dgm:pt>
    <dgm:pt modelId="{8D4A4219-767D-43C2-A0F1-3C961CCE2322}" type="pres">
      <dgm:prSet presAssocID="{DE80DE0E-AF56-49B7-8093-12BB9B4DC21F}" presName="accentRepeatNode" presStyleLbl="solidFgAcc1" presStyleIdx="0" presStyleCnt="3"/>
      <dgm:spPr/>
    </dgm:pt>
    <dgm:pt modelId="{24E6F4DD-43E6-4816-B2AF-B3B5F71B234C}" type="pres">
      <dgm:prSet presAssocID="{B8BD755F-A41B-4BBA-9847-637E76B4BC02}" presName="text_2" presStyleLbl="node1" presStyleIdx="1" presStyleCnt="3">
        <dgm:presLayoutVars>
          <dgm:bulletEnabled val="1"/>
        </dgm:presLayoutVars>
      </dgm:prSet>
      <dgm:spPr/>
    </dgm:pt>
    <dgm:pt modelId="{63891394-EDB4-4C4B-A49F-D09DA6E6B139}" type="pres">
      <dgm:prSet presAssocID="{B8BD755F-A41B-4BBA-9847-637E76B4BC02}" presName="accent_2" presStyleCnt="0"/>
      <dgm:spPr/>
    </dgm:pt>
    <dgm:pt modelId="{EA120495-33F1-4DC6-9C90-C1B5C12A5D27}" type="pres">
      <dgm:prSet presAssocID="{B8BD755F-A41B-4BBA-9847-637E76B4BC02}" presName="accentRepeatNode" presStyleLbl="solidFgAcc1" presStyleIdx="1" presStyleCnt="3"/>
      <dgm:spPr/>
    </dgm:pt>
    <dgm:pt modelId="{BC94FB19-4276-437B-BB56-F6F9ACE8BDAF}" type="pres">
      <dgm:prSet presAssocID="{23DC1881-6C1B-4930-8445-54C17FE270DD}" presName="text_3" presStyleLbl="node1" presStyleIdx="2" presStyleCnt="3">
        <dgm:presLayoutVars>
          <dgm:bulletEnabled val="1"/>
        </dgm:presLayoutVars>
      </dgm:prSet>
      <dgm:spPr/>
    </dgm:pt>
    <dgm:pt modelId="{B9D1291C-8247-4A68-A897-34EA07541616}" type="pres">
      <dgm:prSet presAssocID="{23DC1881-6C1B-4930-8445-54C17FE270DD}" presName="accent_3" presStyleCnt="0"/>
      <dgm:spPr/>
    </dgm:pt>
    <dgm:pt modelId="{3CB980F9-CEA6-4E8E-AC90-C943858C3398}" type="pres">
      <dgm:prSet presAssocID="{23DC1881-6C1B-4930-8445-54C17FE270DD}" presName="accentRepeatNode" presStyleLbl="solidFgAcc1" presStyleIdx="2" presStyleCnt="3"/>
      <dgm:spPr/>
    </dgm:pt>
  </dgm:ptLst>
  <dgm:cxnLst>
    <dgm:cxn modelId="{280AD413-1802-4613-B451-CF4CAC7BF710}" srcId="{E9787D50-13D6-4540-A864-5DE542A8A5B9}" destId="{B8BD755F-A41B-4BBA-9847-637E76B4BC02}" srcOrd="1" destOrd="0" parTransId="{FE0C211E-0892-45FE-A771-6CEEE5A05CD4}" sibTransId="{CBA4A57B-411F-41B2-9BD1-DBDDE2806869}"/>
    <dgm:cxn modelId="{D711CF14-E73F-4527-B7C2-8C9B494C990F}" type="presOf" srcId="{B8BD755F-A41B-4BBA-9847-637E76B4BC02}" destId="{24E6F4DD-43E6-4816-B2AF-B3B5F71B234C}" srcOrd="0" destOrd="0" presId="urn:microsoft.com/office/officeart/2008/layout/VerticalCurvedList"/>
    <dgm:cxn modelId="{B077D13B-1891-4518-8B2F-3826EC09F99C}" type="presOf" srcId="{23DC1881-6C1B-4930-8445-54C17FE270DD}" destId="{BC94FB19-4276-437B-BB56-F6F9ACE8BDAF}" srcOrd="0" destOrd="0" presId="urn:microsoft.com/office/officeart/2008/layout/VerticalCurvedList"/>
    <dgm:cxn modelId="{665C473E-BF66-4A35-98CF-3FACF9DD19DD}" srcId="{E9787D50-13D6-4540-A864-5DE542A8A5B9}" destId="{23DC1881-6C1B-4930-8445-54C17FE270DD}" srcOrd="2" destOrd="0" parTransId="{FFE554D4-EE9A-46CB-9C56-836A97F9C42F}" sibTransId="{2788AC71-B5EF-4B81-B1FA-02B4F11AFA68}"/>
    <dgm:cxn modelId="{62740C65-53A2-4BF9-8836-4B08A3802058}" type="presOf" srcId="{5DA5606C-53D0-472B-8F60-54F52491DDF8}" destId="{CD39C2EC-4E41-4F0A-AAC4-992B87993075}" srcOrd="0" destOrd="0" presId="urn:microsoft.com/office/officeart/2008/layout/VerticalCurvedList"/>
    <dgm:cxn modelId="{471B2498-44A4-4948-AB93-503F959701CA}" srcId="{E9787D50-13D6-4540-A864-5DE542A8A5B9}" destId="{DE80DE0E-AF56-49B7-8093-12BB9B4DC21F}" srcOrd="0" destOrd="0" parTransId="{792C3038-F836-4C6C-B7AB-0FA4EC357ED3}" sibTransId="{5DA5606C-53D0-472B-8F60-54F52491DDF8}"/>
    <dgm:cxn modelId="{F7D389B7-8B48-494F-949B-0D6D164DA8D8}" type="presOf" srcId="{DE80DE0E-AF56-49B7-8093-12BB9B4DC21F}" destId="{43287161-7EC2-4AEB-8E5A-9F306ED02420}" srcOrd="0" destOrd="0" presId="urn:microsoft.com/office/officeart/2008/layout/VerticalCurvedList"/>
    <dgm:cxn modelId="{6CB127C1-C5D1-47F0-BD06-EF86C5D9B2EE}" type="presOf" srcId="{E9787D50-13D6-4540-A864-5DE542A8A5B9}" destId="{61AFFBEB-5EAD-4245-90AD-95CC30F1BA6C}" srcOrd="0" destOrd="0" presId="urn:microsoft.com/office/officeart/2008/layout/VerticalCurvedList"/>
    <dgm:cxn modelId="{2B6394DF-6DBC-4E1B-BD41-647639E3491F}" type="presParOf" srcId="{61AFFBEB-5EAD-4245-90AD-95CC30F1BA6C}" destId="{43B10751-04F2-4EF6-A657-140A2F9543EC}" srcOrd="0" destOrd="0" presId="urn:microsoft.com/office/officeart/2008/layout/VerticalCurvedList"/>
    <dgm:cxn modelId="{B4901388-5E5E-4D44-8CDB-43C287068DAE}" type="presParOf" srcId="{43B10751-04F2-4EF6-A657-140A2F9543EC}" destId="{EA69C571-40B9-4C3D-9DBC-5B004AD64CC6}" srcOrd="0" destOrd="0" presId="urn:microsoft.com/office/officeart/2008/layout/VerticalCurvedList"/>
    <dgm:cxn modelId="{898DA433-9EAE-4515-9F25-FC5AE6AB8881}" type="presParOf" srcId="{EA69C571-40B9-4C3D-9DBC-5B004AD64CC6}" destId="{6D3C51DB-E76B-4447-8475-994823FC1BC9}" srcOrd="0" destOrd="0" presId="urn:microsoft.com/office/officeart/2008/layout/VerticalCurvedList"/>
    <dgm:cxn modelId="{47AA47E7-585A-4287-8B0F-1F167A010848}" type="presParOf" srcId="{EA69C571-40B9-4C3D-9DBC-5B004AD64CC6}" destId="{CD39C2EC-4E41-4F0A-AAC4-992B87993075}" srcOrd="1" destOrd="0" presId="urn:microsoft.com/office/officeart/2008/layout/VerticalCurvedList"/>
    <dgm:cxn modelId="{05CC9675-A49E-4A8D-8EF0-B0A9837619F5}" type="presParOf" srcId="{EA69C571-40B9-4C3D-9DBC-5B004AD64CC6}" destId="{822CEDAB-F838-4F68-99AC-27D4EB88CFDF}" srcOrd="2" destOrd="0" presId="urn:microsoft.com/office/officeart/2008/layout/VerticalCurvedList"/>
    <dgm:cxn modelId="{D3A15036-2F74-46DF-936D-021D534E7F2B}" type="presParOf" srcId="{EA69C571-40B9-4C3D-9DBC-5B004AD64CC6}" destId="{1A513848-D970-4853-B034-426457DA2560}" srcOrd="3" destOrd="0" presId="urn:microsoft.com/office/officeart/2008/layout/VerticalCurvedList"/>
    <dgm:cxn modelId="{4C42E2E7-1B5F-48F0-B154-A0A2648BA421}" type="presParOf" srcId="{43B10751-04F2-4EF6-A657-140A2F9543EC}" destId="{43287161-7EC2-4AEB-8E5A-9F306ED02420}" srcOrd="1" destOrd="0" presId="urn:microsoft.com/office/officeart/2008/layout/VerticalCurvedList"/>
    <dgm:cxn modelId="{CB5434BE-200D-4994-87B4-16B651FB0431}" type="presParOf" srcId="{43B10751-04F2-4EF6-A657-140A2F9543EC}" destId="{3C2CDE24-5346-45F7-B98B-4071A2F30A3B}" srcOrd="2" destOrd="0" presId="urn:microsoft.com/office/officeart/2008/layout/VerticalCurvedList"/>
    <dgm:cxn modelId="{6C1A2BCE-9CE8-4345-B76F-AA5E6D49A26F}" type="presParOf" srcId="{3C2CDE24-5346-45F7-B98B-4071A2F30A3B}" destId="{8D4A4219-767D-43C2-A0F1-3C961CCE2322}" srcOrd="0" destOrd="0" presId="urn:microsoft.com/office/officeart/2008/layout/VerticalCurvedList"/>
    <dgm:cxn modelId="{F7F84752-2DFE-40D8-97B8-79FFA62DF486}" type="presParOf" srcId="{43B10751-04F2-4EF6-A657-140A2F9543EC}" destId="{24E6F4DD-43E6-4816-B2AF-B3B5F71B234C}" srcOrd="3" destOrd="0" presId="urn:microsoft.com/office/officeart/2008/layout/VerticalCurvedList"/>
    <dgm:cxn modelId="{378C53B6-7205-4637-8797-1A20DA469472}" type="presParOf" srcId="{43B10751-04F2-4EF6-A657-140A2F9543EC}" destId="{63891394-EDB4-4C4B-A49F-D09DA6E6B139}" srcOrd="4" destOrd="0" presId="urn:microsoft.com/office/officeart/2008/layout/VerticalCurvedList"/>
    <dgm:cxn modelId="{B4568FFB-92B0-40B0-AC59-565FC1E7D433}" type="presParOf" srcId="{63891394-EDB4-4C4B-A49F-D09DA6E6B139}" destId="{EA120495-33F1-4DC6-9C90-C1B5C12A5D27}" srcOrd="0" destOrd="0" presId="urn:microsoft.com/office/officeart/2008/layout/VerticalCurvedList"/>
    <dgm:cxn modelId="{FB24A9A0-736A-4201-BA2E-6C11DCB96173}" type="presParOf" srcId="{43B10751-04F2-4EF6-A657-140A2F9543EC}" destId="{BC94FB19-4276-437B-BB56-F6F9ACE8BDAF}" srcOrd="5" destOrd="0" presId="urn:microsoft.com/office/officeart/2008/layout/VerticalCurvedList"/>
    <dgm:cxn modelId="{8DA01CB3-3ED4-44A2-BEB9-88A94746BBE5}" type="presParOf" srcId="{43B10751-04F2-4EF6-A657-140A2F9543EC}" destId="{B9D1291C-8247-4A68-A897-34EA07541616}" srcOrd="6" destOrd="0" presId="urn:microsoft.com/office/officeart/2008/layout/VerticalCurvedList"/>
    <dgm:cxn modelId="{7C25CB1F-B446-4938-9BCF-790E6F38CACA}" type="presParOf" srcId="{B9D1291C-8247-4A68-A897-34EA07541616}" destId="{3CB980F9-CEA6-4E8E-AC90-C943858C339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5349FD-03A6-4B15-9220-7062A4C75566}"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s-ES"/>
        </a:p>
      </dgm:t>
    </dgm:pt>
    <dgm:pt modelId="{837FA5F1-5581-4B1E-B339-60094116278E}">
      <dgm:prSet phldrT="[Texto]"/>
      <dgm:spPr/>
      <dgm:t>
        <a:bodyPr/>
        <a:lstStyle/>
        <a:p>
          <a:r>
            <a:rPr lang="es-ES" dirty="0"/>
            <a:t>NIST</a:t>
          </a:r>
        </a:p>
      </dgm:t>
    </dgm:pt>
    <dgm:pt modelId="{D7E938BA-3324-44C2-B205-1C5A0D0B5CD6}" type="parTrans" cxnId="{9960745E-4835-46F3-953A-88B6F7E79834}">
      <dgm:prSet/>
      <dgm:spPr/>
      <dgm:t>
        <a:bodyPr/>
        <a:lstStyle/>
        <a:p>
          <a:endParaRPr lang="es-ES"/>
        </a:p>
      </dgm:t>
    </dgm:pt>
    <dgm:pt modelId="{9AAB908B-46B9-4CC6-ADE6-B5C1C472AFD3}" type="sibTrans" cxnId="{9960745E-4835-46F3-953A-88B6F7E79834}">
      <dgm:prSet/>
      <dgm:spPr/>
      <dgm:t>
        <a:bodyPr/>
        <a:lstStyle/>
        <a:p>
          <a:endParaRPr lang="es-ES"/>
        </a:p>
      </dgm:t>
    </dgm:pt>
    <dgm:pt modelId="{0EFD36B5-28DF-42F7-8F87-95DB698E872B}">
      <dgm:prSet phldrT="[Texto]"/>
      <dgm:spPr/>
      <dgm:t>
        <a:bodyPr/>
        <a:lstStyle/>
        <a:p>
          <a:r>
            <a:rPr lang="es-ES" dirty="0"/>
            <a:t>SHA-2</a:t>
          </a:r>
        </a:p>
      </dgm:t>
    </dgm:pt>
    <dgm:pt modelId="{DFC29F86-A5B5-4A80-931D-5D87F8639CEB}" type="parTrans" cxnId="{89892B7B-CE9C-48B1-B62D-BDD06412BB29}">
      <dgm:prSet/>
      <dgm:spPr/>
      <dgm:t>
        <a:bodyPr/>
        <a:lstStyle/>
        <a:p>
          <a:endParaRPr lang="es-ES"/>
        </a:p>
      </dgm:t>
    </dgm:pt>
    <dgm:pt modelId="{1ABFF035-B511-48FC-8EE5-E26F62CADA0D}" type="sibTrans" cxnId="{89892B7B-CE9C-48B1-B62D-BDD06412BB29}">
      <dgm:prSet/>
      <dgm:spPr/>
      <dgm:t>
        <a:bodyPr/>
        <a:lstStyle/>
        <a:p>
          <a:endParaRPr lang="es-ES"/>
        </a:p>
      </dgm:t>
    </dgm:pt>
    <dgm:pt modelId="{A2C35E7E-1043-434B-8409-529AEC5B148B}">
      <dgm:prSet phldrT="[Texto]"/>
      <dgm:spPr>
        <a:solidFill>
          <a:schemeClr val="accent5"/>
        </a:solidFill>
      </dgm:spPr>
      <dgm:t>
        <a:bodyPr/>
        <a:lstStyle/>
        <a:p>
          <a:r>
            <a:rPr lang="es-ES" dirty="0"/>
            <a:t>SHA-3</a:t>
          </a:r>
        </a:p>
      </dgm:t>
    </dgm:pt>
    <dgm:pt modelId="{4D9124BF-EA4C-4407-BC94-29B1ACF1D467}" type="parTrans" cxnId="{A6D1D3CC-AACA-4CF8-8BAC-56E1320445E1}">
      <dgm:prSet/>
      <dgm:spPr/>
      <dgm:t>
        <a:bodyPr/>
        <a:lstStyle/>
        <a:p>
          <a:endParaRPr lang="es-ES"/>
        </a:p>
      </dgm:t>
    </dgm:pt>
    <dgm:pt modelId="{0F8BBB1E-B469-471E-BDC2-312B4CA043AC}" type="sibTrans" cxnId="{A6D1D3CC-AACA-4CF8-8BAC-56E1320445E1}">
      <dgm:prSet/>
      <dgm:spPr/>
      <dgm:t>
        <a:bodyPr/>
        <a:lstStyle/>
        <a:p>
          <a:endParaRPr lang="es-ES"/>
        </a:p>
      </dgm:t>
    </dgm:pt>
    <dgm:pt modelId="{0366BC19-2EFA-4920-8287-CBE4C1685A6B}" type="pres">
      <dgm:prSet presAssocID="{345349FD-03A6-4B15-9220-7062A4C75566}" presName="diagram" presStyleCnt="0">
        <dgm:presLayoutVars>
          <dgm:chPref val="1"/>
          <dgm:dir/>
          <dgm:animOne val="branch"/>
          <dgm:animLvl val="lvl"/>
          <dgm:resizeHandles val="exact"/>
        </dgm:presLayoutVars>
      </dgm:prSet>
      <dgm:spPr/>
    </dgm:pt>
    <dgm:pt modelId="{007E9684-3868-49F1-8D8E-383FFF635DAC}" type="pres">
      <dgm:prSet presAssocID="{837FA5F1-5581-4B1E-B339-60094116278E}" presName="root1" presStyleCnt="0"/>
      <dgm:spPr/>
    </dgm:pt>
    <dgm:pt modelId="{BA989D6D-C217-42F8-BE06-FF836D2F6DCF}" type="pres">
      <dgm:prSet presAssocID="{837FA5F1-5581-4B1E-B339-60094116278E}" presName="LevelOneTextNode" presStyleLbl="node0" presStyleIdx="0" presStyleCnt="1" custScaleX="87342">
        <dgm:presLayoutVars>
          <dgm:chPref val="3"/>
        </dgm:presLayoutVars>
      </dgm:prSet>
      <dgm:spPr/>
    </dgm:pt>
    <dgm:pt modelId="{BDBB200F-2B2F-418C-AD4E-BA05DA634F7E}" type="pres">
      <dgm:prSet presAssocID="{837FA5F1-5581-4B1E-B339-60094116278E}" presName="level2hierChild" presStyleCnt="0"/>
      <dgm:spPr/>
    </dgm:pt>
    <dgm:pt modelId="{8D63E0AF-1795-4708-8689-25799E196359}" type="pres">
      <dgm:prSet presAssocID="{DFC29F86-A5B5-4A80-931D-5D87F8639CEB}" presName="conn2-1" presStyleLbl="parChTrans1D2" presStyleIdx="0" presStyleCnt="2"/>
      <dgm:spPr/>
    </dgm:pt>
    <dgm:pt modelId="{BEF33D8F-4A4C-4D29-A628-6C738A188E3D}" type="pres">
      <dgm:prSet presAssocID="{DFC29F86-A5B5-4A80-931D-5D87F8639CEB}" presName="connTx" presStyleLbl="parChTrans1D2" presStyleIdx="0" presStyleCnt="2"/>
      <dgm:spPr/>
    </dgm:pt>
    <dgm:pt modelId="{193D8FAF-462B-4F8B-B8C6-6714A0503CC9}" type="pres">
      <dgm:prSet presAssocID="{0EFD36B5-28DF-42F7-8F87-95DB698E872B}" presName="root2" presStyleCnt="0"/>
      <dgm:spPr/>
    </dgm:pt>
    <dgm:pt modelId="{53284D2C-77F3-450B-AE8F-D3E31A9FA395}" type="pres">
      <dgm:prSet presAssocID="{0EFD36B5-28DF-42F7-8F87-95DB698E872B}" presName="LevelTwoTextNode" presStyleLbl="node2" presStyleIdx="0" presStyleCnt="2">
        <dgm:presLayoutVars>
          <dgm:chPref val="3"/>
        </dgm:presLayoutVars>
      </dgm:prSet>
      <dgm:spPr/>
    </dgm:pt>
    <dgm:pt modelId="{37425D88-A10B-41FE-817D-5812936F406F}" type="pres">
      <dgm:prSet presAssocID="{0EFD36B5-28DF-42F7-8F87-95DB698E872B}" presName="level3hierChild" presStyleCnt="0"/>
      <dgm:spPr/>
    </dgm:pt>
    <dgm:pt modelId="{F701C49F-8572-490A-B03F-34C527F86C3A}" type="pres">
      <dgm:prSet presAssocID="{4D9124BF-EA4C-4407-BC94-29B1ACF1D467}" presName="conn2-1" presStyleLbl="parChTrans1D2" presStyleIdx="1" presStyleCnt="2"/>
      <dgm:spPr/>
    </dgm:pt>
    <dgm:pt modelId="{48ACCA9C-64E5-4D94-9037-FE373B471491}" type="pres">
      <dgm:prSet presAssocID="{4D9124BF-EA4C-4407-BC94-29B1ACF1D467}" presName="connTx" presStyleLbl="parChTrans1D2" presStyleIdx="1" presStyleCnt="2"/>
      <dgm:spPr/>
    </dgm:pt>
    <dgm:pt modelId="{9BA1C88F-33DA-4329-B481-5C61C6C0E887}" type="pres">
      <dgm:prSet presAssocID="{A2C35E7E-1043-434B-8409-529AEC5B148B}" presName="root2" presStyleCnt="0"/>
      <dgm:spPr/>
    </dgm:pt>
    <dgm:pt modelId="{5F7D3CAB-B747-4BE1-AAB7-14392AD7DAA3}" type="pres">
      <dgm:prSet presAssocID="{A2C35E7E-1043-434B-8409-529AEC5B148B}" presName="LevelTwoTextNode" presStyleLbl="node2" presStyleIdx="1" presStyleCnt="2">
        <dgm:presLayoutVars>
          <dgm:chPref val="3"/>
        </dgm:presLayoutVars>
      </dgm:prSet>
      <dgm:spPr/>
    </dgm:pt>
    <dgm:pt modelId="{C2B176A1-B1DA-47B5-AC0C-5CBC3BD87D30}" type="pres">
      <dgm:prSet presAssocID="{A2C35E7E-1043-434B-8409-529AEC5B148B}" presName="level3hierChild" presStyleCnt="0"/>
      <dgm:spPr/>
    </dgm:pt>
  </dgm:ptLst>
  <dgm:cxnLst>
    <dgm:cxn modelId="{172DBD35-72C7-4E66-AE1C-B7F17FA8D1BA}" type="presOf" srcId="{837FA5F1-5581-4B1E-B339-60094116278E}" destId="{BA989D6D-C217-42F8-BE06-FF836D2F6DCF}" srcOrd="0" destOrd="0" presId="urn:microsoft.com/office/officeart/2005/8/layout/hierarchy2"/>
    <dgm:cxn modelId="{9960745E-4835-46F3-953A-88B6F7E79834}" srcId="{345349FD-03A6-4B15-9220-7062A4C75566}" destId="{837FA5F1-5581-4B1E-B339-60094116278E}" srcOrd="0" destOrd="0" parTransId="{D7E938BA-3324-44C2-B205-1C5A0D0B5CD6}" sibTransId="{9AAB908B-46B9-4CC6-ADE6-B5C1C472AFD3}"/>
    <dgm:cxn modelId="{419FDA61-103B-4F60-93D3-ACD14868657C}" type="presOf" srcId="{A2C35E7E-1043-434B-8409-529AEC5B148B}" destId="{5F7D3CAB-B747-4BE1-AAB7-14392AD7DAA3}" srcOrd="0" destOrd="0" presId="urn:microsoft.com/office/officeart/2005/8/layout/hierarchy2"/>
    <dgm:cxn modelId="{3B8B3476-4D7A-4409-AD31-717A71AA14D5}" type="presOf" srcId="{0EFD36B5-28DF-42F7-8F87-95DB698E872B}" destId="{53284D2C-77F3-450B-AE8F-D3E31A9FA395}" srcOrd="0" destOrd="0" presId="urn:microsoft.com/office/officeart/2005/8/layout/hierarchy2"/>
    <dgm:cxn modelId="{89892B7B-CE9C-48B1-B62D-BDD06412BB29}" srcId="{837FA5F1-5581-4B1E-B339-60094116278E}" destId="{0EFD36B5-28DF-42F7-8F87-95DB698E872B}" srcOrd="0" destOrd="0" parTransId="{DFC29F86-A5B5-4A80-931D-5D87F8639CEB}" sibTransId="{1ABFF035-B511-48FC-8EE5-E26F62CADA0D}"/>
    <dgm:cxn modelId="{B92D6EA2-BBAD-43CD-BAA9-5668A24E9182}" type="presOf" srcId="{345349FD-03A6-4B15-9220-7062A4C75566}" destId="{0366BC19-2EFA-4920-8287-CBE4C1685A6B}" srcOrd="0" destOrd="0" presId="urn:microsoft.com/office/officeart/2005/8/layout/hierarchy2"/>
    <dgm:cxn modelId="{0A946FC8-C3C9-4D85-BBFB-2DB657E32C8D}" type="presOf" srcId="{4D9124BF-EA4C-4407-BC94-29B1ACF1D467}" destId="{48ACCA9C-64E5-4D94-9037-FE373B471491}" srcOrd="1" destOrd="0" presId="urn:microsoft.com/office/officeart/2005/8/layout/hierarchy2"/>
    <dgm:cxn modelId="{A6D1D3CC-AACA-4CF8-8BAC-56E1320445E1}" srcId="{837FA5F1-5581-4B1E-B339-60094116278E}" destId="{A2C35E7E-1043-434B-8409-529AEC5B148B}" srcOrd="1" destOrd="0" parTransId="{4D9124BF-EA4C-4407-BC94-29B1ACF1D467}" sibTransId="{0F8BBB1E-B469-471E-BDC2-312B4CA043AC}"/>
    <dgm:cxn modelId="{064EBED4-577A-44D3-A52F-490FCC33E885}" type="presOf" srcId="{DFC29F86-A5B5-4A80-931D-5D87F8639CEB}" destId="{BEF33D8F-4A4C-4D29-A628-6C738A188E3D}" srcOrd="1" destOrd="0" presId="urn:microsoft.com/office/officeart/2005/8/layout/hierarchy2"/>
    <dgm:cxn modelId="{ECBE1EEA-7AAA-4E3D-BB36-260E6CFF3374}" type="presOf" srcId="{DFC29F86-A5B5-4A80-931D-5D87F8639CEB}" destId="{8D63E0AF-1795-4708-8689-25799E196359}" srcOrd="0" destOrd="0" presId="urn:microsoft.com/office/officeart/2005/8/layout/hierarchy2"/>
    <dgm:cxn modelId="{DF83F7FC-3293-473F-845F-A72964FA22F2}" type="presOf" srcId="{4D9124BF-EA4C-4407-BC94-29B1ACF1D467}" destId="{F701C49F-8572-490A-B03F-34C527F86C3A}" srcOrd="0" destOrd="0" presId="urn:microsoft.com/office/officeart/2005/8/layout/hierarchy2"/>
    <dgm:cxn modelId="{A731E694-8A8D-4C5C-81AD-92EE69E6E674}" type="presParOf" srcId="{0366BC19-2EFA-4920-8287-CBE4C1685A6B}" destId="{007E9684-3868-49F1-8D8E-383FFF635DAC}" srcOrd="0" destOrd="0" presId="urn:microsoft.com/office/officeart/2005/8/layout/hierarchy2"/>
    <dgm:cxn modelId="{9DA91740-C17D-433F-858B-F189A4E9F50F}" type="presParOf" srcId="{007E9684-3868-49F1-8D8E-383FFF635DAC}" destId="{BA989D6D-C217-42F8-BE06-FF836D2F6DCF}" srcOrd="0" destOrd="0" presId="urn:microsoft.com/office/officeart/2005/8/layout/hierarchy2"/>
    <dgm:cxn modelId="{1FB134A2-487F-4B2B-9AE5-6C4EEF08BAC3}" type="presParOf" srcId="{007E9684-3868-49F1-8D8E-383FFF635DAC}" destId="{BDBB200F-2B2F-418C-AD4E-BA05DA634F7E}" srcOrd="1" destOrd="0" presId="urn:microsoft.com/office/officeart/2005/8/layout/hierarchy2"/>
    <dgm:cxn modelId="{710C4085-699C-44E3-BDAA-E506017E2DCC}" type="presParOf" srcId="{BDBB200F-2B2F-418C-AD4E-BA05DA634F7E}" destId="{8D63E0AF-1795-4708-8689-25799E196359}" srcOrd="0" destOrd="0" presId="urn:microsoft.com/office/officeart/2005/8/layout/hierarchy2"/>
    <dgm:cxn modelId="{4349751E-40B7-4397-A1FA-E9BD9F216831}" type="presParOf" srcId="{8D63E0AF-1795-4708-8689-25799E196359}" destId="{BEF33D8F-4A4C-4D29-A628-6C738A188E3D}" srcOrd="0" destOrd="0" presId="urn:microsoft.com/office/officeart/2005/8/layout/hierarchy2"/>
    <dgm:cxn modelId="{9FC662C8-6CC4-4CEE-8B37-C1068E0854C2}" type="presParOf" srcId="{BDBB200F-2B2F-418C-AD4E-BA05DA634F7E}" destId="{193D8FAF-462B-4F8B-B8C6-6714A0503CC9}" srcOrd="1" destOrd="0" presId="urn:microsoft.com/office/officeart/2005/8/layout/hierarchy2"/>
    <dgm:cxn modelId="{4E62CF38-4357-4C04-8BBE-ED0C3A7C1B1B}" type="presParOf" srcId="{193D8FAF-462B-4F8B-B8C6-6714A0503CC9}" destId="{53284D2C-77F3-450B-AE8F-D3E31A9FA395}" srcOrd="0" destOrd="0" presId="urn:microsoft.com/office/officeart/2005/8/layout/hierarchy2"/>
    <dgm:cxn modelId="{C4C40AA4-F1DC-456F-B09B-B0E777949446}" type="presParOf" srcId="{193D8FAF-462B-4F8B-B8C6-6714A0503CC9}" destId="{37425D88-A10B-41FE-817D-5812936F406F}" srcOrd="1" destOrd="0" presId="urn:microsoft.com/office/officeart/2005/8/layout/hierarchy2"/>
    <dgm:cxn modelId="{F1F91A7D-99DF-401D-B3CC-7F9E0C683CF0}" type="presParOf" srcId="{BDBB200F-2B2F-418C-AD4E-BA05DA634F7E}" destId="{F701C49F-8572-490A-B03F-34C527F86C3A}" srcOrd="2" destOrd="0" presId="urn:microsoft.com/office/officeart/2005/8/layout/hierarchy2"/>
    <dgm:cxn modelId="{AA94B353-48EC-4E06-AD70-D8742EF885A5}" type="presParOf" srcId="{F701C49F-8572-490A-B03F-34C527F86C3A}" destId="{48ACCA9C-64E5-4D94-9037-FE373B471491}" srcOrd="0" destOrd="0" presId="urn:microsoft.com/office/officeart/2005/8/layout/hierarchy2"/>
    <dgm:cxn modelId="{9A59C7ED-1FD4-4339-862E-935398879217}" type="presParOf" srcId="{BDBB200F-2B2F-418C-AD4E-BA05DA634F7E}" destId="{9BA1C88F-33DA-4329-B481-5C61C6C0E887}" srcOrd="3" destOrd="0" presId="urn:microsoft.com/office/officeart/2005/8/layout/hierarchy2"/>
    <dgm:cxn modelId="{30D57A16-A25D-4820-A06F-51F66E89568E}" type="presParOf" srcId="{9BA1C88F-33DA-4329-B481-5C61C6C0E887}" destId="{5F7D3CAB-B747-4BE1-AAB7-14392AD7DAA3}" srcOrd="0" destOrd="0" presId="urn:microsoft.com/office/officeart/2005/8/layout/hierarchy2"/>
    <dgm:cxn modelId="{595E421C-69BF-4FBF-AE31-A035FE7598F2}" type="presParOf" srcId="{9BA1C88F-33DA-4329-B481-5C61C6C0E887}" destId="{C2B176A1-B1DA-47B5-AC0C-5CBC3BD87D30}" srcOrd="1" destOrd="0" presId="urn:microsoft.com/office/officeart/2005/8/layout/hierarchy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3E84502-4737-47A0-B713-039B87BEA653}" type="doc">
      <dgm:prSet loTypeId="urn:microsoft.com/office/officeart/2005/8/layout/matrix1" loCatId="matrix" qsTypeId="urn:microsoft.com/office/officeart/2005/8/quickstyle/simple5" qsCatId="simple" csTypeId="urn:microsoft.com/office/officeart/2005/8/colors/colorful1" csCatId="colorful" phldr="1"/>
      <dgm:spPr/>
      <dgm:t>
        <a:bodyPr/>
        <a:lstStyle/>
        <a:p>
          <a:endParaRPr lang="es-ES"/>
        </a:p>
      </dgm:t>
    </dgm:pt>
    <dgm:pt modelId="{B550F623-07C0-4489-94B1-B97F17E94F06}">
      <dgm:prSet phldrT="[Texto]"/>
      <dgm:spPr/>
      <dgm:t>
        <a:bodyPr/>
        <a:lstStyle/>
        <a:p>
          <a:r>
            <a:rPr lang="es-ES" dirty="0" err="1">
              <a:latin typeface="Arial" panose="020B0604020202020204" pitchFamily="34" charset="0"/>
              <a:cs typeface="Arial" panose="020B0604020202020204" pitchFamily="34" charset="0"/>
            </a:rPr>
            <a:t>Root</a:t>
          </a: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of</a:t>
          </a:r>
          <a:r>
            <a:rPr lang="es-ES" dirty="0">
              <a:latin typeface="Arial" panose="020B0604020202020204" pitchFamily="34" charset="0"/>
              <a:cs typeface="Arial" panose="020B0604020202020204" pitchFamily="34" charset="0"/>
            </a:rPr>
            <a:t>-Trust</a:t>
          </a:r>
        </a:p>
      </dgm:t>
    </dgm:pt>
    <dgm:pt modelId="{40985D19-7A91-458E-A20D-207278477AB4}" type="parTrans" cxnId="{CAF66F81-D3AA-4FC8-9852-6D91D8AE907B}">
      <dgm:prSet/>
      <dgm:spPr/>
      <dgm:t>
        <a:bodyPr/>
        <a:lstStyle/>
        <a:p>
          <a:endParaRPr lang="es-ES"/>
        </a:p>
      </dgm:t>
    </dgm:pt>
    <dgm:pt modelId="{AF5D3CF9-1EDF-462E-B32A-A2689E20DE89}" type="sibTrans" cxnId="{CAF66F81-D3AA-4FC8-9852-6D91D8AE907B}">
      <dgm:prSet/>
      <dgm:spPr/>
      <dgm:t>
        <a:bodyPr/>
        <a:lstStyle/>
        <a:p>
          <a:endParaRPr lang="es-ES"/>
        </a:p>
      </dgm:t>
    </dgm:pt>
    <dgm:pt modelId="{CEDBBEFA-CA58-4CFB-AF4A-EBABDF314714}">
      <dgm:prSet phldrT="[Texto]"/>
      <dgm:spPr/>
      <dgm:t>
        <a:bodyPr/>
        <a:lstStyle/>
        <a:p>
          <a:r>
            <a:rPr lang="es-ES" dirty="0">
              <a:latin typeface="Arial" panose="020B0604020202020204" pitchFamily="34" charset="0"/>
              <a:cs typeface="Arial" panose="020B0604020202020204" pitchFamily="34" charset="0"/>
            </a:rPr>
            <a:t>Digital PUF</a:t>
          </a:r>
        </a:p>
      </dgm:t>
    </dgm:pt>
    <dgm:pt modelId="{401C8A81-A06B-41E5-A61B-A864EB516761}" type="parTrans" cxnId="{47FCB69E-4EAA-4453-B153-DA68179FED48}">
      <dgm:prSet/>
      <dgm:spPr/>
      <dgm:t>
        <a:bodyPr/>
        <a:lstStyle/>
        <a:p>
          <a:endParaRPr lang="es-ES"/>
        </a:p>
      </dgm:t>
    </dgm:pt>
    <dgm:pt modelId="{AFFB5078-B5E4-4C70-90B4-7AF07D32954E}" type="sibTrans" cxnId="{47FCB69E-4EAA-4453-B153-DA68179FED48}">
      <dgm:prSet/>
      <dgm:spPr/>
      <dgm:t>
        <a:bodyPr/>
        <a:lstStyle/>
        <a:p>
          <a:endParaRPr lang="es-ES"/>
        </a:p>
      </dgm:t>
    </dgm:pt>
    <dgm:pt modelId="{E0026698-C033-43AA-BE42-498BF188DEA8}">
      <dgm:prSet phldrT="[Texto]"/>
      <dgm:spPr/>
      <dgm:t>
        <a:bodyPr/>
        <a:lstStyle/>
        <a:p>
          <a:r>
            <a:rPr lang="es-ES" dirty="0">
              <a:latin typeface="Arial" panose="020B0604020202020204" pitchFamily="34" charset="0"/>
              <a:cs typeface="Arial" panose="020B0604020202020204" pitchFamily="34" charset="0"/>
            </a:rPr>
            <a:t>Digital TRNG</a:t>
          </a:r>
        </a:p>
      </dgm:t>
    </dgm:pt>
    <dgm:pt modelId="{59520CEC-2AB1-4195-9BB5-DF5FC665810A}" type="parTrans" cxnId="{DCC955A2-FF8C-4432-A0C1-D07531069586}">
      <dgm:prSet/>
      <dgm:spPr/>
      <dgm:t>
        <a:bodyPr/>
        <a:lstStyle/>
        <a:p>
          <a:endParaRPr lang="es-ES"/>
        </a:p>
      </dgm:t>
    </dgm:pt>
    <dgm:pt modelId="{B5B9D895-CDC9-4C15-904B-B53732C3B2AE}" type="sibTrans" cxnId="{DCC955A2-FF8C-4432-A0C1-D07531069586}">
      <dgm:prSet/>
      <dgm:spPr/>
      <dgm:t>
        <a:bodyPr/>
        <a:lstStyle/>
        <a:p>
          <a:endParaRPr lang="es-ES"/>
        </a:p>
      </dgm:t>
    </dgm:pt>
    <dgm:pt modelId="{A451FA24-F098-4EBC-91BF-6DE1F47AA529}">
      <dgm:prSet phldrT="[Texto]"/>
      <dgm:spPr/>
      <dgm:t>
        <a:bodyPr/>
        <a:lstStyle/>
        <a:p>
          <a:r>
            <a:rPr lang="es-ES" dirty="0">
              <a:latin typeface="Arial" panose="020B0604020202020204" pitchFamily="34" charset="0"/>
              <a:cs typeface="Arial" panose="020B0604020202020204" pitchFamily="34" charset="0"/>
            </a:rPr>
            <a:t>SHA2 / SHA3</a:t>
          </a:r>
        </a:p>
      </dgm:t>
    </dgm:pt>
    <dgm:pt modelId="{62390B81-C7CC-4F24-9703-2006D8844079}" type="parTrans" cxnId="{5613D659-7B08-476B-A8E5-4199644387A6}">
      <dgm:prSet/>
      <dgm:spPr/>
      <dgm:t>
        <a:bodyPr/>
        <a:lstStyle/>
        <a:p>
          <a:endParaRPr lang="es-ES"/>
        </a:p>
      </dgm:t>
    </dgm:pt>
    <dgm:pt modelId="{EA5E308B-826C-45D0-911C-F8775C62D151}" type="sibTrans" cxnId="{5613D659-7B08-476B-A8E5-4199644387A6}">
      <dgm:prSet/>
      <dgm:spPr/>
      <dgm:t>
        <a:bodyPr/>
        <a:lstStyle/>
        <a:p>
          <a:endParaRPr lang="es-ES"/>
        </a:p>
      </dgm:t>
    </dgm:pt>
    <dgm:pt modelId="{D4447E8B-880B-47C7-A9DC-5AB5CFE474D5}">
      <dgm:prSet phldrT="[Texto]"/>
      <dgm:spPr/>
      <dgm:t>
        <a:bodyPr/>
        <a:lstStyle/>
        <a:p>
          <a:r>
            <a:rPr lang="es-ES" dirty="0">
              <a:latin typeface="Arial" panose="020B0604020202020204" pitchFamily="34" charset="0"/>
              <a:cs typeface="Arial" panose="020B0604020202020204" pitchFamily="34" charset="0"/>
            </a:rPr>
            <a:t>NTRU </a:t>
          </a:r>
          <a:r>
            <a:rPr lang="es-ES" dirty="0" err="1">
              <a:latin typeface="Arial" panose="020B0604020202020204" pitchFamily="34" charset="0"/>
              <a:cs typeface="Arial" panose="020B0604020202020204" pitchFamily="34" charset="0"/>
            </a:rPr>
            <a:t>accelerator</a:t>
          </a:r>
          <a:endParaRPr lang="es-ES" dirty="0">
            <a:latin typeface="Arial" panose="020B0604020202020204" pitchFamily="34" charset="0"/>
            <a:cs typeface="Arial" panose="020B0604020202020204" pitchFamily="34" charset="0"/>
          </a:endParaRPr>
        </a:p>
      </dgm:t>
    </dgm:pt>
    <dgm:pt modelId="{F7BA7387-44A6-45FE-90EF-4864C11DEC1F}" type="parTrans" cxnId="{5ED14EE5-79EF-4449-83C3-A2A296EFDB37}">
      <dgm:prSet/>
      <dgm:spPr/>
      <dgm:t>
        <a:bodyPr/>
        <a:lstStyle/>
        <a:p>
          <a:endParaRPr lang="es-ES"/>
        </a:p>
      </dgm:t>
    </dgm:pt>
    <dgm:pt modelId="{76FD8C3D-A5A8-4C71-81FA-D0537A748DFC}" type="sibTrans" cxnId="{5ED14EE5-79EF-4449-83C3-A2A296EFDB37}">
      <dgm:prSet/>
      <dgm:spPr/>
      <dgm:t>
        <a:bodyPr/>
        <a:lstStyle/>
        <a:p>
          <a:endParaRPr lang="es-ES"/>
        </a:p>
      </dgm:t>
    </dgm:pt>
    <dgm:pt modelId="{26C6E39B-1A71-4745-B3C6-1392474A697C}" type="pres">
      <dgm:prSet presAssocID="{B3E84502-4737-47A0-B713-039B87BEA653}" presName="diagram" presStyleCnt="0">
        <dgm:presLayoutVars>
          <dgm:chMax val="1"/>
          <dgm:dir/>
          <dgm:animLvl val="ctr"/>
          <dgm:resizeHandles val="exact"/>
        </dgm:presLayoutVars>
      </dgm:prSet>
      <dgm:spPr/>
    </dgm:pt>
    <dgm:pt modelId="{2DCC3C46-90F8-4E77-9E40-8E57D02A2E09}" type="pres">
      <dgm:prSet presAssocID="{B3E84502-4737-47A0-B713-039B87BEA653}" presName="matrix" presStyleCnt="0"/>
      <dgm:spPr/>
    </dgm:pt>
    <dgm:pt modelId="{90DFECBF-A405-41C4-AC35-ED5BE33A3BD0}" type="pres">
      <dgm:prSet presAssocID="{B3E84502-4737-47A0-B713-039B87BEA653}" presName="tile1" presStyleLbl="node1" presStyleIdx="0" presStyleCnt="4"/>
      <dgm:spPr/>
    </dgm:pt>
    <dgm:pt modelId="{AEBB1C34-4FCA-4A4E-8960-8292C322CE15}" type="pres">
      <dgm:prSet presAssocID="{B3E84502-4737-47A0-B713-039B87BEA653}" presName="tile1text" presStyleLbl="node1" presStyleIdx="0" presStyleCnt="4">
        <dgm:presLayoutVars>
          <dgm:chMax val="0"/>
          <dgm:chPref val="0"/>
          <dgm:bulletEnabled val="1"/>
        </dgm:presLayoutVars>
      </dgm:prSet>
      <dgm:spPr/>
    </dgm:pt>
    <dgm:pt modelId="{C0896DA9-F8B3-4782-A70B-CD5A248ACAD3}" type="pres">
      <dgm:prSet presAssocID="{B3E84502-4737-47A0-B713-039B87BEA653}" presName="tile2" presStyleLbl="node1" presStyleIdx="1" presStyleCnt="4"/>
      <dgm:spPr/>
    </dgm:pt>
    <dgm:pt modelId="{3CABABAD-8935-47DF-880B-F33E0240810A}" type="pres">
      <dgm:prSet presAssocID="{B3E84502-4737-47A0-B713-039B87BEA653}" presName="tile2text" presStyleLbl="node1" presStyleIdx="1" presStyleCnt="4">
        <dgm:presLayoutVars>
          <dgm:chMax val="0"/>
          <dgm:chPref val="0"/>
          <dgm:bulletEnabled val="1"/>
        </dgm:presLayoutVars>
      </dgm:prSet>
      <dgm:spPr/>
    </dgm:pt>
    <dgm:pt modelId="{20B8ECE6-BA3C-41B5-8C71-F17BAFFB52EF}" type="pres">
      <dgm:prSet presAssocID="{B3E84502-4737-47A0-B713-039B87BEA653}" presName="tile3" presStyleLbl="node1" presStyleIdx="2" presStyleCnt="4"/>
      <dgm:spPr/>
    </dgm:pt>
    <dgm:pt modelId="{F9810EB5-2F21-4743-8537-BB595DC4F8E3}" type="pres">
      <dgm:prSet presAssocID="{B3E84502-4737-47A0-B713-039B87BEA653}" presName="tile3text" presStyleLbl="node1" presStyleIdx="2" presStyleCnt="4">
        <dgm:presLayoutVars>
          <dgm:chMax val="0"/>
          <dgm:chPref val="0"/>
          <dgm:bulletEnabled val="1"/>
        </dgm:presLayoutVars>
      </dgm:prSet>
      <dgm:spPr/>
    </dgm:pt>
    <dgm:pt modelId="{C90D9F0B-D772-47E5-B18B-6C6B62E1127A}" type="pres">
      <dgm:prSet presAssocID="{B3E84502-4737-47A0-B713-039B87BEA653}" presName="tile4" presStyleLbl="node1" presStyleIdx="3" presStyleCnt="4"/>
      <dgm:spPr/>
    </dgm:pt>
    <dgm:pt modelId="{841FFFA0-9349-4F2E-AE68-0FA0D5C4100A}" type="pres">
      <dgm:prSet presAssocID="{B3E84502-4737-47A0-B713-039B87BEA653}" presName="tile4text" presStyleLbl="node1" presStyleIdx="3" presStyleCnt="4">
        <dgm:presLayoutVars>
          <dgm:chMax val="0"/>
          <dgm:chPref val="0"/>
          <dgm:bulletEnabled val="1"/>
        </dgm:presLayoutVars>
      </dgm:prSet>
      <dgm:spPr/>
    </dgm:pt>
    <dgm:pt modelId="{37918658-6E91-4A20-ADBE-DE3246694E1C}" type="pres">
      <dgm:prSet presAssocID="{B3E84502-4737-47A0-B713-039B87BEA653}" presName="centerTile" presStyleLbl="fgShp" presStyleIdx="0" presStyleCnt="1" custScaleX="172468">
        <dgm:presLayoutVars>
          <dgm:chMax val="0"/>
          <dgm:chPref val="0"/>
        </dgm:presLayoutVars>
      </dgm:prSet>
      <dgm:spPr/>
    </dgm:pt>
  </dgm:ptLst>
  <dgm:cxnLst>
    <dgm:cxn modelId="{BC02EC2A-6ACD-4070-B7B3-6B31B157F3F7}" type="presOf" srcId="{B550F623-07C0-4489-94B1-B97F17E94F06}" destId="{37918658-6E91-4A20-ADBE-DE3246694E1C}" srcOrd="0" destOrd="0" presId="urn:microsoft.com/office/officeart/2005/8/layout/matrix1"/>
    <dgm:cxn modelId="{E0537434-5F46-46EE-AE04-01EC18898059}" type="presOf" srcId="{D4447E8B-880B-47C7-A9DC-5AB5CFE474D5}" destId="{C90D9F0B-D772-47E5-B18B-6C6B62E1127A}" srcOrd="0" destOrd="0" presId="urn:microsoft.com/office/officeart/2005/8/layout/matrix1"/>
    <dgm:cxn modelId="{2CFFCC4C-5728-48EC-9AAB-CCB1B7C1BF15}" type="presOf" srcId="{CEDBBEFA-CA58-4CFB-AF4A-EBABDF314714}" destId="{90DFECBF-A405-41C4-AC35-ED5BE33A3BD0}" srcOrd="0" destOrd="0" presId="urn:microsoft.com/office/officeart/2005/8/layout/matrix1"/>
    <dgm:cxn modelId="{BC679D70-1CE2-464F-8CCE-901D166E5CC1}" type="presOf" srcId="{B3E84502-4737-47A0-B713-039B87BEA653}" destId="{26C6E39B-1A71-4745-B3C6-1392474A697C}" srcOrd="0" destOrd="0" presId="urn:microsoft.com/office/officeart/2005/8/layout/matrix1"/>
    <dgm:cxn modelId="{17355A57-8A88-4D6A-8E08-E9944A2E1E12}" type="presOf" srcId="{A451FA24-F098-4EBC-91BF-6DE1F47AA529}" destId="{20B8ECE6-BA3C-41B5-8C71-F17BAFFB52EF}" srcOrd="0" destOrd="0" presId="urn:microsoft.com/office/officeart/2005/8/layout/matrix1"/>
    <dgm:cxn modelId="{5613D659-7B08-476B-A8E5-4199644387A6}" srcId="{B550F623-07C0-4489-94B1-B97F17E94F06}" destId="{A451FA24-F098-4EBC-91BF-6DE1F47AA529}" srcOrd="2" destOrd="0" parTransId="{62390B81-C7CC-4F24-9703-2006D8844079}" sibTransId="{EA5E308B-826C-45D0-911C-F8775C62D151}"/>
    <dgm:cxn modelId="{CAF66F81-D3AA-4FC8-9852-6D91D8AE907B}" srcId="{B3E84502-4737-47A0-B713-039B87BEA653}" destId="{B550F623-07C0-4489-94B1-B97F17E94F06}" srcOrd="0" destOrd="0" parTransId="{40985D19-7A91-458E-A20D-207278477AB4}" sibTransId="{AF5D3CF9-1EDF-462E-B32A-A2689E20DE89}"/>
    <dgm:cxn modelId="{8CB6F18C-D085-4AA8-A9F0-D0F1991D2227}" type="presOf" srcId="{D4447E8B-880B-47C7-A9DC-5AB5CFE474D5}" destId="{841FFFA0-9349-4F2E-AE68-0FA0D5C4100A}" srcOrd="1" destOrd="0" presId="urn:microsoft.com/office/officeart/2005/8/layout/matrix1"/>
    <dgm:cxn modelId="{7609308E-79AE-4D90-8267-1041168F8C60}" type="presOf" srcId="{E0026698-C033-43AA-BE42-498BF188DEA8}" destId="{C0896DA9-F8B3-4782-A70B-CD5A248ACAD3}" srcOrd="0" destOrd="0" presId="urn:microsoft.com/office/officeart/2005/8/layout/matrix1"/>
    <dgm:cxn modelId="{F928369C-953C-4D49-8C74-0B723A423CF7}" type="presOf" srcId="{E0026698-C033-43AA-BE42-498BF188DEA8}" destId="{3CABABAD-8935-47DF-880B-F33E0240810A}" srcOrd="1" destOrd="0" presId="urn:microsoft.com/office/officeart/2005/8/layout/matrix1"/>
    <dgm:cxn modelId="{47FCB69E-4EAA-4453-B153-DA68179FED48}" srcId="{B550F623-07C0-4489-94B1-B97F17E94F06}" destId="{CEDBBEFA-CA58-4CFB-AF4A-EBABDF314714}" srcOrd="0" destOrd="0" parTransId="{401C8A81-A06B-41E5-A61B-A864EB516761}" sibTransId="{AFFB5078-B5E4-4C70-90B4-7AF07D32954E}"/>
    <dgm:cxn modelId="{DCC955A2-FF8C-4432-A0C1-D07531069586}" srcId="{B550F623-07C0-4489-94B1-B97F17E94F06}" destId="{E0026698-C033-43AA-BE42-498BF188DEA8}" srcOrd="1" destOrd="0" parTransId="{59520CEC-2AB1-4195-9BB5-DF5FC665810A}" sibTransId="{B5B9D895-CDC9-4C15-904B-B53732C3B2AE}"/>
    <dgm:cxn modelId="{5ED14EE5-79EF-4449-83C3-A2A296EFDB37}" srcId="{B550F623-07C0-4489-94B1-B97F17E94F06}" destId="{D4447E8B-880B-47C7-A9DC-5AB5CFE474D5}" srcOrd="3" destOrd="0" parTransId="{F7BA7387-44A6-45FE-90EF-4864C11DEC1F}" sibTransId="{76FD8C3D-A5A8-4C71-81FA-D0537A748DFC}"/>
    <dgm:cxn modelId="{A8970CE7-7400-494D-91C8-8C2D57C8DDBF}" type="presOf" srcId="{A451FA24-F098-4EBC-91BF-6DE1F47AA529}" destId="{F9810EB5-2F21-4743-8537-BB595DC4F8E3}" srcOrd="1" destOrd="0" presId="urn:microsoft.com/office/officeart/2005/8/layout/matrix1"/>
    <dgm:cxn modelId="{48FF7CF4-0AF8-45CA-8AB0-7FA7E315FB5D}" type="presOf" srcId="{CEDBBEFA-CA58-4CFB-AF4A-EBABDF314714}" destId="{AEBB1C34-4FCA-4A4E-8960-8292C322CE15}" srcOrd="1" destOrd="0" presId="urn:microsoft.com/office/officeart/2005/8/layout/matrix1"/>
    <dgm:cxn modelId="{E92DC7CF-8B8F-4435-A7F4-4AB522EC1EEB}" type="presParOf" srcId="{26C6E39B-1A71-4745-B3C6-1392474A697C}" destId="{2DCC3C46-90F8-4E77-9E40-8E57D02A2E09}" srcOrd="0" destOrd="0" presId="urn:microsoft.com/office/officeart/2005/8/layout/matrix1"/>
    <dgm:cxn modelId="{FDF8F3E7-43B4-46BA-87A0-B6266E766923}" type="presParOf" srcId="{2DCC3C46-90F8-4E77-9E40-8E57D02A2E09}" destId="{90DFECBF-A405-41C4-AC35-ED5BE33A3BD0}" srcOrd="0" destOrd="0" presId="urn:microsoft.com/office/officeart/2005/8/layout/matrix1"/>
    <dgm:cxn modelId="{A060351D-F237-4549-BAC4-900B3B911FF2}" type="presParOf" srcId="{2DCC3C46-90F8-4E77-9E40-8E57D02A2E09}" destId="{AEBB1C34-4FCA-4A4E-8960-8292C322CE15}" srcOrd="1" destOrd="0" presId="urn:microsoft.com/office/officeart/2005/8/layout/matrix1"/>
    <dgm:cxn modelId="{C86FD590-91E3-4AF9-84FC-B4D381C81543}" type="presParOf" srcId="{2DCC3C46-90F8-4E77-9E40-8E57D02A2E09}" destId="{C0896DA9-F8B3-4782-A70B-CD5A248ACAD3}" srcOrd="2" destOrd="0" presId="urn:microsoft.com/office/officeart/2005/8/layout/matrix1"/>
    <dgm:cxn modelId="{3CEEB2EF-DD6F-44F8-953E-D2A135121C7F}" type="presParOf" srcId="{2DCC3C46-90F8-4E77-9E40-8E57D02A2E09}" destId="{3CABABAD-8935-47DF-880B-F33E0240810A}" srcOrd="3" destOrd="0" presId="urn:microsoft.com/office/officeart/2005/8/layout/matrix1"/>
    <dgm:cxn modelId="{27E49F50-FDB9-4587-8BB6-ABFE308E81B6}" type="presParOf" srcId="{2DCC3C46-90F8-4E77-9E40-8E57D02A2E09}" destId="{20B8ECE6-BA3C-41B5-8C71-F17BAFFB52EF}" srcOrd="4" destOrd="0" presId="urn:microsoft.com/office/officeart/2005/8/layout/matrix1"/>
    <dgm:cxn modelId="{E5916E54-4BCC-48E3-A1BE-3BA1D43BD508}" type="presParOf" srcId="{2DCC3C46-90F8-4E77-9E40-8E57D02A2E09}" destId="{F9810EB5-2F21-4743-8537-BB595DC4F8E3}" srcOrd="5" destOrd="0" presId="urn:microsoft.com/office/officeart/2005/8/layout/matrix1"/>
    <dgm:cxn modelId="{D029877D-3282-497B-B98D-1CB8BA698E55}" type="presParOf" srcId="{2DCC3C46-90F8-4E77-9E40-8E57D02A2E09}" destId="{C90D9F0B-D772-47E5-B18B-6C6B62E1127A}" srcOrd="6" destOrd="0" presId="urn:microsoft.com/office/officeart/2005/8/layout/matrix1"/>
    <dgm:cxn modelId="{6FF39D73-9D8C-4864-A3DA-3DC1DEFB0757}" type="presParOf" srcId="{2DCC3C46-90F8-4E77-9E40-8E57D02A2E09}" destId="{841FFFA0-9349-4F2E-AE68-0FA0D5C4100A}" srcOrd="7" destOrd="0" presId="urn:microsoft.com/office/officeart/2005/8/layout/matrix1"/>
    <dgm:cxn modelId="{C7155961-BF2B-4234-996C-6673C555D526}" type="presParOf" srcId="{26C6E39B-1A71-4745-B3C6-1392474A697C}" destId="{37918658-6E91-4A20-ADBE-DE3246694E1C}"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9C2EC-4E41-4F0A-AAC4-992B87993075}">
      <dsp:nvSpPr>
        <dsp:cNvPr id="0" name=""/>
        <dsp:cNvSpPr/>
      </dsp:nvSpPr>
      <dsp:spPr>
        <a:xfrm>
          <a:off x="-3061690" y="-471405"/>
          <a:ext cx="3652143" cy="3652143"/>
        </a:xfrm>
        <a:prstGeom prst="blockArc">
          <a:avLst>
            <a:gd name="adj1" fmla="val 18900000"/>
            <a:gd name="adj2" fmla="val 2700000"/>
            <a:gd name="adj3" fmla="val 59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287161-7EC2-4AEB-8E5A-9F306ED02420}">
      <dsp:nvSpPr>
        <dsp:cNvPr id="0" name=""/>
        <dsp:cNvSpPr/>
      </dsp:nvSpPr>
      <dsp:spPr>
        <a:xfrm>
          <a:off x="309752" y="208293"/>
          <a:ext cx="6147502" cy="4168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838" tIns="48260" rIns="48260" bIns="48260" numCol="1" spcCol="1270" anchor="ctr" anchorCtr="0">
          <a:noAutofit/>
        </a:bodyPr>
        <a:lstStyle/>
        <a:p>
          <a:pPr marL="0" lvl="0" indent="0" algn="l" defTabSz="844550">
            <a:lnSpc>
              <a:spcPct val="90000"/>
            </a:lnSpc>
            <a:spcBef>
              <a:spcPct val="0"/>
            </a:spcBef>
            <a:spcAft>
              <a:spcPct val="35000"/>
            </a:spcAft>
            <a:buNone/>
          </a:pPr>
          <a:r>
            <a:rPr lang="es-ES" sz="1900" kern="1200" dirty="0" err="1"/>
            <a:t>Critical</a:t>
          </a:r>
          <a:r>
            <a:rPr lang="es-ES" sz="1900" kern="1200" dirty="0"/>
            <a:t> </a:t>
          </a:r>
          <a:r>
            <a:rPr lang="es-ES" sz="1900" kern="1200" dirty="0" err="1"/>
            <a:t>Infraestructure</a:t>
          </a:r>
          <a:endParaRPr lang="es-ES" sz="1900" kern="1200" dirty="0"/>
        </a:p>
      </dsp:txBody>
      <dsp:txXfrm>
        <a:off x="309752" y="208293"/>
        <a:ext cx="6147502" cy="416803"/>
      </dsp:txXfrm>
    </dsp:sp>
    <dsp:sp modelId="{8D4A4219-767D-43C2-A0F1-3C961CCE2322}">
      <dsp:nvSpPr>
        <dsp:cNvPr id="0" name=""/>
        <dsp:cNvSpPr/>
      </dsp:nvSpPr>
      <dsp:spPr>
        <a:xfrm>
          <a:off x="49250" y="156193"/>
          <a:ext cx="521004" cy="52100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E6F4DD-43E6-4816-B2AF-B3B5F71B234C}">
      <dsp:nvSpPr>
        <dsp:cNvPr id="0" name=""/>
        <dsp:cNvSpPr/>
      </dsp:nvSpPr>
      <dsp:spPr>
        <a:xfrm>
          <a:off x="548715" y="833607"/>
          <a:ext cx="5908539" cy="416803"/>
        </a:xfrm>
        <a:prstGeom prst="rect">
          <a:avLst/>
        </a:prstGeom>
        <a:solidFill>
          <a:schemeClr val="accent5">
            <a:hueOff val="3337146"/>
            <a:satOff val="-11649"/>
            <a:lumOff val="-48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838" tIns="48260" rIns="48260" bIns="48260" numCol="1" spcCol="1270" anchor="ctr" anchorCtr="0">
          <a:noAutofit/>
        </a:bodyPr>
        <a:lstStyle/>
        <a:p>
          <a:pPr marL="0" lvl="0" indent="0" algn="l" defTabSz="844550">
            <a:lnSpc>
              <a:spcPct val="90000"/>
            </a:lnSpc>
            <a:spcBef>
              <a:spcPct val="0"/>
            </a:spcBef>
            <a:spcAft>
              <a:spcPct val="35000"/>
            </a:spcAft>
            <a:buNone/>
          </a:pPr>
          <a:r>
            <a:rPr lang="es-ES" sz="1900" kern="1200" dirty="0"/>
            <a:t>Data </a:t>
          </a:r>
          <a:r>
            <a:rPr lang="es-ES" sz="1900" kern="1200" dirty="0" err="1"/>
            <a:t>privacy</a:t>
          </a:r>
          <a:r>
            <a:rPr lang="es-ES" sz="1900" kern="1200" dirty="0"/>
            <a:t> </a:t>
          </a:r>
          <a:r>
            <a:rPr lang="es-ES" sz="1900" kern="1200" dirty="0" err="1"/>
            <a:t>preserving</a:t>
          </a:r>
          <a:endParaRPr lang="es-ES" sz="1900" kern="1200" dirty="0"/>
        </a:p>
      </dsp:txBody>
      <dsp:txXfrm>
        <a:off x="548715" y="833607"/>
        <a:ext cx="5908539" cy="416803"/>
      </dsp:txXfrm>
    </dsp:sp>
    <dsp:sp modelId="{EA120495-33F1-4DC6-9C90-C1B5C12A5D27}">
      <dsp:nvSpPr>
        <dsp:cNvPr id="0" name=""/>
        <dsp:cNvSpPr/>
      </dsp:nvSpPr>
      <dsp:spPr>
        <a:xfrm>
          <a:off x="288213" y="781507"/>
          <a:ext cx="521004" cy="521004"/>
        </a:xfrm>
        <a:prstGeom prst="ellipse">
          <a:avLst/>
        </a:prstGeom>
        <a:solidFill>
          <a:schemeClr val="lt1">
            <a:hueOff val="0"/>
            <a:satOff val="0"/>
            <a:lumOff val="0"/>
            <a:alphaOff val="0"/>
          </a:schemeClr>
        </a:solidFill>
        <a:ln w="12700" cap="flat" cmpd="sng" algn="ctr">
          <a:solidFill>
            <a:schemeClr val="accent5">
              <a:hueOff val="3337146"/>
              <a:satOff val="-11649"/>
              <a:lumOff val="-4837"/>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4FB19-4276-437B-BB56-F6F9ACE8BDAF}">
      <dsp:nvSpPr>
        <dsp:cNvPr id="0" name=""/>
        <dsp:cNvSpPr/>
      </dsp:nvSpPr>
      <dsp:spPr>
        <a:xfrm>
          <a:off x="548715" y="1458921"/>
          <a:ext cx="5908539" cy="416803"/>
        </a:xfrm>
        <a:prstGeom prst="rect">
          <a:avLst/>
        </a:prstGeom>
        <a:solidFill>
          <a:schemeClr val="accent5">
            <a:hueOff val="6674293"/>
            <a:satOff val="-23297"/>
            <a:lumOff val="-9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838" tIns="48260" rIns="48260" bIns="48260" numCol="1" spcCol="1270" anchor="ctr" anchorCtr="0">
          <a:noAutofit/>
        </a:bodyPr>
        <a:lstStyle/>
        <a:p>
          <a:pPr marL="0" lvl="0" indent="0" algn="l" defTabSz="844550">
            <a:lnSpc>
              <a:spcPct val="90000"/>
            </a:lnSpc>
            <a:spcBef>
              <a:spcPct val="0"/>
            </a:spcBef>
            <a:spcAft>
              <a:spcPct val="35000"/>
            </a:spcAft>
            <a:buNone/>
          </a:pPr>
          <a:r>
            <a:rPr lang="es-ES" sz="1900" kern="1200" dirty="0" err="1"/>
            <a:t>Economic</a:t>
          </a:r>
          <a:r>
            <a:rPr lang="es-ES" sz="1900" kern="1200" dirty="0"/>
            <a:t> and </a:t>
          </a:r>
          <a:r>
            <a:rPr lang="es-ES" sz="1900" kern="1200" dirty="0" err="1"/>
            <a:t>National</a:t>
          </a:r>
          <a:r>
            <a:rPr lang="es-ES" sz="1900" kern="1200" dirty="0"/>
            <a:t> Security </a:t>
          </a:r>
          <a:r>
            <a:rPr lang="es-ES" sz="1900" kern="1200" dirty="0" err="1"/>
            <a:t>Implications</a:t>
          </a:r>
          <a:endParaRPr lang="es-ES" sz="1900" kern="1200" dirty="0"/>
        </a:p>
      </dsp:txBody>
      <dsp:txXfrm>
        <a:off x="548715" y="1458921"/>
        <a:ext cx="5908539" cy="416803"/>
      </dsp:txXfrm>
    </dsp:sp>
    <dsp:sp modelId="{3CB980F9-CEA6-4E8E-AC90-C943858C3398}">
      <dsp:nvSpPr>
        <dsp:cNvPr id="0" name=""/>
        <dsp:cNvSpPr/>
      </dsp:nvSpPr>
      <dsp:spPr>
        <a:xfrm>
          <a:off x="288213" y="1406821"/>
          <a:ext cx="521004" cy="521004"/>
        </a:xfrm>
        <a:prstGeom prst="ellipse">
          <a:avLst/>
        </a:prstGeom>
        <a:solidFill>
          <a:schemeClr val="lt1">
            <a:hueOff val="0"/>
            <a:satOff val="0"/>
            <a:lumOff val="0"/>
            <a:alphaOff val="0"/>
          </a:schemeClr>
        </a:solidFill>
        <a:ln w="12700" cap="flat" cmpd="sng" algn="ctr">
          <a:solidFill>
            <a:schemeClr val="accent5">
              <a:hueOff val="6674293"/>
              <a:satOff val="-23297"/>
              <a:lumOff val="-9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C15BA7-05D6-491F-A9E9-386CA8219600}">
      <dsp:nvSpPr>
        <dsp:cNvPr id="0" name=""/>
        <dsp:cNvSpPr/>
      </dsp:nvSpPr>
      <dsp:spPr>
        <a:xfrm>
          <a:off x="309752" y="2084235"/>
          <a:ext cx="6147502" cy="416803"/>
        </a:xfrm>
        <a:prstGeom prst="rect">
          <a:avLst/>
        </a:prstGeom>
        <a:solidFill>
          <a:schemeClr val="accent5">
            <a:hueOff val="10011439"/>
            <a:satOff val="-34946"/>
            <a:lumOff val="-1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838" tIns="48260" rIns="48260" bIns="48260" numCol="1" spcCol="1270" anchor="ctr" anchorCtr="0">
          <a:noAutofit/>
        </a:bodyPr>
        <a:lstStyle/>
        <a:p>
          <a:pPr marL="0" lvl="0" indent="0" algn="l" defTabSz="844550">
            <a:lnSpc>
              <a:spcPct val="90000"/>
            </a:lnSpc>
            <a:spcBef>
              <a:spcPct val="0"/>
            </a:spcBef>
            <a:spcAft>
              <a:spcPct val="35000"/>
            </a:spcAft>
            <a:buNone/>
          </a:pPr>
          <a:r>
            <a:rPr lang="es-ES" sz="1900" kern="1200" dirty="0"/>
            <a:t>Global </a:t>
          </a:r>
          <a:r>
            <a:rPr lang="es-ES" sz="1900" kern="1200" dirty="0" err="1"/>
            <a:t>Communications</a:t>
          </a:r>
          <a:endParaRPr lang="es-ES" sz="1900" kern="1200" dirty="0"/>
        </a:p>
      </dsp:txBody>
      <dsp:txXfrm>
        <a:off x="309752" y="2084235"/>
        <a:ext cx="6147502" cy="416803"/>
      </dsp:txXfrm>
    </dsp:sp>
    <dsp:sp modelId="{EAA32B54-6600-4863-91BC-98BB0A04F5E0}">
      <dsp:nvSpPr>
        <dsp:cNvPr id="0" name=""/>
        <dsp:cNvSpPr/>
      </dsp:nvSpPr>
      <dsp:spPr>
        <a:xfrm>
          <a:off x="49250" y="2032135"/>
          <a:ext cx="521004" cy="521004"/>
        </a:xfrm>
        <a:prstGeom prst="ellipse">
          <a:avLst/>
        </a:prstGeom>
        <a:solidFill>
          <a:schemeClr val="lt1">
            <a:hueOff val="0"/>
            <a:satOff val="0"/>
            <a:lumOff val="0"/>
            <a:alphaOff val="0"/>
          </a:schemeClr>
        </a:solidFill>
        <a:ln w="12700" cap="flat" cmpd="sng" algn="ctr">
          <a:solidFill>
            <a:schemeClr val="accent5">
              <a:hueOff val="10011439"/>
              <a:satOff val="-34946"/>
              <a:lumOff val="-1451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89D6D-C217-42F8-BE06-FF836D2F6DCF}">
      <dsp:nvSpPr>
        <dsp:cNvPr id="0" name=""/>
        <dsp:cNvSpPr/>
      </dsp:nvSpPr>
      <dsp:spPr>
        <a:xfrm>
          <a:off x="819554" y="448245"/>
          <a:ext cx="993657" cy="77870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ES" sz="3700" kern="1200" dirty="0"/>
            <a:t>PoC</a:t>
          </a:r>
        </a:p>
      </dsp:txBody>
      <dsp:txXfrm>
        <a:off x="842361" y="471052"/>
        <a:ext cx="948043" cy="733090"/>
      </dsp:txXfrm>
    </dsp:sp>
    <dsp:sp modelId="{8D63E0AF-1795-4708-8689-25799E196359}">
      <dsp:nvSpPr>
        <dsp:cNvPr id="0" name=""/>
        <dsp:cNvSpPr/>
      </dsp:nvSpPr>
      <dsp:spPr>
        <a:xfrm rot="19457599">
          <a:off x="1741103" y="571884"/>
          <a:ext cx="767181" cy="83671"/>
        </a:xfrm>
        <a:custGeom>
          <a:avLst/>
          <a:gdLst/>
          <a:ahLst/>
          <a:cxnLst/>
          <a:rect l="0" t="0" r="0" b="0"/>
          <a:pathLst>
            <a:path>
              <a:moveTo>
                <a:pt x="0" y="41835"/>
              </a:moveTo>
              <a:lnTo>
                <a:pt x="767181" y="418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105514" y="594540"/>
        <a:ext cx="38359" cy="38359"/>
      </dsp:txXfrm>
    </dsp:sp>
    <dsp:sp modelId="{53284D2C-77F3-450B-AE8F-D3E31A9FA395}">
      <dsp:nvSpPr>
        <dsp:cNvPr id="0" name=""/>
        <dsp:cNvSpPr/>
      </dsp:nvSpPr>
      <dsp:spPr>
        <a:xfrm>
          <a:off x="2436175" y="490"/>
          <a:ext cx="1557408" cy="77870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ES" sz="3700" kern="1200" dirty="0"/>
            <a:t>HMAC</a:t>
          </a:r>
        </a:p>
      </dsp:txBody>
      <dsp:txXfrm>
        <a:off x="2458982" y="23297"/>
        <a:ext cx="1511794" cy="733090"/>
      </dsp:txXfrm>
    </dsp:sp>
    <dsp:sp modelId="{F701C49F-8572-490A-B03F-34C527F86C3A}">
      <dsp:nvSpPr>
        <dsp:cNvPr id="0" name=""/>
        <dsp:cNvSpPr/>
      </dsp:nvSpPr>
      <dsp:spPr>
        <a:xfrm rot="2142401">
          <a:off x="1741103" y="1019639"/>
          <a:ext cx="767181" cy="83671"/>
        </a:xfrm>
        <a:custGeom>
          <a:avLst/>
          <a:gdLst/>
          <a:ahLst/>
          <a:cxnLst/>
          <a:rect l="0" t="0" r="0" b="0"/>
          <a:pathLst>
            <a:path>
              <a:moveTo>
                <a:pt x="0" y="41835"/>
              </a:moveTo>
              <a:lnTo>
                <a:pt x="767181" y="418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105514" y="1042295"/>
        <a:ext cx="38359" cy="38359"/>
      </dsp:txXfrm>
    </dsp:sp>
    <dsp:sp modelId="{5F7D3CAB-B747-4BE1-AAB7-14392AD7DAA3}">
      <dsp:nvSpPr>
        <dsp:cNvPr id="0" name=""/>
        <dsp:cNvSpPr/>
      </dsp:nvSpPr>
      <dsp:spPr>
        <a:xfrm>
          <a:off x="2436175" y="896000"/>
          <a:ext cx="1557408" cy="778704"/>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ES" sz="3700" kern="1200" dirty="0"/>
            <a:t>NTRU</a:t>
          </a:r>
        </a:p>
      </dsp:txBody>
      <dsp:txXfrm>
        <a:off x="2458982" y="918807"/>
        <a:ext cx="1511794" cy="733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89D6D-C217-42F8-BE06-FF836D2F6DCF}">
      <dsp:nvSpPr>
        <dsp:cNvPr id="0" name=""/>
        <dsp:cNvSpPr/>
      </dsp:nvSpPr>
      <dsp:spPr>
        <a:xfrm>
          <a:off x="0" y="2246818"/>
          <a:ext cx="1824491" cy="9454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err="1">
              <a:latin typeface="Arial" panose="020B0604020202020204" pitchFamily="34" charset="0"/>
              <a:cs typeface="Arial" panose="020B0604020202020204" pitchFamily="34" charset="0"/>
            </a:rPr>
            <a:t>Dissertation</a:t>
          </a:r>
          <a:r>
            <a:rPr lang="es-ES" sz="2400" kern="1200" dirty="0">
              <a:latin typeface="Arial" panose="020B0604020202020204" pitchFamily="34" charset="0"/>
              <a:cs typeface="Arial" panose="020B0604020202020204" pitchFamily="34" charset="0"/>
            </a:rPr>
            <a:t> </a:t>
          </a:r>
        </a:p>
        <a:p>
          <a:pPr marL="0" lvl="0" indent="0" algn="ctr" defTabSz="1066800">
            <a:lnSpc>
              <a:spcPct val="90000"/>
            </a:lnSpc>
            <a:spcBef>
              <a:spcPct val="0"/>
            </a:spcBef>
            <a:spcAft>
              <a:spcPct val="35000"/>
            </a:spcAft>
            <a:buNone/>
          </a:pPr>
          <a:r>
            <a:rPr lang="es-ES" sz="2400" kern="1200" dirty="0" err="1">
              <a:latin typeface="Arial" panose="020B0604020202020204" pitchFamily="34" charset="0"/>
              <a:cs typeface="Arial" panose="020B0604020202020204" pitchFamily="34" charset="0"/>
            </a:rPr>
            <a:t>Structure</a:t>
          </a:r>
          <a:endParaRPr lang="es-ES" sz="2400" kern="1200" dirty="0">
            <a:latin typeface="Arial" panose="020B0604020202020204" pitchFamily="34" charset="0"/>
            <a:cs typeface="Arial" panose="020B0604020202020204" pitchFamily="34" charset="0"/>
          </a:endParaRPr>
        </a:p>
      </dsp:txBody>
      <dsp:txXfrm>
        <a:off x="27690" y="2274508"/>
        <a:ext cx="1769111" cy="890020"/>
      </dsp:txXfrm>
    </dsp:sp>
    <dsp:sp modelId="{8D63E0AF-1795-4708-8689-25799E196359}">
      <dsp:nvSpPr>
        <dsp:cNvPr id="0" name=""/>
        <dsp:cNvSpPr/>
      </dsp:nvSpPr>
      <dsp:spPr>
        <a:xfrm rot="17025652">
          <a:off x="1059031" y="1732771"/>
          <a:ext cx="2008739" cy="22412"/>
        </a:xfrm>
        <a:custGeom>
          <a:avLst/>
          <a:gdLst/>
          <a:ahLst/>
          <a:cxnLst/>
          <a:rect l="0" t="0" r="0" b="0"/>
          <a:pathLst>
            <a:path>
              <a:moveTo>
                <a:pt x="0" y="11206"/>
              </a:moveTo>
              <a:lnTo>
                <a:pt x="2008739" y="11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2013182" y="1693758"/>
        <a:ext cx="100436" cy="100436"/>
      </dsp:txXfrm>
    </dsp:sp>
    <dsp:sp modelId="{53284D2C-77F3-450B-AE8F-D3E31A9FA395}">
      <dsp:nvSpPr>
        <dsp:cNvPr id="0" name=""/>
        <dsp:cNvSpPr/>
      </dsp:nvSpPr>
      <dsp:spPr>
        <a:xfrm>
          <a:off x="2302311" y="412703"/>
          <a:ext cx="2695038" cy="711463"/>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RTN-</a:t>
          </a:r>
          <a:r>
            <a:rPr lang="es-ES" sz="2400" kern="1200" dirty="0" err="1">
              <a:latin typeface="Arial" panose="020B0604020202020204" pitchFamily="34" charset="0"/>
              <a:cs typeface="Arial" panose="020B0604020202020204" pitchFamily="34" charset="0"/>
            </a:rPr>
            <a:t>based</a:t>
          </a:r>
          <a:r>
            <a:rPr lang="es-ES" sz="2400" kern="1200" dirty="0">
              <a:latin typeface="Arial" panose="020B0604020202020204" pitchFamily="34" charset="0"/>
              <a:cs typeface="Arial" panose="020B0604020202020204" pitchFamily="34" charset="0"/>
            </a:rPr>
            <a:t> PUF</a:t>
          </a:r>
        </a:p>
      </dsp:txBody>
      <dsp:txXfrm>
        <a:off x="2323149" y="433541"/>
        <a:ext cx="2653362" cy="669787"/>
      </dsp:txXfrm>
    </dsp:sp>
    <dsp:sp modelId="{D63C3B79-80E4-43E9-B485-797509AF37E6}">
      <dsp:nvSpPr>
        <dsp:cNvPr id="0" name=""/>
        <dsp:cNvSpPr/>
      </dsp:nvSpPr>
      <dsp:spPr>
        <a:xfrm rot="20548461">
          <a:off x="4971423" y="589034"/>
          <a:ext cx="1117084" cy="22412"/>
        </a:xfrm>
        <a:custGeom>
          <a:avLst/>
          <a:gdLst/>
          <a:ahLst/>
          <a:cxnLst/>
          <a:rect l="0" t="0" r="0" b="0"/>
          <a:pathLst>
            <a:path>
              <a:moveTo>
                <a:pt x="0" y="11206"/>
              </a:moveTo>
              <a:lnTo>
                <a:pt x="1117084" y="11206"/>
              </a:lnTo>
            </a:path>
          </a:pathLst>
        </a:custGeom>
        <a:noFill/>
        <a:ln w="12700" cap="flat" cmpd="sng" algn="ctr">
          <a:solidFill>
            <a:schemeClr val="accent4">
              <a:lumMod val="50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502038" y="572313"/>
        <a:ext cx="55854" cy="55854"/>
      </dsp:txXfrm>
    </dsp:sp>
    <dsp:sp modelId="{737244B0-9620-4BBC-B9D0-C2ACD3DB7E5F}">
      <dsp:nvSpPr>
        <dsp:cNvPr id="0" name=""/>
        <dsp:cNvSpPr/>
      </dsp:nvSpPr>
      <dsp:spPr>
        <a:xfrm>
          <a:off x="6062581" y="213817"/>
          <a:ext cx="2069904" cy="436454"/>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err="1">
              <a:latin typeface="Arial" panose="020B0604020202020204" pitchFamily="34" charset="0"/>
              <a:cs typeface="Arial" panose="020B0604020202020204" pitchFamily="34" charset="0"/>
            </a:rPr>
            <a:t>Evaluation</a:t>
          </a:r>
          <a:endParaRPr lang="es-ES" sz="1500" kern="1200" dirty="0">
            <a:latin typeface="Arial" panose="020B0604020202020204" pitchFamily="34" charset="0"/>
            <a:cs typeface="Arial" panose="020B0604020202020204" pitchFamily="34" charset="0"/>
          </a:endParaRPr>
        </a:p>
      </dsp:txBody>
      <dsp:txXfrm>
        <a:off x="6075364" y="226600"/>
        <a:ext cx="2044338" cy="410888"/>
      </dsp:txXfrm>
    </dsp:sp>
    <dsp:sp modelId="{95A4099F-B4C4-4345-8A44-457B7D72581A}">
      <dsp:nvSpPr>
        <dsp:cNvPr id="0" name=""/>
        <dsp:cNvSpPr/>
      </dsp:nvSpPr>
      <dsp:spPr>
        <a:xfrm rot="670516">
          <a:off x="4987055" y="862451"/>
          <a:ext cx="1085820" cy="22412"/>
        </a:xfrm>
        <a:custGeom>
          <a:avLst/>
          <a:gdLst/>
          <a:ahLst/>
          <a:cxnLst/>
          <a:rect l="0" t="0" r="0" b="0"/>
          <a:pathLst>
            <a:path>
              <a:moveTo>
                <a:pt x="0" y="11206"/>
              </a:moveTo>
              <a:lnTo>
                <a:pt x="1085820" y="11206"/>
              </a:lnTo>
            </a:path>
          </a:pathLst>
        </a:custGeom>
        <a:noFill/>
        <a:ln w="12700" cap="flat" cmpd="sng" algn="ctr">
          <a:solidFill>
            <a:schemeClr val="accent4">
              <a:lumMod val="50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502820" y="846512"/>
        <a:ext cx="54291" cy="54291"/>
      </dsp:txXfrm>
    </dsp:sp>
    <dsp:sp modelId="{107C78C1-C270-4E87-8D0C-2AFDB2E75C9A}">
      <dsp:nvSpPr>
        <dsp:cNvPr id="0" name=""/>
        <dsp:cNvSpPr/>
      </dsp:nvSpPr>
      <dsp:spPr>
        <a:xfrm>
          <a:off x="6062581" y="756991"/>
          <a:ext cx="4025959" cy="44377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err="1">
              <a:latin typeface="Arial" panose="020B0604020202020204" pitchFamily="34" charset="0"/>
              <a:cs typeface="Arial" panose="020B0604020202020204" pitchFamily="34" charset="0"/>
            </a:rPr>
            <a:t>Analog</a:t>
          </a:r>
          <a:r>
            <a:rPr lang="es-ES" sz="2400" kern="1200" dirty="0">
              <a:latin typeface="Arial" panose="020B0604020202020204" pitchFamily="34" charset="0"/>
              <a:cs typeface="Arial" panose="020B0604020202020204" pitchFamily="34" charset="0"/>
            </a:rPr>
            <a:t> </a:t>
          </a:r>
          <a:r>
            <a:rPr lang="es-ES" sz="2400" kern="1200" dirty="0" err="1">
              <a:latin typeface="Arial" panose="020B0604020202020204" pitchFamily="34" charset="0"/>
              <a:cs typeface="Arial" panose="020B0604020202020204" pitchFamily="34" charset="0"/>
            </a:rPr>
            <a:t>low-level</a:t>
          </a:r>
          <a:r>
            <a:rPr lang="es-ES" sz="2400" kern="1200" dirty="0">
              <a:latin typeface="Arial" panose="020B0604020202020204" pitchFamily="34" charset="0"/>
              <a:cs typeface="Arial" panose="020B0604020202020204" pitchFamily="34" charset="0"/>
            </a:rPr>
            <a:t> </a:t>
          </a:r>
          <a:r>
            <a:rPr lang="es-ES" sz="2400" kern="1200" dirty="0" err="1">
              <a:latin typeface="Arial" panose="020B0604020202020204" pitchFamily="34" charset="0"/>
              <a:cs typeface="Arial" panose="020B0604020202020204" pitchFamily="34" charset="0"/>
            </a:rPr>
            <a:t>design</a:t>
          </a:r>
          <a:endParaRPr lang="es-ES" sz="2400" kern="1200" dirty="0">
            <a:latin typeface="Arial" panose="020B0604020202020204" pitchFamily="34" charset="0"/>
            <a:cs typeface="Arial" panose="020B0604020202020204" pitchFamily="34" charset="0"/>
          </a:endParaRPr>
        </a:p>
      </dsp:txBody>
      <dsp:txXfrm>
        <a:off x="6075579" y="769989"/>
        <a:ext cx="3999963" cy="417779"/>
      </dsp:txXfrm>
    </dsp:sp>
    <dsp:sp modelId="{F701C49F-8572-490A-B03F-34C527F86C3A}">
      <dsp:nvSpPr>
        <dsp:cNvPr id="0" name=""/>
        <dsp:cNvSpPr/>
      </dsp:nvSpPr>
      <dsp:spPr>
        <a:xfrm rot="18607699">
          <a:off x="1693795" y="2427212"/>
          <a:ext cx="735284" cy="22412"/>
        </a:xfrm>
        <a:custGeom>
          <a:avLst/>
          <a:gdLst/>
          <a:ahLst/>
          <a:cxnLst/>
          <a:rect l="0" t="0" r="0" b="0"/>
          <a:pathLst>
            <a:path>
              <a:moveTo>
                <a:pt x="0" y="11206"/>
              </a:moveTo>
              <a:lnTo>
                <a:pt x="735284" y="11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043055" y="2420036"/>
        <a:ext cx="36764" cy="36764"/>
      </dsp:txXfrm>
    </dsp:sp>
    <dsp:sp modelId="{5F7D3CAB-B747-4BE1-AAB7-14392AD7DAA3}">
      <dsp:nvSpPr>
        <dsp:cNvPr id="0" name=""/>
        <dsp:cNvSpPr/>
      </dsp:nvSpPr>
      <dsp:spPr>
        <a:xfrm>
          <a:off x="2298383" y="1801586"/>
          <a:ext cx="2833802" cy="711463"/>
        </a:xfrm>
        <a:prstGeom prst="roundRect">
          <a:avLst>
            <a:gd name="adj" fmla="val 10000"/>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Hash </a:t>
          </a:r>
          <a:r>
            <a:rPr lang="es-ES" sz="2400" kern="1200" dirty="0" err="1">
              <a:latin typeface="Arial" panose="020B0604020202020204" pitchFamily="34" charset="0"/>
              <a:cs typeface="Arial" panose="020B0604020202020204" pitchFamily="34" charset="0"/>
            </a:rPr>
            <a:t>Functions</a:t>
          </a:r>
          <a:endParaRPr lang="es-ES" sz="2400" kern="1200" dirty="0">
            <a:latin typeface="Arial" panose="020B0604020202020204" pitchFamily="34" charset="0"/>
            <a:cs typeface="Arial" panose="020B0604020202020204" pitchFamily="34" charset="0"/>
          </a:endParaRPr>
        </a:p>
      </dsp:txBody>
      <dsp:txXfrm>
        <a:off x="2319221" y="1822424"/>
        <a:ext cx="2792126" cy="669787"/>
      </dsp:txXfrm>
    </dsp:sp>
    <dsp:sp modelId="{CC8223DD-C265-4E8A-A165-1FD626DB4E06}">
      <dsp:nvSpPr>
        <dsp:cNvPr id="0" name=""/>
        <dsp:cNvSpPr/>
      </dsp:nvSpPr>
      <dsp:spPr>
        <a:xfrm rot="18414256">
          <a:off x="5045845" y="1973300"/>
          <a:ext cx="432224" cy="22412"/>
        </a:xfrm>
        <a:custGeom>
          <a:avLst/>
          <a:gdLst/>
          <a:ahLst/>
          <a:cxnLst/>
          <a:rect l="0" t="0" r="0" b="0"/>
          <a:pathLst>
            <a:path>
              <a:moveTo>
                <a:pt x="0" y="11206"/>
              </a:moveTo>
              <a:lnTo>
                <a:pt x="432224" y="11206"/>
              </a:lnTo>
            </a:path>
          </a:pathLst>
        </a:custGeom>
        <a:noFill/>
        <a:ln w="12700" cap="flat" cmpd="sng" algn="ctr">
          <a:solidFill>
            <a:schemeClr val="accent3">
              <a:lumMod val="50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251151" y="1973700"/>
        <a:ext cx="21611" cy="21611"/>
      </dsp:txXfrm>
    </dsp:sp>
    <dsp:sp modelId="{355246EB-37DA-432B-82EB-DAAAB23B340A}">
      <dsp:nvSpPr>
        <dsp:cNvPr id="0" name=""/>
        <dsp:cNvSpPr/>
      </dsp:nvSpPr>
      <dsp:spPr>
        <a:xfrm>
          <a:off x="5391728" y="1455962"/>
          <a:ext cx="1422927" cy="711463"/>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SHA-2</a:t>
          </a:r>
        </a:p>
      </dsp:txBody>
      <dsp:txXfrm>
        <a:off x="5412566" y="1476800"/>
        <a:ext cx="1381251" cy="669787"/>
      </dsp:txXfrm>
    </dsp:sp>
    <dsp:sp modelId="{8D41EB51-7311-46F0-A23B-DF9054341F58}">
      <dsp:nvSpPr>
        <dsp:cNvPr id="0" name=""/>
        <dsp:cNvSpPr/>
      </dsp:nvSpPr>
      <dsp:spPr>
        <a:xfrm rot="20307993">
          <a:off x="6785953" y="1649549"/>
          <a:ext cx="822455" cy="22412"/>
        </a:xfrm>
        <a:custGeom>
          <a:avLst/>
          <a:gdLst/>
          <a:ahLst/>
          <a:cxnLst/>
          <a:rect l="0" t="0" r="0" b="0"/>
          <a:pathLst>
            <a:path>
              <a:moveTo>
                <a:pt x="0" y="11206"/>
              </a:moveTo>
              <a:lnTo>
                <a:pt x="822455" y="11206"/>
              </a:lnTo>
            </a:path>
          </a:pathLst>
        </a:custGeom>
        <a:noFill/>
        <a:ln w="12700" cap="flat" cmpd="sng" algn="ctr">
          <a:solidFill>
            <a:schemeClr val="accent5">
              <a:lumMod val="75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7176620" y="1640194"/>
        <a:ext cx="41122" cy="41122"/>
      </dsp:txXfrm>
    </dsp:sp>
    <dsp:sp modelId="{5DF57E47-856B-4438-811F-8C8FA4744D6F}">
      <dsp:nvSpPr>
        <dsp:cNvPr id="0" name=""/>
        <dsp:cNvSpPr/>
      </dsp:nvSpPr>
      <dsp:spPr>
        <a:xfrm>
          <a:off x="7579707" y="1294431"/>
          <a:ext cx="2863485" cy="430769"/>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RTL </a:t>
          </a:r>
          <a:r>
            <a:rPr lang="es-ES" sz="2400" kern="1200" dirty="0" err="1">
              <a:latin typeface="Arial" panose="020B0604020202020204" pitchFamily="34" charset="0"/>
              <a:cs typeface="Arial" panose="020B0604020202020204" pitchFamily="34" charset="0"/>
            </a:rPr>
            <a:t>design</a:t>
          </a:r>
          <a:endParaRPr lang="es-ES" sz="2400" kern="1200" dirty="0">
            <a:latin typeface="Arial" panose="020B0604020202020204" pitchFamily="34" charset="0"/>
            <a:cs typeface="Arial" panose="020B0604020202020204" pitchFamily="34" charset="0"/>
          </a:endParaRPr>
        </a:p>
      </dsp:txBody>
      <dsp:txXfrm>
        <a:off x="7592324" y="1307048"/>
        <a:ext cx="2838251" cy="405535"/>
      </dsp:txXfrm>
    </dsp:sp>
    <dsp:sp modelId="{313FA079-5B8E-4467-93CB-D3438550D22D}">
      <dsp:nvSpPr>
        <dsp:cNvPr id="0" name=""/>
        <dsp:cNvSpPr/>
      </dsp:nvSpPr>
      <dsp:spPr>
        <a:xfrm rot="710684">
          <a:off x="6806309" y="1880949"/>
          <a:ext cx="783992" cy="22412"/>
        </a:xfrm>
        <a:custGeom>
          <a:avLst/>
          <a:gdLst/>
          <a:ahLst/>
          <a:cxnLst/>
          <a:rect l="0" t="0" r="0" b="0"/>
          <a:pathLst>
            <a:path>
              <a:moveTo>
                <a:pt x="0" y="11206"/>
              </a:moveTo>
              <a:lnTo>
                <a:pt x="783992" y="11206"/>
              </a:lnTo>
            </a:path>
          </a:pathLst>
        </a:custGeom>
        <a:noFill/>
        <a:ln w="12700" cap="flat" cmpd="sng" algn="ctr">
          <a:solidFill>
            <a:schemeClr val="accent5">
              <a:lumMod val="75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7178705" y="1872555"/>
        <a:ext cx="39199" cy="39199"/>
      </dsp:txXfrm>
    </dsp:sp>
    <dsp:sp modelId="{6E9B399B-9D27-481F-9DB4-6690084BC0CC}">
      <dsp:nvSpPr>
        <dsp:cNvPr id="0" name=""/>
        <dsp:cNvSpPr/>
      </dsp:nvSpPr>
      <dsp:spPr>
        <a:xfrm>
          <a:off x="7581955" y="1737154"/>
          <a:ext cx="3671010" cy="470924"/>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Digital </a:t>
          </a:r>
          <a:r>
            <a:rPr lang="es-ES" sz="2400" kern="1200" dirty="0" err="1">
              <a:latin typeface="Arial" panose="020B0604020202020204" pitchFamily="34" charset="0"/>
              <a:cs typeface="Arial" panose="020B0604020202020204" pitchFamily="34" charset="0"/>
            </a:rPr>
            <a:t>low-level</a:t>
          </a:r>
          <a:r>
            <a:rPr lang="es-ES" sz="2400" kern="1200" dirty="0">
              <a:latin typeface="Arial" panose="020B0604020202020204" pitchFamily="34" charset="0"/>
              <a:cs typeface="Arial" panose="020B0604020202020204" pitchFamily="34" charset="0"/>
            </a:rPr>
            <a:t> </a:t>
          </a:r>
          <a:r>
            <a:rPr lang="es-ES" sz="2400" kern="1200" dirty="0" err="1">
              <a:latin typeface="Arial" panose="020B0604020202020204" pitchFamily="34" charset="0"/>
              <a:cs typeface="Arial" panose="020B0604020202020204" pitchFamily="34" charset="0"/>
            </a:rPr>
            <a:t>design</a:t>
          </a:r>
          <a:endParaRPr lang="es-ES" sz="2400" kern="1200" dirty="0">
            <a:latin typeface="Arial" panose="020B0604020202020204" pitchFamily="34" charset="0"/>
            <a:cs typeface="Arial" panose="020B0604020202020204" pitchFamily="34" charset="0"/>
          </a:endParaRPr>
        </a:p>
      </dsp:txBody>
      <dsp:txXfrm>
        <a:off x="7595748" y="1750947"/>
        <a:ext cx="3643424" cy="443338"/>
      </dsp:txXfrm>
    </dsp:sp>
    <dsp:sp modelId="{F767F07B-7152-4AEB-9FDD-FCEDD6BF7134}">
      <dsp:nvSpPr>
        <dsp:cNvPr id="0" name=""/>
        <dsp:cNvSpPr/>
      </dsp:nvSpPr>
      <dsp:spPr>
        <a:xfrm rot="4123697">
          <a:off x="4960963" y="2396512"/>
          <a:ext cx="537414" cy="22412"/>
        </a:xfrm>
        <a:custGeom>
          <a:avLst/>
          <a:gdLst/>
          <a:ahLst/>
          <a:cxnLst/>
          <a:rect l="0" t="0" r="0" b="0"/>
          <a:pathLst>
            <a:path>
              <a:moveTo>
                <a:pt x="0" y="11206"/>
              </a:moveTo>
              <a:lnTo>
                <a:pt x="537414" y="11206"/>
              </a:lnTo>
            </a:path>
          </a:pathLst>
        </a:custGeom>
        <a:noFill/>
        <a:ln w="12700" cap="flat" cmpd="sng" algn="ctr">
          <a:solidFill>
            <a:schemeClr val="accent3">
              <a:lumMod val="50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216235" y="2394283"/>
        <a:ext cx="26870" cy="26870"/>
      </dsp:txXfrm>
    </dsp:sp>
    <dsp:sp modelId="{14896B0F-735D-4E0B-BA0F-9D82812DA368}">
      <dsp:nvSpPr>
        <dsp:cNvPr id="0" name=""/>
        <dsp:cNvSpPr/>
      </dsp:nvSpPr>
      <dsp:spPr>
        <a:xfrm>
          <a:off x="5327156" y="2302387"/>
          <a:ext cx="1422927" cy="711463"/>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SHA-3</a:t>
          </a:r>
        </a:p>
      </dsp:txBody>
      <dsp:txXfrm>
        <a:off x="5347994" y="2323225"/>
        <a:ext cx="1381251" cy="669787"/>
      </dsp:txXfrm>
    </dsp:sp>
    <dsp:sp modelId="{7EEF0793-EF60-4AC2-81FA-62B5422F95E7}">
      <dsp:nvSpPr>
        <dsp:cNvPr id="0" name=""/>
        <dsp:cNvSpPr/>
      </dsp:nvSpPr>
      <dsp:spPr>
        <a:xfrm rot="36391">
          <a:off x="6750060" y="2651235"/>
          <a:ext cx="816606" cy="22412"/>
        </a:xfrm>
        <a:custGeom>
          <a:avLst/>
          <a:gdLst/>
          <a:ahLst/>
          <a:cxnLst/>
          <a:rect l="0" t="0" r="0" b="0"/>
          <a:pathLst>
            <a:path>
              <a:moveTo>
                <a:pt x="0" y="11206"/>
              </a:moveTo>
              <a:lnTo>
                <a:pt x="816606" y="11206"/>
              </a:lnTo>
            </a:path>
          </a:pathLst>
        </a:custGeom>
        <a:noFill/>
        <a:ln w="12700" cap="flat" cmpd="sng" algn="ctr">
          <a:solidFill>
            <a:schemeClr val="accent5">
              <a:lumMod val="75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7137948" y="2642026"/>
        <a:ext cx="40830" cy="40830"/>
      </dsp:txXfrm>
    </dsp:sp>
    <dsp:sp modelId="{E4BAB29B-EEBA-4967-B872-252D3931CC52}">
      <dsp:nvSpPr>
        <dsp:cNvPr id="0" name=""/>
        <dsp:cNvSpPr/>
      </dsp:nvSpPr>
      <dsp:spPr>
        <a:xfrm>
          <a:off x="7566644" y="2422621"/>
          <a:ext cx="2850123" cy="488284"/>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RTL </a:t>
          </a:r>
          <a:r>
            <a:rPr lang="es-ES" sz="2400" kern="1200" dirty="0" err="1">
              <a:latin typeface="Arial" panose="020B0604020202020204" pitchFamily="34" charset="0"/>
              <a:cs typeface="Arial" panose="020B0604020202020204" pitchFamily="34" charset="0"/>
            </a:rPr>
            <a:t>design</a:t>
          </a:r>
          <a:endParaRPr lang="es-ES" sz="2400" kern="1200" dirty="0">
            <a:latin typeface="Arial" panose="020B0604020202020204" pitchFamily="34" charset="0"/>
            <a:cs typeface="Arial" panose="020B0604020202020204" pitchFamily="34" charset="0"/>
          </a:endParaRPr>
        </a:p>
      </dsp:txBody>
      <dsp:txXfrm>
        <a:off x="7580945" y="2436922"/>
        <a:ext cx="2821521" cy="459682"/>
      </dsp:txXfrm>
    </dsp:sp>
    <dsp:sp modelId="{E0ACECCA-194C-41AB-9F35-6DC650DF575B}">
      <dsp:nvSpPr>
        <dsp:cNvPr id="0" name=""/>
        <dsp:cNvSpPr/>
      </dsp:nvSpPr>
      <dsp:spPr>
        <a:xfrm rot="3350876">
          <a:off x="1606706" y="3119221"/>
          <a:ext cx="993074" cy="22412"/>
        </a:xfrm>
        <a:custGeom>
          <a:avLst/>
          <a:gdLst/>
          <a:ahLst/>
          <a:cxnLst/>
          <a:rect l="0" t="0" r="0" b="0"/>
          <a:pathLst>
            <a:path>
              <a:moveTo>
                <a:pt x="0" y="11206"/>
              </a:moveTo>
              <a:lnTo>
                <a:pt x="993074" y="11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078416" y="3105601"/>
        <a:ext cx="49653" cy="49653"/>
      </dsp:txXfrm>
    </dsp:sp>
    <dsp:sp modelId="{D724BC2B-2D43-4A87-B9E8-22F0B5288F97}">
      <dsp:nvSpPr>
        <dsp:cNvPr id="0" name=""/>
        <dsp:cNvSpPr/>
      </dsp:nvSpPr>
      <dsp:spPr>
        <a:xfrm>
          <a:off x="2381994" y="3185605"/>
          <a:ext cx="1422927" cy="711463"/>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PQC</a:t>
          </a:r>
        </a:p>
      </dsp:txBody>
      <dsp:txXfrm>
        <a:off x="2402832" y="3206443"/>
        <a:ext cx="1381251" cy="669787"/>
      </dsp:txXfrm>
    </dsp:sp>
    <dsp:sp modelId="{19F5A5B4-6513-43E0-973F-85916E9D8A5C}">
      <dsp:nvSpPr>
        <dsp:cNvPr id="0" name=""/>
        <dsp:cNvSpPr/>
      </dsp:nvSpPr>
      <dsp:spPr>
        <a:xfrm rot="21590171">
          <a:off x="3804919" y="3527911"/>
          <a:ext cx="1552704" cy="22412"/>
        </a:xfrm>
        <a:custGeom>
          <a:avLst/>
          <a:gdLst/>
          <a:ahLst/>
          <a:cxnLst/>
          <a:rect l="0" t="0" r="0" b="0"/>
          <a:pathLst>
            <a:path>
              <a:moveTo>
                <a:pt x="0" y="11206"/>
              </a:moveTo>
              <a:lnTo>
                <a:pt x="1552704" y="11206"/>
              </a:lnTo>
            </a:path>
          </a:pathLst>
        </a:custGeom>
        <a:noFill/>
        <a:ln w="12700" cap="flat" cmpd="sng" algn="ctr">
          <a:solidFill>
            <a:schemeClr val="accent1">
              <a:lumMod val="50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542454" y="3500299"/>
        <a:ext cx="77635" cy="77635"/>
      </dsp:txXfrm>
    </dsp:sp>
    <dsp:sp modelId="{E98833D9-5D1E-4FCD-9952-CD9F2B525E61}">
      <dsp:nvSpPr>
        <dsp:cNvPr id="0" name=""/>
        <dsp:cNvSpPr/>
      </dsp:nvSpPr>
      <dsp:spPr>
        <a:xfrm>
          <a:off x="5357620" y="3181165"/>
          <a:ext cx="1422927" cy="711463"/>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NTRU</a:t>
          </a:r>
        </a:p>
      </dsp:txBody>
      <dsp:txXfrm>
        <a:off x="5378458" y="3202003"/>
        <a:ext cx="1381251" cy="669787"/>
      </dsp:txXfrm>
    </dsp:sp>
    <dsp:sp modelId="{5631AEA9-23CF-4EB4-BF6D-E731E9FD606A}">
      <dsp:nvSpPr>
        <dsp:cNvPr id="0" name=""/>
        <dsp:cNvSpPr/>
      </dsp:nvSpPr>
      <dsp:spPr>
        <a:xfrm rot="4560699">
          <a:off x="993362" y="3771886"/>
          <a:ext cx="2192157" cy="22412"/>
        </a:xfrm>
        <a:custGeom>
          <a:avLst/>
          <a:gdLst/>
          <a:ahLst/>
          <a:cxnLst/>
          <a:rect l="0" t="0" r="0" b="0"/>
          <a:pathLst>
            <a:path>
              <a:moveTo>
                <a:pt x="0" y="11206"/>
              </a:moveTo>
              <a:lnTo>
                <a:pt x="2192157" y="11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2034637" y="3728288"/>
        <a:ext cx="109607" cy="109607"/>
      </dsp:txXfrm>
    </dsp:sp>
    <dsp:sp modelId="{D8417EBC-28E8-4466-BADB-39200C508919}">
      <dsp:nvSpPr>
        <dsp:cNvPr id="0" name=""/>
        <dsp:cNvSpPr/>
      </dsp:nvSpPr>
      <dsp:spPr>
        <a:xfrm>
          <a:off x="2354390" y="4490935"/>
          <a:ext cx="1422927" cy="711463"/>
        </a:xfrm>
        <a:prstGeom prst="roundRect">
          <a:avLst>
            <a:gd name="adj" fmla="val 10000"/>
          </a:avLst>
        </a:prstGeom>
        <a:solidFill>
          <a:schemeClr val="tx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PoC</a:t>
          </a:r>
        </a:p>
      </dsp:txBody>
      <dsp:txXfrm>
        <a:off x="2375228" y="4511773"/>
        <a:ext cx="1381251" cy="669787"/>
      </dsp:txXfrm>
    </dsp:sp>
    <dsp:sp modelId="{CCAB66FB-4AE8-458B-BA25-29CD5DB67CB4}">
      <dsp:nvSpPr>
        <dsp:cNvPr id="0" name=""/>
        <dsp:cNvSpPr/>
      </dsp:nvSpPr>
      <dsp:spPr>
        <a:xfrm rot="20708453">
          <a:off x="3750180" y="4627354"/>
          <a:ext cx="1623024" cy="22412"/>
        </a:xfrm>
        <a:custGeom>
          <a:avLst/>
          <a:gdLst/>
          <a:ahLst/>
          <a:cxnLst/>
          <a:rect l="0" t="0" r="0" b="0"/>
          <a:pathLst>
            <a:path>
              <a:moveTo>
                <a:pt x="0" y="11206"/>
              </a:moveTo>
              <a:lnTo>
                <a:pt x="1623024" y="11206"/>
              </a:lnTo>
            </a:path>
          </a:pathLst>
        </a:custGeom>
        <a:noFill/>
        <a:ln w="12700" cap="flat" cmpd="sng" algn="ctr">
          <a:solidFill>
            <a:schemeClr val="tx1">
              <a:lumMod val="50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521116" y="4597984"/>
        <a:ext cx="81151" cy="81151"/>
      </dsp:txXfrm>
    </dsp:sp>
    <dsp:sp modelId="{1693F314-0707-476E-BDC9-D31A7B34E823}">
      <dsp:nvSpPr>
        <dsp:cNvPr id="0" name=""/>
        <dsp:cNvSpPr/>
      </dsp:nvSpPr>
      <dsp:spPr>
        <a:xfrm>
          <a:off x="5346066" y="4074721"/>
          <a:ext cx="1422927" cy="711463"/>
        </a:xfrm>
        <a:prstGeom prst="roundRect">
          <a:avLst>
            <a:gd name="adj" fmla="val 10000"/>
          </a:avLst>
        </a:prstGeom>
        <a:solidFill>
          <a:schemeClr val="tx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HMAC</a:t>
          </a:r>
        </a:p>
      </dsp:txBody>
      <dsp:txXfrm>
        <a:off x="5366904" y="4095559"/>
        <a:ext cx="1381251" cy="669787"/>
      </dsp:txXfrm>
    </dsp:sp>
    <dsp:sp modelId="{77106C16-B916-4721-B457-D03CFCC11748}">
      <dsp:nvSpPr>
        <dsp:cNvPr id="0" name=""/>
        <dsp:cNvSpPr/>
      </dsp:nvSpPr>
      <dsp:spPr>
        <a:xfrm rot="855159">
          <a:off x="3752455" y="5034322"/>
          <a:ext cx="1615457" cy="22412"/>
        </a:xfrm>
        <a:custGeom>
          <a:avLst/>
          <a:gdLst/>
          <a:ahLst/>
          <a:cxnLst/>
          <a:rect l="0" t="0" r="0" b="0"/>
          <a:pathLst>
            <a:path>
              <a:moveTo>
                <a:pt x="0" y="11206"/>
              </a:moveTo>
              <a:lnTo>
                <a:pt x="1615457" y="11206"/>
              </a:lnTo>
            </a:path>
          </a:pathLst>
        </a:custGeom>
        <a:noFill/>
        <a:ln w="12700" cap="flat" cmpd="sng" algn="ctr">
          <a:solidFill>
            <a:schemeClr val="tx1">
              <a:lumMod val="50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519797" y="5005141"/>
        <a:ext cx="80772" cy="80772"/>
      </dsp:txXfrm>
    </dsp:sp>
    <dsp:sp modelId="{4D8CD558-496B-44F9-BCA4-B409CC3AE294}">
      <dsp:nvSpPr>
        <dsp:cNvPr id="0" name=""/>
        <dsp:cNvSpPr/>
      </dsp:nvSpPr>
      <dsp:spPr>
        <a:xfrm>
          <a:off x="5343050" y="4888657"/>
          <a:ext cx="1422927" cy="711463"/>
        </a:xfrm>
        <a:prstGeom prst="roundRect">
          <a:avLst>
            <a:gd name="adj" fmla="val 10000"/>
          </a:avLst>
        </a:prstGeom>
        <a:solidFill>
          <a:schemeClr val="tx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NTRU</a:t>
          </a:r>
        </a:p>
      </dsp:txBody>
      <dsp:txXfrm>
        <a:off x="5363888" y="4909495"/>
        <a:ext cx="1381251" cy="669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FECBF-A405-41C4-AC35-ED5BE33A3BD0}">
      <dsp:nvSpPr>
        <dsp:cNvPr id="0" name=""/>
        <dsp:cNvSpPr/>
      </dsp:nvSpPr>
      <dsp:spPr>
        <a:xfrm rot="16200000">
          <a:off x="601831" y="-601831"/>
          <a:ext cx="1426362" cy="2630025"/>
        </a:xfrm>
        <a:prstGeom prst="round1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ES" sz="1900" kern="1200" dirty="0" err="1">
              <a:latin typeface="Arial" panose="020B0604020202020204" pitchFamily="34" charset="0"/>
              <a:cs typeface="Arial" panose="020B0604020202020204" pitchFamily="34" charset="0"/>
            </a:rPr>
            <a:t>Verification</a:t>
          </a:r>
          <a:r>
            <a:rPr lang="es-ES" sz="1900" kern="1200" dirty="0">
              <a:latin typeface="Arial" panose="020B0604020202020204" pitchFamily="34" charset="0"/>
              <a:cs typeface="Arial" panose="020B0604020202020204" pitchFamily="34" charset="0"/>
            </a:rPr>
            <a:t> </a:t>
          </a:r>
          <a:r>
            <a:rPr lang="es-ES" sz="1900" kern="1200" dirty="0" err="1">
              <a:latin typeface="Arial" panose="020B0604020202020204" pitchFamily="34" charset="0"/>
              <a:cs typeface="Arial" panose="020B0604020202020204" pitchFamily="34" charset="0"/>
            </a:rPr>
            <a:t>of</a:t>
          </a:r>
          <a:r>
            <a:rPr lang="es-ES" sz="1900" kern="1200" dirty="0">
              <a:latin typeface="Arial" panose="020B0604020202020204" pitchFamily="34" charset="0"/>
              <a:cs typeface="Arial" panose="020B0604020202020204" pitchFamily="34" charset="0"/>
            </a:rPr>
            <a:t> </a:t>
          </a:r>
          <a:r>
            <a:rPr lang="es-ES" sz="1900" kern="1200" dirty="0" err="1">
              <a:latin typeface="Arial" panose="020B0604020202020204" pitchFamily="34" charset="0"/>
              <a:cs typeface="Arial" panose="020B0604020202020204" pitchFamily="34" charset="0"/>
            </a:rPr>
            <a:t>message</a:t>
          </a:r>
          <a:r>
            <a:rPr lang="es-ES" sz="1900" kern="1200" dirty="0">
              <a:latin typeface="Arial" panose="020B0604020202020204" pitchFamily="34" charset="0"/>
              <a:cs typeface="Arial" panose="020B0604020202020204" pitchFamily="34" charset="0"/>
            </a:rPr>
            <a:t> </a:t>
          </a:r>
          <a:r>
            <a:rPr lang="es-ES" sz="1900" kern="1200" dirty="0" err="1">
              <a:latin typeface="Arial" panose="020B0604020202020204" pitchFamily="34" charset="0"/>
              <a:cs typeface="Arial" panose="020B0604020202020204" pitchFamily="34" charset="0"/>
            </a:rPr>
            <a:t>integrity</a:t>
          </a:r>
          <a:endParaRPr lang="es-ES" sz="1900" kern="1200" dirty="0">
            <a:latin typeface="Arial" panose="020B0604020202020204" pitchFamily="34" charset="0"/>
            <a:cs typeface="Arial" panose="020B0604020202020204" pitchFamily="34" charset="0"/>
          </a:endParaRPr>
        </a:p>
      </dsp:txBody>
      <dsp:txXfrm rot="5400000">
        <a:off x="0" y="0"/>
        <a:ext cx="2630025" cy="1069771"/>
      </dsp:txXfrm>
    </dsp:sp>
    <dsp:sp modelId="{C0896DA9-F8B3-4782-A70B-CD5A248ACAD3}">
      <dsp:nvSpPr>
        <dsp:cNvPr id="0" name=""/>
        <dsp:cNvSpPr/>
      </dsp:nvSpPr>
      <dsp:spPr>
        <a:xfrm>
          <a:off x="2630025" y="0"/>
          <a:ext cx="2630025" cy="1426362"/>
        </a:xfrm>
        <a:prstGeom prst="round1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Signature generation and verification</a:t>
          </a:r>
          <a:endParaRPr lang="es-ES" sz="1900" kern="1200" dirty="0">
            <a:latin typeface="Arial" panose="020B0604020202020204" pitchFamily="34" charset="0"/>
            <a:cs typeface="Arial" panose="020B0604020202020204" pitchFamily="34" charset="0"/>
          </a:endParaRPr>
        </a:p>
      </dsp:txBody>
      <dsp:txXfrm>
        <a:off x="2630025" y="0"/>
        <a:ext cx="2630025" cy="1069771"/>
      </dsp:txXfrm>
    </dsp:sp>
    <dsp:sp modelId="{20B8ECE6-BA3C-41B5-8C71-F17BAFFB52EF}">
      <dsp:nvSpPr>
        <dsp:cNvPr id="0" name=""/>
        <dsp:cNvSpPr/>
      </dsp:nvSpPr>
      <dsp:spPr>
        <a:xfrm rot="10800000">
          <a:off x="0" y="1426362"/>
          <a:ext cx="2630025" cy="1426362"/>
        </a:xfrm>
        <a:prstGeom prst="round1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ES" sz="1900" kern="1200" dirty="0" err="1">
              <a:latin typeface="Arial" panose="020B0604020202020204" pitchFamily="34" charset="0"/>
              <a:cs typeface="Arial" panose="020B0604020202020204" pitchFamily="34" charset="0"/>
            </a:rPr>
            <a:t>Password</a:t>
          </a:r>
          <a:r>
            <a:rPr lang="es-ES" sz="1900" kern="1200" dirty="0">
              <a:latin typeface="Arial" panose="020B0604020202020204" pitchFamily="34" charset="0"/>
              <a:cs typeface="Arial" panose="020B0604020202020204" pitchFamily="34" charset="0"/>
            </a:rPr>
            <a:t> </a:t>
          </a:r>
          <a:r>
            <a:rPr lang="es-ES" sz="1900" kern="1200" dirty="0" err="1">
              <a:latin typeface="Arial" panose="020B0604020202020204" pitchFamily="34" charset="0"/>
              <a:cs typeface="Arial" panose="020B0604020202020204" pitchFamily="34" charset="0"/>
            </a:rPr>
            <a:t>hashing</a:t>
          </a:r>
          <a:endParaRPr lang="es-ES" sz="1900" kern="1200" dirty="0">
            <a:latin typeface="Arial" panose="020B0604020202020204" pitchFamily="34" charset="0"/>
            <a:cs typeface="Arial" panose="020B0604020202020204" pitchFamily="34" charset="0"/>
          </a:endParaRPr>
        </a:p>
      </dsp:txBody>
      <dsp:txXfrm rot="10800000">
        <a:off x="0" y="1782952"/>
        <a:ext cx="2630025" cy="1069771"/>
      </dsp:txXfrm>
    </dsp:sp>
    <dsp:sp modelId="{C90D9F0B-D772-47E5-B18B-6C6B62E1127A}">
      <dsp:nvSpPr>
        <dsp:cNvPr id="0" name=""/>
        <dsp:cNvSpPr/>
      </dsp:nvSpPr>
      <dsp:spPr>
        <a:xfrm rot="5400000">
          <a:off x="3231857" y="824530"/>
          <a:ext cx="1426362" cy="2630025"/>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ES" sz="1900" kern="1200" dirty="0">
              <a:latin typeface="Arial" panose="020B0604020202020204" pitchFamily="34" charset="0"/>
              <a:cs typeface="Arial" panose="020B0604020202020204" pitchFamily="34" charset="0"/>
            </a:rPr>
            <a:t>Key </a:t>
          </a:r>
          <a:r>
            <a:rPr lang="es-ES" sz="1900" kern="1200" dirty="0" err="1">
              <a:latin typeface="Arial" panose="020B0604020202020204" pitchFamily="34" charset="0"/>
              <a:cs typeface="Arial" panose="020B0604020202020204" pitchFamily="34" charset="0"/>
            </a:rPr>
            <a:t>derivation</a:t>
          </a:r>
          <a:endParaRPr lang="es-ES" sz="1900" kern="1200" dirty="0">
            <a:latin typeface="Arial" panose="020B0604020202020204" pitchFamily="34" charset="0"/>
            <a:cs typeface="Arial" panose="020B0604020202020204" pitchFamily="34" charset="0"/>
          </a:endParaRPr>
        </a:p>
      </dsp:txBody>
      <dsp:txXfrm rot="-5400000">
        <a:off x="2630025" y="1782952"/>
        <a:ext cx="2630025" cy="1069771"/>
      </dsp:txXfrm>
    </dsp:sp>
    <dsp:sp modelId="{37918658-6E91-4A20-ADBE-DE3246694E1C}">
      <dsp:nvSpPr>
        <dsp:cNvPr id="0" name=""/>
        <dsp:cNvSpPr/>
      </dsp:nvSpPr>
      <dsp:spPr>
        <a:xfrm>
          <a:off x="1269239" y="1069771"/>
          <a:ext cx="2721571" cy="713181"/>
        </a:xfrm>
        <a:prstGeom prst="roundRect">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latin typeface="Arial" panose="020B0604020202020204" pitchFamily="34" charset="0"/>
              <a:cs typeface="Arial" panose="020B0604020202020204" pitchFamily="34" charset="0"/>
            </a:rPr>
            <a:t>Hash </a:t>
          </a:r>
          <a:r>
            <a:rPr lang="es-ES" sz="1900" kern="1200" dirty="0" err="1">
              <a:latin typeface="Arial" panose="020B0604020202020204" pitchFamily="34" charset="0"/>
              <a:cs typeface="Arial" panose="020B0604020202020204" pitchFamily="34" charset="0"/>
            </a:rPr>
            <a:t>Functions</a:t>
          </a:r>
          <a:endParaRPr lang="es-ES" sz="1900" kern="1200" dirty="0">
            <a:latin typeface="Arial" panose="020B0604020202020204" pitchFamily="34" charset="0"/>
            <a:cs typeface="Arial" panose="020B0604020202020204" pitchFamily="34" charset="0"/>
          </a:endParaRPr>
        </a:p>
      </dsp:txBody>
      <dsp:txXfrm>
        <a:off x="1304054" y="1104586"/>
        <a:ext cx="2651941" cy="6435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4D43A-5565-4CA5-8175-3B2F87C206BC}">
      <dsp:nvSpPr>
        <dsp:cNvPr id="0" name=""/>
        <dsp:cNvSpPr/>
      </dsp:nvSpPr>
      <dsp:spPr>
        <a:xfrm>
          <a:off x="-3060228" y="-471183"/>
          <a:ext cx="3650407" cy="3650407"/>
        </a:xfrm>
        <a:prstGeom prst="blockArc">
          <a:avLst>
            <a:gd name="adj1" fmla="val 18900000"/>
            <a:gd name="adj2" fmla="val 2700000"/>
            <a:gd name="adj3" fmla="val 592"/>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AFE2F4-AC53-41FB-B478-B58A5633E9B3}">
      <dsp:nvSpPr>
        <dsp:cNvPr id="0" name=""/>
        <dsp:cNvSpPr/>
      </dsp:nvSpPr>
      <dsp:spPr>
        <a:xfrm>
          <a:off x="379476" y="270804"/>
          <a:ext cx="5610732" cy="54160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9902" tIns="73660" rIns="73660" bIns="73660" numCol="1" spcCol="1270" anchor="ctr" anchorCtr="0">
          <a:noAutofit/>
        </a:bodyPr>
        <a:lstStyle/>
        <a:p>
          <a:pPr marL="0" lvl="0" indent="0" algn="l" defTabSz="1289050">
            <a:lnSpc>
              <a:spcPct val="90000"/>
            </a:lnSpc>
            <a:spcBef>
              <a:spcPct val="0"/>
            </a:spcBef>
            <a:spcAft>
              <a:spcPct val="35000"/>
            </a:spcAft>
            <a:buNone/>
          </a:pPr>
          <a:r>
            <a:rPr lang="es-ES" sz="2900" kern="1200" dirty="0" err="1">
              <a:latin typeface="Arial" panose="020B0604020202020204" pitchFamily="34" charset="0"/>
              <a:cs typeface="Arial" panose="020B0604020202020204" pitchFamily="34" charset="0"/>
            </a:rPr>
            <a:t>Collision</a:t>
          </a:r>
          <a:r>
            <a:rPr lang="es-ES" sz="2900" kern="1200" dirty="0">
              <a:latin typeface="Arial" panose="020B0604020202020204" pitchFamily="34" charset="0"/>
              <a:cs typeface="Arial" panose="020B0604020202020204" pitchFamily="34" charset="0"/>
            </a:rPr>
            <a:t> </a:t>
          </a:r>
          <a:r>
            <a:rPr lang="es-ES" sz="2900" kern="1200" dirty="0" err="1">
              <a:latin typeface="Arial" panose="020B0604020202020204" pitchFamily="34" charset="0"/>
              <a:cs typeface="Arial" panose="020B0604020202020204" pitchFamily="34" charset="0"/>
            </a:rPr>
            <a:t>Resistance</a:t>
          </a:r>
          <a:r>
            <a:rPr lang="es-ES" sz="2900" kern="1200" dirty="0">
              <a:latin typeface="Arial" panose="020B0604020202020204" pitchFamily="34" charset="0"/>
              <a:cs typeface="Arial" panose="020B0604020202020204" pitchFamily="34" charset="0"/>
            </a:rPr>
            <a:t>	</a:t>
          </a:r>
        </a:p>
      </dsp:txBody>
      <dsp:txXfrm>
        <a:off x="379476" y="270804"/>
        <a:ext cx="5610732" cy="541608"/>
      </dsp:txXfrm>
    </dsp:sp>
    <dsp:sp modelId="{4C1A5DF5-B33A-4E89-B709-5DE43F0B5B6C}">
      <dsp:nvSpPr>
        <dsp:cNvPr id="0" name=""/>
        <dsp:cNvSpPr/>
      </dsp:nvSpPr>
      <dsp:spPr>
        <a:xfrm>
          <a:off x="40971" y="203103"/>
          <a:ext cx="677010" cy="67701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0CC787-0C04-463B-AEAF-434412E67FAA}">
      <dsp:nvSpPr>
        <dsp:cNvPr id="0" name=""/>
        <dsp:cNvSpPr/>
      </dsp:nvSpPr>
      <dsp:spPr>
        <a:xfrm>
          <a:off x="576351" y="1083216"/>
          <a:ext cx="5413858" cy="54160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9902" tIns="73660" rIns="73660" bIns="73660" numCol="1" spcCol="1270" anchor="ctr" anchorCtr="0">
          <a:noAutofit/>
        </a:bodyPr>
        <a:lstStyle/>
        <a:p>
          <a:pPr marL="0" lvl="0" indent="0" algn="l" defTabSz="1289050">
            <a:lnSpc>
              <a:spcPct val="90000"/>
            </a:lnSpc>
            <a:spcBef>
              <a:spcPct val="0"/>
            </a:spcBef>
            <a:spcAft>
              <a:spcPct val="35000"/>
            </a:spcAft>
            <a:buNone/>
          </a:pPr>
          <a:r>
            <a:rPr lang="es-ES" sz="2900" kern="1200" dirty="0" err="1">
              <a:latin typeface="Arial" panose="020B0604020202020204" pitchFamily="34" charset="0"/>
              <a:cs typeface="Arial" panose="020B0604020202020204" pitchFamily="34" charset="0"/>
            </a:rPr>
            <a:t>Preimage</a:t>
          </a:r>
          <a:r>
            <a:rPr lang="es-ES" sz="2900" kern="1200" dirty="0">
              <a:latin typeface="Arial" panose="020B0604020202020204" pitchFamily="34" charset="0"/>
              <a:cs typeface="Arial" panose="020B0604020202020204" pitchFamily="34" charset="0"/>
            </a:rPr>
            <a:t> </a:t>
          </a:r>
          <a:r>
            <a:rPr lang="es-ES" sz="2900" kern="1200" dirty="0" err="1">
              <a:latin typeface="Arial" panose="020B0604020202020204" pitchFamily="34" charset="0"/>
              <a:cs typeface="Arial" panose="020B0604020202020204" pitchFamily="34" charset="0"/>
            </a:rPr>
            <a:t>resistance</a:t>
          </a:r>
          <a:endParaRPr lang="es-ES" sz="2900" kern="1200" dirty="0">
            <a:latin typeface="Arial" panose="020B0604020202020204" pitchFamily="34" charset="0"/>
            <a:cs typeface="Arial" panose="020B0604020202020204" pitchFamily="34" charset="0"/>
          </a:endParaRPr>
        </a:p>
      </dsp:txBody>
      <dsp:txXfrm>
        <a:off x="576351" y="1083216"/>
        <a:ext cx="5413858" cy="541608"/>
      </dsp:txXfrm>
    </dsp:sp>
    <dsp:sp modelId="{53B44B01-C11A-44EB-9A93-99ABF75FECC0}">
      <dsp:nvSpPr>
        <dsp:cNvPr id="0" name=""/>
        <dsp:cNvSpPr/>
      </dsp:nvSpPr>
      <dsp:spPr>
        <a:xfrm>
          <a:off x="237845" y="1015515"/>
          <a:ext cx="677010" cy="677010"/>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7261FE-01B4-4A6D-B02A-0721398C5242}">
      <dsp:nvSpPr>
        <dsp:cNvPr id="0" name=""/>
        <dsp:cNvSpPr/>
      </dsp:nvSpPr>
      <dsp:spPr>
        <a:xfrm>
          <a:off x="379476" y="1895628"/>
          <a:ext cx="5610732" cy="54160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9902" tIns="73660" rIns="73660" bIns="73660" numCol="1" spcCol="1270" anchor="ctr" anchorCtr="0">
          <a:noAutofit/>
        </a:bodyPr>
        <a:lstStyle/>
        <a:p>
          <a:pPr marL="0" lvl="0" indent="0" algn="l" defTabSz="1289050">
            <a:lnSpc>
              <a:spcPct val="90000"/>
            </a:lnSpc>
            <a:spcBef>
              <a:spcPct val="0"/>
            </a:spcBef>
            <a:spcAft>
              <a:spcPct val="35000"/>
            </a:spcAft>
            <a:buNone/>
          </a:pPr>
          <a:r>
            <a:rPr lang="es-ES" sz="2900" kern="1200" dirty="0" err="1">
              <a:latin typeface="Arial" panose="020B0604020202020204" pitchFamily="34" charset="0"/>
              <a:cs typeface="Arial" panose="020B0604020202020204" pitchFamily="34" charset="0"/>
            </a:rPr>
            <a:t>Second</a:t>
          </a:r>
          <a:r>
            <a:rPr lang="es-ES" sz="2900" kern="1200" dirty="0">
              <a:latin typeface="Arial" panose="020B0604020202020204" pitchFamily="34" charset="0"/>
              <a:cs typeface="Arial" panose="020B0604020202020204" pitchFamily="34" charset="0"/>
            </a:rPr>
            <a:t> </a:t>
          </a:r>
          <a:r>
            <a:rPr lang="es-ES" sz="2900" kern="1200" dirty="0" err="1">
              <a:latin typeface="Arial" panose="020B0604020202020204" pitchFamily="34" charset="0"/>
              <a:cs typeface="Arial" panose="020B0604020202020204" pitchFamily="34" charset="0"/>
            </a:rPr>
            <a:t>Preimage</a:t>
          </a:r>
          <a:r>
            <a:rPr lang="es-ES" sz="2900" kern="1200" dirty="0">
              <a:latin typeface="Arial" panose="020B0604020202020204" pitchFamily="34" charset="0"/>
              <a:cs typeface="Arial" panose="020B0604020202020204" pitchFamily="34" charset="0"/>
            </a:rPr>
            <a:t> </a:t>
          </a:r>
          <a:r>
            <a:rPr lang="es-ES" sz="2900" kern="1200" dirty="0" err="1">
              <a:latin typeface="Arial" panose="020B0604020202020204" pitchFamily="34" charset="0"/>
              <a:cs typeface="Arial" panose="020B0604020202020204" pitchFamily="34" charset="0"/>
            </a:rPr>
            <a:t>resistance</a:t>
          </a:r>
          <a:endParaRPr lang="es-ES" sz="2900" kern="1200" dirty="0">
            <a:latin typeface="Arial" panose="020B0604020202020204" pitchFamily="34" charset="0"/>
            <a:cs typeface="Arial" panose="020B0604020202020204" pitchFamily="34" charset="0"/>
          </a:endParaRPr>
        </a:p>
      </dsp:txBody>
      <dsp:txXfrm>
        <a:off x="379476" y="1895628"/>
        <a:ext cx="5610732" cy="541608"/>
      </dsp:txXfrm>
    </dsp:sp>
    <dsp:sp modelId="{4F093155-62AC-4AA1-8B58-F0129B2CDDCD}">
      <dsp:nvSpPr>
        <dsp:cNvPr id="0" name=""/>
        <dsp:cNvSpPr/>
      </dsp:nvSpPr>
      <dsp:spPr>
        <a:xfrm>
          <a:off x="40971" y="1827927"/>
          <a:ext cx="677010" cy="677010"/>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89D6D-C217-42F8-BE06-FF836D2F6DCF}">
      <dsp:nvSpPr>
        <dsp:cNvPr id="0" name=""/>
        <dsp:cNvSpPr/>
      </dsp:nvSpPr>
      <dsp:spPr>
        <a:xfrm>
          <a:off x="1734783" y="589757"/>
          <a:ext cx="1789712" cy="102454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s-ES" sz="4700" kern="1200" dirty="0"/>
            <a:t>NIST</a:t>
          </a:r>
        </a:p>
      </dsp:txBody>
      <dsp:txXfrm>
        <a:off x="1764791" y="619765"/>
        <a:ext cx="1729696" cy="964527"/>
      </dsp:txXfrm>
    </dsp:sp>
    <dsp:sp modelId="{8D63E0AF-1795-4708-8689-25799E196359}">
      <dsp:nvSpPr>
        <dsp:cNvPr id="0" name=""/>
        <dsp:cNvSpPr/>
      </dsp:nvSpPr>
      <dsp:spPr>
        <a:xfrm rot="19457599">
          <a:off x="3429621" y="765637"/>
          <a:ext cx="1009382" cy="83671"/>
        </a:xfrm>
        <a:custGeom>
          <a:avLst/>
          <a:gdLst/>
          <a:ahLst/>
          <a:cxnLst/>
          <a:rect l="0" t="0" r="0" b="0"/>
          <a:pathLst>
            <a:path>
              <a:moveTo>
                <a:pt x="0" y="41835"/>
              </a:moveTo>
              <a:lnTo>
                <a:pt x="1009382" y="418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909078" y="782238"/>
        <a:ext cx="50469" cy="50469"/>
      </dsp:txXfrm>
    </dsp:sp>
    <dsp:sp modelId="{53284D2C-77F3-450B-AE8F-D3E31A9FA395}">
      <dsp:nvSpPr>
        <dsp:cNvPr id="0" name=""/>
        <dsp:cNvSpPr/>
      </dsp:nvSpPr>
      <dsp:spPr>
        <a:xfrm>
          <a:off x="4344130" y="645"/>
          <a:ext cx="2049086" cy="10245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s-ES" sz="4700" kern="1200" dirty="0"/>
            <a:t>SHA-2</a:t>
          </a:r>
        </a:p>
      </dsp:txBody>
      <dsp:txXfrm>
        <a:off x="4374138" y="30653"/>
        <a:ext cx="1989070" cy="964527"/>
      </dsp:txXfrm>
    </dsp:sp>
    <dsp:sp modelId="{F701C49F-8572-490A-B03F-34C527F86C3A}">
      <dsp:nvSpPr>
        <dsp:cNvPr id="0" name=""/>
        <dsp:cNvSpPr/>
      </dsp:nvSpPr>
      <dsp:spPr>
        <a:xfrm rot="2142401">
          <a:off x="3429621" y="1354749"/>
          <a:ext cx="1009382" cy="83671"/>
        </a:xfrm>
        <a:custGeom>
          <a:avLst/>
          <a:gdLst/>
          <a:ahLst/>
          <a:cxnLst/>
          <a:rect l="0" t="0" r="0" b="0"/>
          <a:pathLst>
            <a:path>
              <a:moveTo>
                <a:pt x="0" y="41835"/>
              </a:moveTo>
              <a:lnTo>
                <a:pt x="1009382" y="418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909078" y="1371351"/>
        <a:ext cx="50469" cy="50469"/>
      </dsp:txXfrm>
    </dsp:sp>
    <dsp:sp modelId="{5F7D3CAB-B747-4BE1-AAB7-14392AD7DAA3}">
      <dsp:nvSpPr>
        <dsp:cNvPr id="0" name=""/>
        <dsp:cNvSpPr/>
      </dsp:nvSpPr>
      <dsp:spPr>
        <a:xfrm>
          <a:off x="4344130" y="1178870"/>
          <a:ext cx="2049086" cy="1024543"/>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s-ES" sz="4700" kern="1200" dirty="0"/>
            <a:t>SHA-3</a:t>
          </a:r>
        </a:p>
      </dsp:txBody>
      <dsp:txXfrm>
        <a:off x="4374138" y="1208878"/>
        <a:ext cx="1989070" cy="9645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9C2EC-4E41-4F0A-AAC4-992B8799307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287161-7EC2-4AEB-8E5A-9F306ED02420}">
      <dsp:nvSpPr>
        <dsp:cNvPr id="0" name=""/>
        <dsp:cNvSpPr/>
      </dsp:nvSpPr>
      <dsp:spPr>
        <a:xfrm>
          <a:off x="509717" y="338558"/>
          <a:ext cx="9025832" cy="6775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68580" rIns="68580" bIns="68580" numCol="1" spcCol="1270" anchor="ctr" anchorCtr="0">
          <a:noAutofit/>
        </a:bodyPr>
        <a:lstStyle/>
        <a:p>
          <a:pPr marL="0" lvl="0" indent="0" algn="l" defTabSz="1200150">
            <a:lnSpc>
              <a:spcPct val="90000"/>
            </a:lnSpc>
            <a:spcBef>
              <a:spcPct val="0"/>
            </a:spcBef>
            <a:spcAft>
              <a:spcPct val="35000"/>
            </a:spcAft>
            <a:buNone/>
          </a:pPr>
          <a:r>
            <a:rPr lang="es-ES" sz="2700" kern="1200" dirty="0"/>
            <a:t>Competitive </a:t>
          </a:r>
          <a:r>
            <a:rPr lang="es-ES" sz="2700" kern="1200" dirty="0" err="1"/>
            <a:t>trade</a:t>
          </a:r>
          <a:r>
            <a:rPr lang="es-ES" sz="2700" kern="1200" dirty="0"/>
            <a:t>-off </a:t>
          </a:r>
          <a:r>
            <a:rPr lang="es-ES" sz="2700" kern="1200" dirty="0" err="1"/>
            <a:t>between</a:t>
          </a:r>
          <a:r>
            <a:rPr lang="es-ES" sz="2700" kern="1200" dirty="0"/>
            <a:t> time and </a:t>
          </a:r>
          <a:r>
            <a:rPr lang="es-ES" sz="2700" kern="1200" dirty="0" err="1"/>
            <a:t>area</a:t>
          </a:r>
          <a:endParaRPr lang="es-ES" sz="2700" kern="1200" dirty="0"/>
        </a:p>
      </dsp:txBody>
      <dsp:txXfrm>
        <a:off x="509717" y="338558"/>
        <a:ext cx="9025832" cy="677550"/>
      </dsp:txXfrm>
    </dsp:sp>
    <dsp:sp modelId="{8D4A4219-767D-43C2-A0F1-3C961CCE2322}">
      <dsp:nvSpPr>
        <dsp:cNvPr id="0" name=""/>
        <dsp:cNvSpPr/>
      </dsp:nvSpPr>
      <dsp:spPr>
        <a:xfrm>
          <a:off x="86248" y="253864"/>
          <a:ext cx="846937" cy="84693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E6F4DD-43E6-4816-B2AF-B3B5F71B234C}">
      <dsp:nvSpPr>
        <dsp:cNvPr id="0" name=""/>
        <dsp:cNvSpPr/>
      </dsp:nvSpPr>
      <dsp:spPr>
        <a:xfrm>
          <a:off x="995230" y="1354558"/>
          <a:ext cx="8540319" cy="677550"/>
        </a:xfrm>
        <a:prstGeom prst="rect">
          <a:avLst/>
        </a:prstGeom>
        <a:solidFill>
          <a:schemeClr val="accent5">
            <a:hueOff val="2502860"/>
            <a:satOff val="-8737"/>
            <a:lumOff val="-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68580" rIns="68580" bIns="68580" numCol="1" spcCol="1270" anchor="ctr" anchorCtr="0">
          <a:noAutofit/>
        </a:bodyPr>
        <a:lstStyle/>
        <a:p>
          <a:pPr marL="0" lvl="0" indent="0" algn="l" defTabSz="1200150">
            <a:lnSpc>
              <a:spcPct val="90000"/>
            </a:lnSpc>
            <a:spcBef>
              <a:spcPct val="0"/>
            </a:spcBef>
            <a:spcAft>
              <a:spcPct val="35000"/>
            </a:spcAft>
            <a:buNone/>
          </a:pPr>
          <a:r>
            <a:rPr lang="es-ES" sz="2700" kern="1200" dirty="0" err="1"/>
            <a:t>Comparison</a:t>
          </a:r>
          <a:r>
            <a:rPr lang="es-ES" sz="2700" kern="1200" dirty="0"/>
            <a:t> </a:t>
          </a:r>
          <a:r>
            <a:rPr lang="es-ES" sz="2700" kern="1200" dirty="0" err="1"/>
            <a:t>with</a:t>
          </a:r>
          <a:r>
            <a:rPr lang="es-ES" sz="2700" kern="1200" dirty="0"/>
            <a:t> </a:t>
          </a:r>
          <a:r>
            <a:rPr lang="es-ES" sz="2700" kern="1200" dirty="0" err="1"/>
            <a:t>the</a:t>
          </a:r>
          <a:r>
            <a:rPr lang="es-ES" sz="2700" kern="1200" dirty="0"/>
            <a:t> SATO</a:t>
          </a:r>
        </a:p>
      </dsp:txBody>
      <dsp:txXfrm>
        <a:off x="995230" y="1354558"/>
        <a:ext cx="8540319" cy="677550"/>
      </dsp:txXfrm>
    </dsp:sp>
    <dsp:sp modelId="{EA120495-33F1-4DC6-9C90-C1B5C12A5D27}">
      <dsp:nvSpPr>
        <dsp:cNvPr id="0" name=""/>
        <dsp:cNvSpPr/>
      </dsp:nvSpPr>
      <dsp:spPr>
        <a:xfrm>
          <a:off x="571761" y="1269864"/>
          <a:ext cx="846937" cy="846937"/>
        </a:xfrm>
        <a:prstGeom prst="ellipse">
          <a:avLst/>
        </a:prstGeom>
        <a:solidFill>
          <a:schemeClr val="lt1">
            <a:hueOff val="0"/>
            <a:satOff val="0"/>
            <a:lumOff val="0"/>
            <a:alphaOff val="0"/>
          </a:schemeClr>
        </a:solidFill>
        <a:ln w="12700" cap="flat" cmpd="sng" algn="ctr">
          <a:solidFill>
            <a:schemeClr val="accent5">
              <a:hueOff val="2502860"/>
              <a:satOff val="-8737"/>
              <a:lumOff val="-3627"/>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4FB19-4276-437B-BB56-F6F9ACE8BDAF}">
      <dsp:nvSpPr>
        <dsp:cNvPr id="0" name=""/>
        <dsp:cNvSpPr/>
      </dsp:nvSpPr>
      <dsp:spPr>
        <a:xfrm>
          <a:off x="1144243" y="2370558"/>
          <a:ext cx="8391306" cy="677550"/>
        </a:xfrm>
        <a:prstGeom prst="rect">
          <a:avLst/>
        </a:prstGeom>
        <a:solidFill>
          <a:schemeClr val="accent5">
            <a:hueOff val="5005719"/>
            <a:satOff val="-17473"/>
            <a:lumOff val="-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68580" rIns="68580" bIns="68580" numCol="1" spcCol="1270" anchor="ctr" anchorCtr="0">
          <a:noAutofit/>
        </a:bodyPr>
        <a:lstStyle/>
        <a:p>
          <a:pPr marL="0" lvl="0" indent="0" algn="l" defTabSz="1200150">
            <a:lnSpc>
              <a:spcPct val="90000"/>
            </a:lnSpc>
            <a:spcBef>
              <a:spcPct val="0"/>
            </a:spcBef>
            <a:spcAft>
              <a:spcPct val="35000"/>
            </a:spcAft>
            <a:buNone/>
          </a:pPr>
          <a:r>
            <a:rPr lang="es-ES" sz="2700" kern="1200" dirty="0" err="1"/>
            <a:t>Desing</a:t>
          </a:r>
          <a:r>
            <a:rPr lang="es-ES" sz="2700" kern="1200" dirty="0"/>
            <a:t> </a:t>
          </a:r>
          <a:r>
            <a:rPr lang="es-ES" sz="2700" kern="1200" dirty="0" err="1"/>
            <a:t>of</a:t>
          </a:r>
          <a:r>
            <a:rPr lang="es-ES" sz="2700" kern="1200" dirty="0"/>
            <a:t> a </a:t>
          </a:r>
          <a:r>
            <a:rPr lang="es-ES" sz="2700" kern="1200" dirty="0" err="1"/>
            <a:t>highly</a:t>
          </a:r>
          <a:r>
            <a:rPr lang="es-ES" sz="2700" kern="1200" dirty="0"/>
            <a:t> configurable IP: AXI4-Lite</a:t>
          </a:r>
        </a:p>
      </dsp:txBody>
      <dsp:txXfrm>
        <a:off x="1144243" y="2370558"/>
        <a:ext cx="8391306" cy="677550"/>
      </dsp:txXfrm>
    </dsp:sp>
    <dsp:sp modelId="{3CB980F9-CEA6-4E8E-AC90-C943858C3398}">
      <dsp:nvSpPr>
        <dsp:cNvPr id="0" name=""/>
        <dsp:cNvSpPr/>
      </dsp:nvSpPr>
      <dsp:spPr>
        <a:xfrm>
          <a:off x="720774" y="2285864"/>
          <a:ext cx="846937" cy="846937"/>
        </a:xfrm>
        <a:prstGeom prst="ellipse">
          <a:avLst/>
        </a:prstGeom>
        <a:solidFill>
          <a:schemeClr val="lt1">
            <a:hueOff val="0"/>
            <a:satOff val="0"/>
            <a:lumOff val="0"/>
            <a:alphaOff val="0"/>
          </a:schemeClr>
        </a:solidFill>
        <a:ln w="12700" cap="flat" cmpd="sng" algn="ctr">
          <a:solidFill>
            <a:schemeClr val="accent5">
              <a:hueOff val="5005719"/>
              <a:satOff val="-17473"/>
              <a:lumOff val="-72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C15BA7-05D6-491F-A9E9-386CA8219600}">
      <dsp:nvSpPr>
        <dsp:cNvPr id="0" name=""/>
        <dsp:cNvSpPr/>
      </dsp:nvSpPr>
      <dsp:spPr>
        <a:xfrm>
          <a:off x="995230" y="3386558"/>
          <a:ext cx="8540319" cy="677550"/>
        </a:xfrm>
        <a:prstGeom prst="rect">
          <a:avLst/>
        </a:prstGeom>
        <a:solidFill>
          <a:schemeClr val="accent5">
            <a:hueOff val="7508579"/>
            <a:satOff val="-26210"/>
            <a:lumOff val="-10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68580" rIns="68580" bIns="68580" numCol="1" spcCol="1270" anchor="ctr" anchorCtr="0">
          <a:noAutofit/>
        </a:bodyPr>
        <a:lstStyle/>
        <a:p>
          <a:pPr marL="0" lvl="0" indent="0" algn="l" defTabSz="1200150">
            <a:lnSpc>
              <a:spcPct val="90000"/>
            </a:lnSpc>
            <a:spcBef>
              <a:spcPct val="0"/>
            </a:spcBef>
            <a:spcAft>
              <a:spcPct val="35000"/>
            </a:spcAft>
            <a:buNone/>
          </a:pPr>
          <a:r>
            <a:rPr lang="es-ES" sz="2700" kern="1200" dirty="0"/>
            <a:t>Drivers </a:t>
          </a:r>
          <a:r>
            <a:rPr lang="es-ES" sz="2700" kern="1200" dirty="0" err="1"/>
            <a:t>to</a:t>
          </a:r>
          <a:r>
            <a:rPr lang="es-ES" sz="2700" kern="1200" dirty="0"/>
            <a:t> use </a:t>
          </a:r>
          <a:r>
            <a:rPr lang="es-ES" sz="2700" kern="1200" dirty="0" err="1"/>
            <a:t>the</a:t>
          </a:r>
          <a:r>
            <a:rPr lang="es-ES" sz="2700" kern="1200" dirty="0"/>
            <a:t> IP module</a:t>
          </a:r>
        </a:p>
      </dsp:txBody>
      <dsp:txXfrm>
        <a:off x="995230" y="3386558"/>
        <a:ext cx="8540319" cy="677550"/>
      </dsp:txXfrm>
    </dsp:sp>
    <dsp:sp modelId="{EAA32B54-6600-4863-91BC-98BB0A04F5E0}">
      <dsp:nvSpPr>
        <dsp:cNvPr id="0" name=""/>
        <dsp:cNvSpPr/>
      </dsp:nvSpPr>
      <dsp:spPr>
        <a:xfrm>
          <a:off x="571761" y="3301864"/>
          <a:ext cx="846937" cy="846937"/>
        </a:xfrm>
        <a:prstGeom prst="ellipse">
          <a:avLst/>
        </a:prstGeom>
        <a:solidFill>
          <a:schemeClr val="lt1">
            <a:hueOff val="0"/>
            <a:satOff val="0"/>
            <a:lumOff val="0"/>
            <a:alphaOff val="0"/>
          </a:schemeClr>
        </a:solidFill>
        <a:ln w="12700" cap="flat" cmpd="sng" algn="ctr">
          <a:solidFill>
            <a:schemeClr val="accent5">
              <a:hueOff val="7508579"/>
              <a:satOff val="-26210"/>
              <a:lumOff val="-10882"/>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47F469-6094-4FE6-9485-105BC29E6FF4}">
      <dsp:nvSpPr>
        <dsp:cNvPr id="0" name=""/>
        <dsp:cNvSpPr/>
      </dsp:nvSpPr>
      <dsp:spPr>
        <a:xfrm>
          <a:off x="509717" y="4402558"/>
          <a:ext cx="9025832" cy="677550"/>
        </a:xfrm>
        <a:prstGeom prst="rect">
          <a:avLst/>
        </a:prstGeom>
        <a:solidFill>
          <a:schemeClr val="accent5">
            <a:hueOff val="10011439"/>
            <a:satOff val="-34946"/>
            <a:lumOff val="-1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68580" rIns="68580" bIns="68580" numCol="1" spcCol="1270" anchor="ctr" anchorCtr="0">
          <a:noAutofit/>
        </a:bodyPr>
        <a:lstStyle/>
        <a:p>
          <a:pPr marL="0" lvl="0" indent="0" algn="l" defTabSz="1200150">
            <a:lnSpc>
              <a:spcPct val="90000"/>
            </a:lnSpc>
            <a:spcBef>
              <a:spcPct val="0"/>
            </a:spcBef>
            <a:spcAft>
              <a:spcPct val="35000"/>
            </a:spcAft>
            <a:buNone/>
          </a:pPr>
          <a:r>
            <a:rPr lang="es-ES" sz="2700" kern="1200" dirty="0"/>
            <a:t>ASIC </a:t>
          </a:r>
          <a:r>
            <a:rPr lang="es-ES" sz="2700" kern="1200" dirty="0" err="1"/>
            <a:t>implementation</a:t>
          </a:r>
          <a:r>
            <a:rPr lang="es-ES" sz="2700" kern="1200" dirty="0"/>
            <a:t> </a:t>
          </a:r>
          <a:r>
            <a:rPr lang="es-ES" sz="2700" kern="1200" dirty="0" err="1"/>
            <a:t>of</a:t>
          </a:r>
          <a:r>
            <a:rPr lang="es-ES" sz="2700" kern="1200" dirty="0"/>
            <a:t> </a:t>
          </a:r>
          <a:r>
            <a:rPr lang="es-ES" sz="2700" kern="1200" dirty="0" err="1"/>
            <a:t>the</a:t>
          </a:r>
          <a:r>
            <a:rPr lang="es-ES" sz="2700" kern="1200" dirty="0"/>
            <a:t> SHA-256</a:t>
          </a:r>
        </a:p>
      </dsp:txBody>
      <dsp:txXfrm>
        <a:off x="509717" y="4402558"/>
        <a:ext cx="9025832" cy="677550"/>
      </dsp:txXfrm>
    </dsp:sp>
    <dsp:sp modelId="{2022D5C1-B143-44DF-9D01-4B1673DB56FE}">
      <dsp:nvSpPr>
        <dsp:cNvPr id="0" name=""/>
        <dsp:cNvSpPr/>
      </dsp:nvSpPr>
      <dsp:spPr>
        <a:xfrm>
          <a:off x="86248" y="4317864"/>
          <a:ext cx="846937" cy="846937"/>
        </a:xfrm>
        <a:prstGeom prst="ellipse">
          <a:avLst/>
        </a:prstGeom>
        <a:solidFill>
          <a:schemeClr val="lt1">
            <a:hueOff val="0"/>
            <a:satOff val="0"/>
            <a:lumOff val="0"/>
            <a:alphaOff val="0"/>
          </a:schemeClr>
        </a:solidFill>
        <a:ln w="12700" cap="flat" cmpd="sng" algn="ctr">
          <a:solidFill>
            <a:schemeClr val="accent5">
              <a:hueOff val="10011439"/>
              <a:satOff val="-34946"/>
              <a:lumOff val="-1451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9C2EC-4E41-4F0A-AAC4-992B87993075}">
      <dsp:nvSpPr>
        <dsp:cNvPr id="0" name=""/>
        <dsp:cNvSpPr/>
      </dsp:nvSpPr>
      <dsp:spPr>
        <a:xfrm>
          <a:off x="-3444729" y="-529637"/>
          <a:ext cx="4107166" cy="4107166"/>
        </a:xfrm>
        <a:prstGeom prst="blockArc">
          <a:avLst>
            <a:gd name="adj1" fmla="val 18900000"/>
            <a:gd name="adj2" fmla="val 2700000"/>
            <a:gd name="adj3" fmla="val 52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287161-7EC2-4AEB-8E5A-9F306ED02420}">
      <dsp:nvSpPr>
        <dsp:cNvPr id="0" name=""/>
        <dsp:cNvSpPr/>
      </dsp:nvSpPr>
      <dsp:spPr>
        <a:xfrm>
          <a:off x="425970" y="304789"/>
          <a:ext cx="9147023" cy="6095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3"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SHA-3 family has relatively fewer implementation costs and is much faster</a:t>
          </a:r>
          <a:endParaRPr lang="es-ES" sz="1800" kern="1200" dirty="0"/>
        </a:p>
      </dsp:txBody>
      <dsp:txXfrm>
        <a:off x="425970" y="304789"/>
        <a:ext cx="9147023" cy="609578"/>
      </dsp:txXfrm>
    </dsp:sp>
    <dsp:sp modelId="{8D4A4219-767D-43C2-A0F1-3C961CCE2322}">
      <dsp:nvSpPr>
        <dsp:cNvPr id="0" name=""/>
        <dsp:cNvSpPr/>
      </dsp:nvSpPr>
      <dsp:spPr>
        <a:xfrm>
          <a:off x="44983" y="228591"/>
          <a:ext cx="761973" cy="76197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E6F4DD-43E6-4816-B2AF-B3B5F71B234C}">
      <dsp:nvSpPr>
        <dsp:cNvPr id="0" name=""/>
        <dsp:cNvSpPr/>
      </dsp:nvSpPr>
      <dsp:spPr>
        <a:xfrm>
          <a:off x="647551" y="1219156"/>
          <a:ext cx="8925441" cy="609578"/>
        </a:xfrm>
        <a:prstGeom prst="rect">
          <a:avLst/>
        </a:prstGeom>
        <a:solidFill>
          <a:schemeClr val="accent5">
            <a:hueOff val="5005719"/>
            <a:satOff val="-17473"/>
            <a:lumOff val="-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3"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SHA-3 family is noted as PQC primitive </a:t>
          </a:r>
          <a:endParaRPr lang="es-ES" sz="1800" kern="1200" dirty="0"/>
        </a:p>
      </dsp:txBody>
      <dsp:txXfrm>
        <a:off x="647551" y="1219156"/>
        <a:ext cx="8925441" cy="609578"/>
      </dsp:txXfrm>
    </dsp:sp>
    <dsp:sp modelId="{EA120495-33F1-4DC6-9C90-C1B5C12A5D27}">
      <dsp:nvSpPr>
        <dsp:cNvPr id="0" name=""/>
        <dsp:cNvSpPr/>
      </dsp:nvSpPr>
      <dsp:spPr>
        <a:xfrm>
          <a:off x="266565" y="1142959"/>
          <a:ext cx="761973" cy="761973"/>
        </a:xfrm>
        <a:prstGeom prst="ellipse">
          <a:avLst/>
        </a:prstGeom>
        <a:solidFill>
          <a:schemeClr val="lt1">
            <a:hueOff val="0"/>
            <a:satOff val="0"/>
            <a:lumOff val="0"/>
            <a:alphaOff val="0"/>
          </a:schemeClr>
        </a:solidFill>
        <a:ln w="12700" cap="flat" cmpd="sng" algn="ctr">
          <a:solidFill>
            <a:schemeClr val="accent5">
              <a:hueOff val="5005719"/>
              <a:satOff val="-17473"/>
              <a:lumOff val="-72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4FB19-4276-437B-BB56-F6F9ACE8BDAF}">
      <dsp:nvSpPr>
        <dsp:cNvPr id="0" name=""/>
        <dsp:cNvSpPr/>
      </dsp:nvSpPr>
      <dsp:spPr>
        <a:xfrm>
          <a:off x="425970" y="2133524"/>
          <a:ext cx="9147023" cy="609578"/>
        </a:xfrm>
        <a:prstGeom prst="rect">
          <a:avLst/>
        </a:prstGeom>
        <a:solidFill>
          <a:schemeClr val="accent5">
            <a:hueOff val="10011439"/>
            <a:satOff val="-34946"/>
            <a:lumOff val="-1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3"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SHA-3 is based in the Keccak algorithm </a:t>
          </a:r>
          <a:endParaRPr lang="es-ES" sz="1800" kern="1200" dirty="0"/>
        </a:p>
      </dsp:txBody>
      <dsp:txXfrm>
        <a:off x="425970" y="2133524"/>
        <a:ext cx="9147023" cy="609578"/>
      </dsp:txXfrm>
    </dsp:sp>
    <dsp:sp modelId="{3CB980F9-CEA6-4E8E-AC90-C943858C3398}">
      <dsp:nvSpPr>
        <dsp:cNvPr id="0" name=""/>
        <dsp:cNvSpPr/>
      </dsp:nvSpPr>
      <dsp:spPr>
        <a:xfrm>
          <a:off x="44983" y="2057327"/>
          <a:ext cx="761973" cy="761973"/>
        </a:xfrm>
        <a:prstGeom prst="ellipse">
          <a:avLst/>
        </a:prstGeom>
        <a:solidFill>
          <a:schemeClr val="lt1">
            <a:hueOff val="0"/>
            <a:satOff val="0"/>
            <a:lumOff val="0"/>
            <a:alphaOff val="0"/>
          </a:schemeClr>
        </a:solidFill>
        <a:ln w="12700" cap="flat" cmpd="sng" algn="ctr">
          <a:solidFill>
            <a:schemeClr val="accent5">
              <a:hueOff val="10011439"/>
              <a:satOff val="-34946"/>
              <a:lumOff val="-1451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89D6D-C217-42F8-BE06-FF836D2F6DCF}">
      <dsp:nvSpPr>
        <dsp:cNvPr id="0" name=""/>
        <dsp:cNvSpPr/>
      </dsp:nvSpPr>
      <dsp:spPr>
        <a:xfrm>
          <a:off x="1734783" y="589757"/>
          <a:ext cx="1789712" cy="102454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s-ES" sz="4700" kern="1200" dirty="0"/>
            <a:t>NIST</a:t>
          </a:r>
        </a:p>
      </dsp:txBody>
      <dsp:txXfrm>
        <a:off x="1764791" y="619765"/>
        <a:ext cx="1729696" cy="964527"/>
      </dsp:txXfrm>
    </dsp:sp>
    <dsp:sp modelId="{8D63E0AF-1795-4708-8689-25799E196359}">
      <dsp:nvSpPr>
        <dsp:cNvPr id="0" name=""/>
        <dsp:cNvSpPr/>
      </dsp:nvSpPr>
      <dsp:spPr>
        <a:xfrm rot="19457599">
          <a:off x="3429621" y="765637"/>
          <a:ext cx="1009382" cy="83671"/>
        </a:xfrm>
        <a:custGeom>
          <a:avLst/>
          <a:gdLst/>
          <a:ahLst/>
          <a:cxnLst/>
          <a:rect l="0" t="0" r="0" b="0"/>
          <a:pathLst>
            <a:path>
              <a:moveTo>
                <a:pt x="0" y="41835"/>
              </a:moveTo>
              <a:lnTo>
                <a:pt x="1009382" y="418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909078" y="782238"/>
        <a:ext cx="50469" cy="50469"/>
      </dsp:txXfrm>
    </dsp:sp>
    <dsp:sp modelId="{53284D2C-77F3-450B-AE8F-D3E31A9FA395}">
      <dsp:nvSpPr>
        <dsp:cNvPr id="0" name=""/>
        <dsp:cNvSpPr/>
      </dsp:nvSpPr>
      <dsp:spPr>
        <a:xfrm>
          <a:off x="4344130" y="645"/>
          <a:ext cx="2049086" cy="10245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s-ES" sz="4700" kern="1200" dirty="0"/>
            <a:t>SHA-2</a:t>
          </a:r>
        </a:p>
      </dsp:txBody>
      <dsp:txXfrm>
        <a:off x="4374138" y="30653"/>
        <a:ext cx="1989070" cy="964527"/>
      </dsp:txXfrm>
    </dsp:sp>
    <dsp:sp modelId="{F701C49F-8572-490A-B03F-34C527F86C3A}">
      <dsp:nvSpPr>
        <dsp:cNvPr id="0" name=""/>
        <dsp:cNvSpPr/>
      </dsp:nvSpPr>
      <dsp:spPr>
        <a:xfrm rot="2142401">
          <a:off x="3429621" y="1354749"/>
          <a:ext cx="1009382" cy="83671"/>
        </a:xfrm>
        <a:custGeom>
          <a:avLst/>
          <a:gdLst/>
          <a:ahLst/>
          <a:cxnLst/>
          <a:rect l="0" t="0" r="0" b="0"/>
          <a:pathLst>
            <a:path>
              <a:moveTo>
                <a:pt x="0" y="41835"/>
              </a:moveTo>
              <a:lnTo>
                <a:pt x="1009382" y="418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909078" y="1371351"/>
        <a:ext cx="50469" cy="50469"/>
      </dsp:txXfrm>
    </dsp:sp>
    <dsp:sp modelId="{5F7D3CAB-B747-4BE1-AAB7-14392AD7DAA3}">
      <dsp:nvSpPr>
        <dsp:cNvPr id="0" name=""/>
        <dsp:cNvSpPr/>
      </dsp:nvSpPr>
      <dsp:spPr>
        <a:xfrm>
          <a:off x="4344130" y="1178870"/>
          <a:ext cx="2049086" cy="1024543"/>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s-ES" sz="4700" kern="1200" dirty="0"/>
            <a:t>SHA-3</a:t>
          </a:r>
        </a:p>
      </dsp:txBody>
      <dsp:txXfrm>
        <a:off x="4374138" y="1208878"/>
        <a:ext cx="1989070" cy="9645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FECBF-A405-41C4-AC35-ED5BE33A3BD0}">
      <dsp:nvSpPr>
        <dsp:cNvPr id="0" name=""/>
        <dsp:cNvSpPr/>
      </dsp:nvSpPr>
      <dsp:spPr>
        <a:xfrm rot="16200000">
          <a:off x="670949" y="-670949"/>
          <a:ext cx="1288126" cy="2630025"/>
        </a:xfrm>
        <a:prstGeom prst="round1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ES" sz="2200" kern="1200" dirty="0">
              <a:latin typeface="Arial" panose="020B0604020202020204" pitchFamily="34" charset="0"/>
              <a:cs typeface="Arial" panose="020B0604020202020204" pitchFamily="34" charset="0"/>
            </a:rPr>
            <a:t>Digital PUF</a:t>
          </a:r>
        </a:p>
      </dsp:txBody>
      <dsp:txXfrm rot="5400000">
        <a:off x="0" y="0"/>
        <a:ext cx="2630025" cy="966094"/>
      </dsp:txXfrm>
    </dsp:sp>
    <dsp:sp modelId="{C0896DA9-F8B3-4782-A70B-CD5A248ACAD3}">
      <dsp:nvSpPr>
        <dsp:cNvPr id="0" name=""/>
        <dsp:cNvSpPr/>
      </dsp:nvSpPr>
      <dsp:spPr>
        <a:xfrm>
          <a:off x="2630025" y="0"/>
          <a:ext cx="2630025" cy="1288126"/>
        </a:xfrm>
        <a:prstGeom prst="round1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ES" sz="2200" kern="1200" dirty="0">
              <a:latin typeface="Arial" panose="020B0604020202020204" pitchFamily="34" charset="0"/>
              <a:cs typeface="Arial" panose="020B0604020202020204" pitchFamily="34" charset="0"/>
            </a:rPr>
            <a:t>Digital TRNG</a:t>
          </a:r>
        </a:p>
      </dsp:txBody>
      <dsp:txXfrm>
        <a:off x="2630025" y="0"/>
        <a:ext cx="2630025" cy="966094"/>
      </dsp:txXfrm>
    </dsp:sp>
    <dsp:sp modelId="{20B8ECE6-BA3C-41B5-8C71-F17BAFFB52EF}">
      <dsp:nvSpPr>
        <dsp:cNvPr id="0" name=""/>
        <dsp:cNvSpPr/>
      </dsp:nvSpPr>
      <dsp:spPr>
        <a:xfrm rot="10800000">
          <a:off x="0" y="1288126"/>
          <a:ext cx="2630025" cy="1288126"/>
        </a:xfrm>
        <a:prstGeom prst="round1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ES" sz="2200" kern="1200" dirty="0">
              <a:latin typeface="Arial" panose="020B0604020202020204" pitchFamily="34" charset="0"/>
              <a:cs typeface="Arial" panose="020B0604020202020204" pitchFamily="34" charset="0"/>
            </a:rPr>
            <a:t>SHA2 / SHA3</a:t>
          </a:r>
        </a:p>
      </dsp:txBody>
      <dsp:txXfrm rot="10800000">
        <a:off x="0" y="1610158"/>
        <a:ext cx="2630025" cy="966094"/>
      </dsp:txXfrm>
    </dsp:sp>
    <dsp:sp modelId="{C90D9F0B-D772-47E5-B18B-6C6B62E1127A}">
      <dsp:nvSpPr>
        <dsp:cNvPr id="0" name=""/>
        <dsp:cNvSpPr/>
      </dsp:nvSpPr>
      <dsp:spPr>
        <a:xfrm rot="5400000">
          <a:off x="3300975" y="617177"/>
          <a:ext cx="1288126" cy="2630025"/>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ES" sz="2200" kern="1200" dirty="0">
              <a:latin typeface="Arial" panose="020B0604020202020204" pitchFamily="34" charset="0"/>
              <a:cs typeface="Arial" panose="020B0604020202020204" pitchFamily="34" charset="0"/>
            </a:rPr>
            <a:t>NTRU </a:t>
          </a:r>
          <a:r>
            <a:rPr lang="es-ES" sz="2200" kern="1200" dirty="0" err="1">
              <a:latin typeface="Arial" panose="020B0604020202020204" pitchFamily="34" charset="0"/>
              <a:cs typeface="Arial" panose="020B0604020202020204" pitchFamily="34" charset="0"/>
            </a:rPr>
            <a:t>accelerator</a:t>
          </a:r>
          <a:endParaRPr lang="es-ES" sz="2200" kern="1200" dirty="0">
            <a:latin typeface="Arial" panose="020B0604020202020204" pitchFamily="34" charset="0"/>
            <a:cs typeface="Arial" panose="020B0604020202020204" pitchFamily="34" charset="0"/>
          </a:endParaRPr>
        </a:p>
      </dsp:txBody>
      <dsp:txXfrm rot="-5400000">
        <a:off x="2630025" y="1610157"/>
        <a:ext cx="2630025" cy="966094"/>
      </dsp:txXfrm>
    </dsp:sp>
    <dsp:sp modelId="{37918658-6E91-4A20-ADBE-DE3246694E1C}">
      <dsp:nvSpPr>
        <dsp:cNvPr id="0" name=""/>
        <dsp:cNvSpPr/>
      </dsp:nvSpPr>
      <dsp:spPr>
        <a:xfrm>
          <a:off x="1269239" y="966094"/>
          <a:ext cx="2721571" cy="644063"/>
        </a:xfrm>
        <a:prstGeom prst="roundRect">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err="1">
              <a:latin typeface="Arial" panose="020B0604020202020204" pitchFamily="34" charset="0"/>
              <a:cs typeface="Arial" panose="020B0604020202020204" pitchFamily="34" charset="0"/>
            </a:rPr>
            <a:t>Root</a:t>
          </a:r>
          <a:r>
            <a:rPr lang="es-ES" sz="2200" kern="1200" dirty="0">
              <a:latin typeface="Arial" panose="020B0604020202020204" pitchFamily="34" charset="0"/>
              <a:cs typeface="Arial" panose="020B0604020202020204" pitchFamily="34" charset="0"/>
            </a:rPr>
            <a:t>-</a:t>
          </a:r>
          <a:r>
            <a:rPr lang="es-ES" sz="2200" kern="1200" dirty="0" err="1">
              <a:latin typeface="Arial" panose="020B0604020202020204" pitchFamily="34" charset="0"/>
              <a:cs typeface="Arial" panose="020B0604020202020204" pitchFamily="34" charset="0"/>
            </a:rPr>
            <a:t>of</a:t>
          </a:r>
          <a:r>
            <a:rPr lang="es-ES" sz="2200" kern="1200" dirty="0">
              <a:latin typeface="Arial" panose="020B0604020202020204" pitchFamily="34" charset="0"/>
              <a:cs typeface="Arial" panose="020B0604020202020204" pitchFamily="34" charset="0"/>
            </a:rPr>
            <a:t>-Trust</a:t>
          </a:r>
        </a:p>
      </dsp:txBody>
      <dsp:txXfrm>
        <a:off x="1300680" y="997535"/>
        <a:ext cx="2658689" cy="58118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1"/>
            <a:ext cx="4278154" cy="341064"/>
          </a:xfrm>
          <a:prstGeom prst="rect">
            <a:avLst/>
          </a:prstGeom>
        </p:spPr>
        <p:txBody>
          <a:bodyPr vert="horz" lIns="91440" tIns="45720" rIns="91440" bIns="45720" rtlCol="0"/>
          <a:lstStyle>
            <a:lvl1pPr algn="l">
              <a:defRPr sz="1200"/>
            </a:lvl1pPr>
          </a:lstStyle>
          <a:p>
            <a:endParaRPr lang="en-GB" dirty="0"/>
          </a:p>
        </p:txBody>
      </p:sp>
      <p:sp>
        <p:nvSpPr>
          <p:cNvPr id="3" name="Marcador de fecha 2"/>
          <p:cNvSpPr>
            <a:spLocks noGrp="1"/>
          </p:cNvSpPr>
          <p:nvPr>
            <p:ph type="dt" idx="1"/>
          </p:nvPr>
        </p:nvSpPr>
        <p:spPr>
          <a:xfrm>
            <a:off x="5592224" y="1"/>
            <a:ext cx="4278154" cy="341064"/>
          </a:xfrm>
          <a:prstGeom prst="rect">
            <a:avLst/>
          </a:prstGeom>
        </p:spPr>
        <p:txBody>
          <a:bodyPr vert="horz" lIns="91440" tIns="45720" rIns="91440" bIns="45720" rtlCol="0"/>
          <a:lstStyle>
            <a:lvl1pPr algn="r">
              <a:defRPr sz="1200"/>
            </a:lvl1pPr>
          </a:lstStyle>
          <a:p>
            <a:fld id="{FBF9445D-0E85-430E-8634-2E27FF4148E3}" type="datetimeFigureOut">
              <a:rPr lang="en-GB" smtClean="0"/>
              <a:t>25/02/2024</a:t>
            </a:fld>
            <a:endParaRPr lang="en-GB" dirty="0"/>
          </a:p>
        </p:txBody>
      </p:sp>
      <p:sp>
        <p:nvSpPr>
          <p:cNvPr id="4" name="Marcador de imagen de diapositiva 3"/>
          <p:cNvSpPr>
            <a:spLocks noGrp="1" noRot="1" noChangeAspect="1"/>
          </p:cNvSpPr>
          <p:nvPr>
            <p:ph type="sldImg" idx="2"/>
          </p:nvPr>
        </p:nvSpPr>
        <p:spPr>
          <a:xfrm>
            <a:off x="2897188" y="849313"/>
            <a:ext cx="4078287" cy="2293937"/>
          </a:xfrm>
          <a:prstGeom prst="rect">
            <a:avLst/>
          </a:prstGeom>
          <a:noFill/>
          <a:ln w="12700">
            <a:solidFill>
              <a:prstClr val="black"/>
            </a:solidFill>
          </a:ln>
        </p:spPr>
        <p:txBody>
          <a:bodyPr vert="horz" lIns="91440" tIns="45720" rIns="91440" bIns="45720" rtlCol="0" anchor="ctr"/>
          <a:lstStyle/>
          <a:p>
            <a:endParaRPr lang="en-GB" dirty="0"/>
          </a:p>
        </p:txBody>
      </p:sp>
      <p:sp>
        <p:nvSpPr>
          <p:cNvPr id="5" name="Marcador de notas 4"/>
          <p:cNvSpPr>
            <a:spLocks noGrp="1"/>
          </p:cNvSpPr>
          <p:nvPr>
            <p:ph type="body" sz="quarter" idx="3"/>
          </p:nvPr>
        </p:nvSpPr>
        <p:spPr>
          <a:xfrm>
            <a:off x="987267" y="3271380"/>
            <a:ext cx="7898130" cy="3082180"/>
          </a:xfrm>
          <a:prstGeom prst="rect">
            <a:avLst/>
          </a:prstGeom>
        </p:spPr>
        <p:txBody>
          <a:bodyPr vert="horz" lIns="91440" tIns="45720" rIns="91440" bIns="45720" rtlCol="0"/>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GB" dirty="0"/>
          </a:p>
        </p:txBody>
      </p:sp>
      <p:sp>
        <p:nvSpPr>
          <p:cNvPr id="6" name="Marcador de pie de página 5"/>
          <p:cNvSpPr>
            <a:spLocks noGrp="1"/>
          </p:cNvSpPr>
          <p:nvPr>
            <p:ph type="ftr" sz="quarter" idx="4"/>
          </p:nvPr>
        </p:nvSpPr>
        <p:spPr>
          <a:xfrm>
            <a:off x="0" y="6456612"/>
            <a:ext cx="4278154" cy="341063"/>
          </a:xfrm>
          <a:prstGeom prst="rect">
            <a:avLst/>
          </a:prstGeom>
        </p:spPr>
        <p:txBody>
          <a:bodyPr vert="horz" lIns="91440" tIns="45720" rIns="91440" bIns="45720" rtlCol="0" anchor="b"/>
          <a:lstStyle>
            <a:lvl1pPr algn="l">
              <a:defRPr sz="1200"/>
            </a:lvl1pPr>
          </a:lstStyle>
          <a:p>
            <a:endParaRPr lang="en-GB" dirty="0"/>
          </a:p>
        </p:txBody>
      </p:sp>
      <p:sp>
        <p:nvSpPr>
          <p:cNvPr id="7" name="Marcador de número de diapositiva 6"/>
          <p:cNvSpPr>
            <a:spLocks noGrp="1"/>
          </p:cNvSpPr>
          <p:nvPr>
            <p:ph type="sldNum" sz="quarter" idx="5"/>
          </p:nvPr>
        </p:nvSpPr>
        <p:spPr>
          <a:xfrm>
            <a:off x="5592224" y="6456612"/>
            <a:ext cx="4278154" cy="341063"/>
          </a:xfrm>
          <a:prstGeom prst="rect">
            <a:avLst/>
          </a:prstGeom>
        </p:spPr>
        <p:txBody>
          <a:bodyPr vert="horz" lIns="91440" tIns="45720" rIns="91440" bIns="45720" rtlCol="0" anchor="b"/>
          <a:lstStyle>
            <a:lvl1pPr algn="r">
              <a:defRPr sz="1200"/>
            </a:lvl1pPr>
          </a:lstStyle>
          <a:p>
            <a:fld id="{92610ABE-4848-4AA9-A6BA-FF7E99804747}" type="slidenum">
              <a:rPr lang="en-GB" smtClean="0"/>
              <a:t>‹Nº›</a:t>
            </a:fld>
            <a:endParaRPr lang="en-GB" dirty="0"/>
          </a:p>
        </p:txBody>
      </p:sp>
    </p:spTree>
    <p:extLst>
      <p:ext uri="{BB962C8B-B14F-4D97-AF65-F5344CB8AC3E}">
        <p14:creationId xmlns:p14="http://schemas.microsoft.com/office/powerpoint/2010/main" val="358201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mc:Choice>
        <mc:Fallback xmlns="">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[0] In order to increase the security in electronic devices, Physical Unclonable Functions (PUF) appear as an alternative to traditional non-volatile memories.</a:t>
                </a:r>
              </a:p>
              <a:p>
                <a:pPr marL="0" marR="0" lvl="0" indent="182880" algn="just" defTabSz="914400" rtl="0" eaLnBrk="1" fontAlgn="auto" latinLnBrk="0" hangingPunct="1">
                  <a:lnSpc>
                    <a:spcPct val="95000"/>
                  </a:lnSpc>
                  <a:spcBef>
                    <a:spcPts val="0"/>
                  </a:spcBef>
                  <a:spcAft>
                    <a:spcPts val="600"/>
                  </a:spcAft>
                  <a:buClrTx/>
                  <a:buSzTx/>
                  <a:buFontTx/>
                  <a:buNone/>
                  <a:tabLst>
                    <a:tab pos="182880" algn="l"/>
                  </a:tabLst>
                  <a:defRPr/>
                </a:pPr>
                <a:r>
                  <a:rPr lang="en-US" sz="1800" spc="-5" dirty="0">
                    <a:effectLst/>
                    <a:latin typeface="Times New Roman" panose="02020603050405020304" pitchFamily="18" charset="0"/>
                    <a:ea typeface="SimSun" panose="02010600030101010101" pitchFamily="2" charset="-122"/>
                  </a:rPr>
                  <a:t>[1] PUFs compute a function which is unique for each device and unpredictable that is not possible to anticipate the response. Also, the PUF should be reliable that is the same response for the same challenge applied to the same instance.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[2] The variability of the manufacturing process of integrated circuits plays a special role in this PUFs</a:t>
                </a:r>
                <a:r>
                  <a:rPr lang="en-US" sz="1800" spc="-5" baseline="0" dirty="0">
                    <a:effectLst/>
                    <a:latin typeface="Times New Roman" panose="02020603050405020304" pitchFamily="18" charset="0"/>
                    <a:ea typeface="SimSun" panose="02010600030101010101" pitchFamily="2" charset="-122"/>
                  </a:rPr>
                  <a:t> due to uniqueness and unpredictability.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[3] This work is focused on the use of Static Random Access Memory (SRAM) cells as building components of the PUF. Very popular in electronic devices as fingerprint identifier.</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[4] One of the most used topologies is the 6T cell.</a:t>
                </a:r>
                <a:r>
                  <a:rPr lang="en-US" sz="1800" spc="-5" baseline="0" dirty="0">
                    <a:effectLst/>
                    <a:latin typeface="Times New Roman" panose="02020603050405020304" pitchFamily="18" charset="0"/>
                    <a:ea typeface="SimSun" panose="02010600030101010101" pitchFamily="2" charset="-122"/>
                  </a:rPr>
                  <a:t>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Two data-holding cross-coupled inverters (transistors M</a:t>
                </a:r>
                <a:r>
                  <a:rPr lang="en-US" sz="1800" spc="-5" baseline="-25000" dirty="0">
                    <a:effectLst/>
                    <a:latin typeface="Times New Roman" panose="02020603050405020304" pitchFamily="18" charset="0"/>
                    <a:ea typeface="SimSun" panose="02010600030101010101" pitchFamily="2" charset="-122"/>
                  </a:rPr>
                  <a:t>1</a:t>
                </a:r>
                <a:r>
                  <a:rPr lang="en-US" sz="1800" spc="-5" dirty="0">
                    <a:effectLst/>
                    <a:latin typeface="Times New Roman" panose="02020603050405020304" pitchFamily="18" charset="0"/>
                    <a:ea typeface="SimSun" panose="02010600030101010101" pitchFamily="2" charset="-122"/>
                  </a:rPr>
                  <a:t>-M</a:t>
                </a:r>
                <a:r>
                  <a:rPr lang="en-US" sz="1800" spc="-5" baseline="-25000" dirty="0">
                    <a:effectLst/>
                    <a:latin typeface="Times New Roman" panose="02020603050405020304" pitchFamily="18" charset="0"/>
                    <a:ea typeface="SimSun" panose="02010600030101010101" pitchFamily="2" charset="-122"/>
                  </a:rPr>
                  <a:t>4</a:t>
                </a:r>
                <a:r>
                  <a:rPr lang="en-US" sz="1800" spc="-5" dirty="0">
                    <a:effectLst/>
                    <a:latin typeface="Times New Roman" panose="02020603050405020304" pitchFamily="18" charset="0"/>
                    <a:ea typeface="SimSun" panose="02010600030101010101" pitchFamily="2" charset="-122"/>
                  </a:rPr>
                  <a:t>) form the SRAM core (with </a:t>
                </a:r>
                <a:r>
                  <a:rPr lang="en-US" sz="1800" i="0" spc="-5">
                    <a:effectLst/>
                    <a:latin typeface="Cambria Math" panose="02040503050406030204" pitchFamily="18" charset="0"/>
                    <a:ea typeface="SimSun" panose="02010600030101010101" pitchFamily="2" charset="-122"/>
                  </a:rPr>
                  <a:t>"Q "</a:t>
                </a:r>
                <a:r>
                  <a:rPr lang="en-US" sz="1800" spc="-5" dirty="0">
                    <a:effectLst/>
                    <a:latin typeface="Times New Roman" panose="02020603050405020304" pitchFamily="18" charset="0"/>
                    <a:ea typeface="SimSun" panose="02010600030101010101" pitchFamily="2" charset="-122"/>
                  </a:rPr>
                  <a:t>and </a:t>
                </a:r>
                <a:r>
                  <a:rPr lang="en-US" sz="1800" i="0" spc="-5">
                    <a:effectLst/>
                    <a:latin typeface="Cambria Math" panose="02040503050406030204" pitchFamily="18" charset="0"/>
                    <a:ea typeface="SimSun" panose="02010600030101010101" pitchFamily="2" charset="-122"/>
                  </a:rPr>
                  <a:t>Q ̅</a:t>
                </a:r>
                <a:r>
                  <a:rPr lang="en-US" sz="1800" spc="-5" dirty="0">
                    <a:effectLst/>
                    <a:latin typeface="Times New Roman" panose="02020603050405020304" pitchFamily="18" charset="0"/>
                    <a:ea typeface="SimSun" panose="02010600030101010101" pitchFamily="2" charset="-122"/>
                  </a:rPr>
                  <a:t> as input/output nodes). Another two transistors, M</a:t>
                </a:r>
                <a:r>
                  <a:rPr lang="en-US" sz="1800" spc="-5" baseline="-25000" dirty="0">
                    <a:effectLst/>
                    <a:latin typeface="Times New Roman" panose="02020603050405020304" pitchFamily="18" charset="0"/>
                    <a:ea typeface="SimSun" panose="02010600030101010101" pitchFamily="2" charset="-122"/>
                  </a:rPr>
                  <a:t>5</a:t>
                </a:r>
                <a:r>
                  <a:rPr lang="en-US" sz="1800" spc="-5" dirty="0">
                    <a:effectLst/>
                    <a:latin typeface="Times New Roman" panose="02020603050405020304" pitchFamily="18" charset="0"/>
                    <a:ea typeface="SimSun" panose="02010600030101010101" pitchFamily="2" charset="-122"/>
                  </a:rPr>
                  <a:t> and M</a:t>
                </a:r>
                <a:r>
                  <a:rPr lang="en-US" sz="1800" spc="-5" baseline="-25000" dirty="0">
                    <a:effectLst/>
                    <a:latin typeface="Times New Roman" panose="02020603050405020304" pitchFamily="18" charset="0"/>
                    <a:ea typeface="SimSun" panose="02010600030101010101" pitchFamily="2" charset="-122"/>
                  </a:rPr>
                  <a:t>6</a:t>
                </a:r>
                <a:r>
                  <a:rPr lang="en-US" sz="1800" spc="-5" dirty="0">
                    <a:effectLst/>
                    <a:latin typeface="Times New Roman" panose="02020603050405020304" pitchFamily="18" charset="0"/>
                    <a:ea typeface="SimSun" panose="02010600030101010101" pitchFamily="2" charset="-122"/>
                  </a:rPr>
                  <a:t>, allow access (to write and read information) through the bit-lines (BL and </a:t>
                </a:r>
                <a:r>
                  <a:rPr lang="en-US" sz="1800" i="0" spc="-5">
                    <a:effectLst/>
                    <a:latin typeface="Cambria Math" panose="02040503050406030204" pitchFamily="18" charset="0"/>
                    <a:ea typeface="SimSun" panose="02010600030101010101" pitchFamily="2" charset="-122"/>
                  </a:rPr>
                  <a:t>(BL) ̅</a:t>
                </a:r>
                <a:r>
                  <a:rPr lang="en-US" sz="1800" spc="-5" dirty="0">
                    <a:effectLst/>
                    <a:latin typeface="Times New Roman" panose="02020603050405020304" pitchFamily="18" charset="0"/>
                    <a:ea typeface="SimSun" panose="02010600030101010101" pitchFamily="2" charset="-122"/>
                  </a:rPr>
                  <a:t>) when the word-line (WL) is active.</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The response of an SRAM PUF, which is built from a collection of SRAM cells, is given by the power-up voltage values of these cells. Due to process variations during fabrication, an unbalance in the threshold voltages of the core transistors usually occur. When this happens, node </a:t>
                </a:r>
                <a:r>
                  <a:rPr lang="en-US" sz="1800" i="0" spc="-5">
                    <a:effectLst/>
                    <a:latin typeface="Cambria Math" panose="02040503050406030204" pitchFamily="18" charset="0"/>
                    <a:ea typeface="SimSun" panose="02010600030101010101" pitchFamily="2" charset="-122"/>
                  </a:rPr>
                  <a:t>"Q"</a:t>
                </a:r>
                <a:r>
                  <a:rPr lang="en-US" sz="1800" spc="-5" dirty="0">
                    <a:effectLst/>
                    <a:latin typeface="Times New Roman" panose="02020603050405020304" pitchFamily="18" charset="0"/>
                    <a:ea typeface="SimSun" panose="02010600030101010101" pitchFamily="2" charset="-122"/>
                  </a:rPr>
                  <a:t> sets at either a logic value “1” or “0” when the cell is powered-up. The challenge then is the powering up of the cells and the response is the collective power-up values. Ideally, the cells within an SRAM PUF would be stable. In this context, a stable SRAM cell means that it always powers up to the same state. However, although factors like electrical noise can change the power-up value from one iteration to another, cells are not equally affected by these factors. There are different techniques to improve the PUF reliability that consist in characterizing the stability of each cell so that only the most stable cells are used. The Multiple Evaluation method, for instance, uses multiple power-ups [5][6] to discriminate between stable and unstable cells. Other methods [7][8] rely on the concept of Data Retention Voltage (DRV) to identify stable cells. That value is the minimum supply voltage in a SRAM cell for which the logic values can be stored safely and reliably. More specifically, the Maximum Trip Supply Voltage (MTSV) method [7] correlates the value of DRV to the degree of stability of each SRAM cell.</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The goal of this paper is to corroborate the experimental findings in [7] but using simulation this time around: i.e., to demonstrate that the MTSV method can indeed identify stability and thus improve the PUF reliability. This will be done using the concept of Static Noise Margin (SNM) [9]-[11] of the two data-holding inverters. The SNM can be interpreted as the maximum amount of noise that the SRAM can tolerate without changing its state (from “1” to “0”, or vice versa). The SNMs are calculated from the butterfly curve generated from the voltage transfer characteristic (VTC) of each inverter. As V</a:t>
                </a:r>
                <a:r>
                  <a:rPr lang="en-US" sz="1800" spc="-5" baseline="-25000" dirty="0">
                    <a:effectLst/>
                    <a:latin typeface="Times New Roman" panose="02020603050405020304" pitchFamily="18" charset="0"/>
                    <a:ea typeface="SimSun" panose="02010600030101010101" pitchFamily="2" charset="-122"/>
                  </a:rPr>
                  <a:t>DD</a:t>
                </a:r>
                <a:r>
                  <a:rPr lang="en-US" sz="1800" spc="-5" dirty="0">
                    <a:effectLst/>
                    <a:latin typeface="Times New Roman" panose="02020603050405020304" pitchFamily="18" charset="0"/>
                    <a:ea typeface="SimSun" panose="02010600030101010101" pitchFamily="2" charset="-122"/>
                  </a:rPr>
                  <a:t> is raised from 0V to its nominal value during the power-up, the butterfly curve evolves (as it will be shown later) and so does the value of the SNMs. This can be used to relate the DRV used by the MTSV metric with the SNM.</a:t>
                </a:r>
              </a:p>
              <a:p>
                <a:r>
                  <a:rPr lang="en-US" sz="1800" dirty="0">
                    <a:effectLst/>
                    <a:latin typeface="Times New Roman" panose="02020603050405020304" pitchFamily="18" charset="0"/>
                    <a:ea typeface="SimSun" panose="02010600030101010101" pitchFamily="2" charset="-122"/>
                  </a:rPr>
                  <a:t>	</a:t>
                </a:r>
                <a:endParaRPr lang="en-GB" dirty="0"/>
              </a:p>
            </p:txBody>
          </p:sp>
        </mc:Fallback>
      </mc:AlternateContent>
      <p:sp>
        <p:nvSpPr>
          <p:cNvPr id="4" name="Marcador de número de diapositiva 3"/>
          <p:cNvSpPr>
            <a:spLocks noGrp="1"/>
          </p:cNvSpPr>
          <p:nvPr>
            <p:ph type="sldNum" sz="quarter" idx="5"/>
          </p:nvPr>
        </p:nvSpPr>
        <p:spPr/>
        <p:txBody>
          <a:bodyPr/>
          <a:lstStyle/>
          <a:p>
            <a:fld id="{92610ABE-4848-4AA9-A6BA-FF7E99804747}" type="slidenum">
              <a:rPr lang="en-GB" smtClean="0"/>
              <a:t>1</a:t>
            </a:fld>
            <a:endParaRPr lang="en-GB"/>
          </a:p>
        </p:txBody>
      </p:sp>
    </p:spTree>
    <p:extLst>
      <p:ext uri="{BB962C8B-B14F-4D97-AF65-F5344CB8AC3E}">
        <p14:creationId xmlns:p14="http://schemas.microsoft.com/office/powerpoint/2010/main" val="551494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10</a:t>
            </a:fld>
            <a:endParaRPr lang="en-GB"/>
          </a:p>
        </p:txBody>
      </p:sp>
    </p:spTree>
    <p:extLst>
      <p:ext uri="{BB962C8B-B14F-4D97-AF65-F5344CB8AC3E}">
        <p14:creationId xmlns:p14="http://schemas.microsoft.com/office/powerpoint/2010/main" val="2425967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11</a:t>
            </a:fld>
            <a:endParaRPr lang="en-GB"/>
          </a:p>
        </p:txBody>
      </p:sp>
    </p:spTree>
    <p:extLst>
      <p:ext uri="{BB962C8B-B14F-4D97-AF65-F5344CB8AC3E}">
        <p14:creationId xmlns:p14="http://schemas.microsoft.com/office/powerpoint/2010/main" val="85354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12</a:t>
            </a:fld>
            <a:endParaRPr lang="en-GB"/>
          </a:p>
        </p:txBody>
      </p:sp>
    </p:spTree>
    <p:extLst>
      <p:ext uri="{BB962C8B-B14F-4D97-AF65-F5344CB8AC3E}">
        <p14:creationId xmlns:p14="http://schemas.microsoft.com/office/powerpoint/2010/main" val="668908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13</a:t>
            </a:fld>
            <a:endParaRPr lang="en-GB"/>
          </a:p>
        </p:txBody>
      </p:sp>
    </p:spTree>
    <p:extLst>
      <p:ext uri="{BB962C8B-B14F-4D97-AF65-F5344CB8AC3E}">
        <p14:creationId xmlns:p14="http://schemas.microsoft.com/office/powerpoint/2010/main" val="1552001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14</a:t>
            </a:fld>
            <a:endParaRPr lang="en-GB"/>
          </a:p>
        </p:txBody>
      </p:sp>
    </p:spTree>
    <p:extLst>
      <p:ext uri="{BB962C8B-B14F-4D97-AF65-F5344CB8AC3E}">
        <p14:creationId xmlns:p14="http://schemas.microsoft.com/office/powerpoint/2010/main" val="2719610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15</a:t>
            </a:fld>
            <a:endParaRPr lang="en-GB"/>
          </a:p>
        </p:txBody>
      </p:sp>
    </p:spTree>
    <p:extLst>
      <p:ext uri="{BB962C8B-B14F-4D97-AF65-F5344CB8AC3E}">
        <p14:creationId xmlns:p14="http://schemas.microsoft.com/office/powerpoint/2010/main" val="730966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16</a:t>
            </a:fld>
            <a:endParaRPr lang="en-GB"/>
          </a:p>
        </p:txBody>
      </p:sp>
    </p:spTree>
    <p:extLst>
      <p:ext uri="{BB962C8B-B14F-4D97-AF65-F5344CB8AC3E}">
        <p14:creationId xmlns:p14="http://schemas.microsoft.com/office/powerpoint/2010/main" val="3337508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17</a:t>
            </a:fld>
            <a:endParaRPr lang="en-GB"/>
          </a:p>
        </p:txBody>
      </p:sp>
    </p:spTree>
    <p:extLst>
      <p:ext uri="{BB962C8B-B14F-4D97-AF65-F5344CB8AC3E}">
        <p14:creationId xmlns:p14="http://schemas.microsoft.com/office/powerpoint/2010/main" val="822656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18</a:t>
            </a:fld>
            <a:endParaRPr lang="en-GB"/>
          </a:p>
        </p:txBody>
      </p:sp>
    </p:spTree>
    <p:extLst>
      <p:ext uri="{BB962C8B-B14F-4D97-AF65-F5344CB8AC3E}">
        <p14:creationId xmlns:p14="http://schemas.microsoft.com/office/powerpoint/2010/main" val="697689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19</a:t>
            </a:fld>
            <a:endParaRPr lang="en-GB"/>
          </a:p>
        </p:txBody>
      </p:sp>
    </p:spTree>
    <p:extLst>
      <p:ext uri="{BB962C8B-B14F-4D97-AF65-F5344CB8AC3E}">
        <p14:creationId xmlns:p14="http://schemas.microsoft.com/office/powerpoint/2010/main" val="192839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mc:Choice>
        <mc:Fallback xmlns="">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[0] In order to increase the security in electronic devices, Physical Unclonable Functions (PUF) appear as an alternative to traditional non-volatile memories.</a:t>
                </a:r>
              </a:p>
              <a:p>
                <a:pPr marL="0" marR="0" lvl="0" indent="182880" algn="just" defTabSz="914400" rtl="0" eaLnBrk="1" fontAlgn="auto" latinLnBrk="0" hangingPunct="1">
                  <a:lnSpc>
                    <a:spcPct val="95000"/>
                  </a:lnSpc>
                  <a:spcBef>
                    <a:spcPts val="0"/>
                  </a:spcBef>
                  <a:spcAft>
                    <a:spcPts val="600"/>
                  </a:spcAft>
                  <a:buClrTx/>
                  <a:buSzTx/>
                  <a:buFontTx/>
                  <a:buNone/>
                  <a:tabLst>
                    <a:tab pos="182880" algn="l"/>
                  </a:tabLst>
                  <a:defRPr/>
                </a:pPr>
                <a:r>
                  <a:rPr lang="en-US" sz="1800" spc="-5" dirty="0">
                    <a:effectLst/>
                    <a:latin typeface="Times New Roman" panose="02020603050405020304" pitchFamily="18" charset="0"/>
                    <a:ea typeface="SimSun" panose="02010600030101010101" pitchFamily="2" charset="-122"/>
                  </a:rPr>
                  <a:t>[1] PUFs compute a function which is unique for each device and unpredictable that is not possible to anticipate the response. Also, the PUF should be reliable that is the same response for the same challenge applied to the same instance.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[2] The variability of the manufacturing process of integrated circuits plays a special role in this PUFs</a:t>
                </a:r>
                <a:r>
                  <a:rPr lang="en-US" sz="1800" spc="-5" baseline="0" dirty="0">
                    <a:effectLst/>
                    <a:latin typeface="Times New Roman" panose="02020603050405020304" pitchFamily="18" charset="0"/>
                    <a:ea typeface="SimSun" panose="02010600030101010101" pitchFamily="2" charset="-122"/>
                  </a:rPr>
                  <a:t> due to uniqueness and unpredictability.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[3] This work is focused on the use of Static Random Access Memory (SRAM) cells as building components of the PUF. Very popular in electronic devices as fingerprint identifier.</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[4] One of the most used topologies is the 6T cell.</a:t>
                </a:r>
                <a:r>
                  <a:rPr lang="en-US" sz="1800" spc="-5" baseline="0" dirty="0">
                    <a:effectLst/>
                    <a:latin typeface="Times New Roman" panose="02020603050405020304" pitchFamily="18" charset="0"/>
                    <a:ea typeface="SimSun" panose="02010600030101010101" pitchFamily="2" charset="-122"/>
                  </a:rPr>
                  <a:t>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Two data-holding cross-coupled inverters (transistors M</a:t>
                </a:r>
                <a:r>
                  <a:rPr lang="en-US" sz="1800" spc="-5" baseline="-25000" dirty="0">
                    <a:effectLst/>
                    <a:latin typeface="Times New Roman" panose="02020603050405020304" pitchFamily="18" charset="0"/>
                    <a:ea typeface="SimSun" panose="02010600030101010101" pitchFamily="2" charset="-122"/>
                  </a:rPr>
                  <a:t>1</a:t>
                </a:r>
                <a:r>
                  <a:rPr lang="en-US" sz="1800" spc="-5" dirty="0">
                    <a:effectLst/>
                    <a:latin typeface="Times New Roman" panose="02020603050405020304" pitchFamily="18" charset="0"/>
                    <a:ea typeface="SimSun" panose="02010600030101010101" pitchFamily="2" charset="-122"/>
                  </a:rPr>
                  <a:t>-M</a:t>
                </a:r>
                <a:r>
                  <a:rPr lang="en-US" sz="1800" spc="-5" baseline="-25000" dirty="0">
                    <a:effectLst/>
                    <a:latin typeface="Times New Roman" panose="02020603050405020304" pitchFamily="18" charset="0"/>
                    <a:ea typeface="SimSun" panose="02010600030101010101" pitchFamily="2" charset="-122"/>
                  </a:rPr>
                  <a:t>4</a:t>
                </a:r>
                <a:r>
                  <a:rPr lang="en-US" sz="1800" spc="-5" dirty="0">
                    <a:effectLst/>
                    <a:latin typeface="Times New Roman" panose="02020603050405020304" pitchFamily="18" charset="0"/>
                    <a:ea typeface="SimSun" panose="02010600030101010101" pitchFamily="2" charset="-122"/>
                  </a:rPr>
                  <a:t>) form the SRAM core (with </a:t>
                </a:r>
                <a:r>
                  <a:rPr lang="en-US" sz="1800" i="0" spc="-5">
                    <a:effectLst/>
                    <a:latin typeface="Cambria Math" panose="02040503050406030204" pitchFamily="18" charset="0"/>
                    <a:ea typeface="SimSun" panose="02010600030101010101" pitchFamily="2" charset="-122"/>
                  </a:rPr>
                  <a:t>"Q "</a:t>
                </a:r>
                <a:r>
                  <a:rPr lang="en-US" sz="1800" spc="-5" dirty="0">
                    <a:effectLst/>
                    <a:latin typeface="Times New Roman" panose="02020603050405020304" pitchFamily="18" charset="0"/>
                    <a:ea typeface="SimSun" panose="02010600030101010101" pitchFamily="2" charset="-122"/>
                  </a:rPr>
                  <a:t>and </a:t>
                </a:r>
                <a:r>
                  <a:rPr lang="en-US" sz="1800" i="0" spc="-5">
                    <a:effectLst/>
                    <a:latin typeface="Cambria Math" panose="02040503050406030204" pitchFamily="18" charset="0"/>
                    <a:ea typeface="SimSun" panose="02010600030101010101" pitchFamily="2" charset="-122"/>
                  </a:rPr>
                  <a:t>Q ̅</a:t>
                </a:r>
                <a:r>
                  <a:rPr lang="en-US" sz="1800" spc="-5" dirty="0">
                    <a:effectLst/>
                    <a:latin typeface="Times New Roman" panose="02020603050405020304" pitchFamily="18" charset="0"/>
                    <a:ea typeface="SimSun" panose="02010600030101010101" pitchFamily="2" charset="-122"/>
                  </a:rPr>
                  <a:t> as input/output nodes). Another two transistors, M</a:t>
                </a:r>
                <a:r>
                  <a:rPr lang="en-US" sz="1800" spc="-5" baseline="-25000" dirty="0">
                    <a:effectLst/>
                    <a:latin typeface="Times New Roman" panose="02020603050405020304" pitchFamily="18" charset="0"/>
                    <a:ea typeface="SimSun" panose="02010600030101010101" pitchFamily="2" charset="-122"/>
                  </a:rPr>
                  <a:t>5</a:t>
                </a:r>
                <a:r>
                  <a:rPr lang="en-US" sz="1800" spc="-5" dirty="0">
                    <a:effectLst/>
                    <a:latin typeface="Times New Roman" panose="02020603050405020304" pitchFamily="18" charset="0"/>
                    <a:ea typeface="SimSun" panose="02010600030101010101" pitchFamily="2" charset="-122"/>
                  </a:rPr>
                  <a:t> and M</a:t>
                </a:r>
                <a:r>
                  <a:rPr lang="en-US" sz="1800" spc="-5" baseline="-25000" dirty="0">
                    <a:effectLst/>
                    <a:latin typeface="Times New Roman" panose="02020603050405020304" pitchFamily="18" charset="0"/>
                    <a:ea typeface="SimSun" panose="02010600030101010101" pitchFamily="2" charset="-122"/>
                  </a:rPr>
                  <a:t>6</a:t>
                </a:r>
                <a:r>
                  <a:rPr lang="en-US" sz="1800" spc="-5" dirty="0">
                    <a:effectLst/>
                    <a:latin typeface="Times New Roman" panose="02020603050405020304" pitchFamily="18" charset="0"/>
                    <a:ea typeface="SimSun" panose="02010600030101010101" pitchFamily="2" charset="-122"/>
                  </a:rPr>
                  <a:t>, allow access (to write and read information) through the bit-lines (BL and </a:t>
                </a:r>
                <a:r>
                  <a:rPr lang="en-US" sz="1800" i="0" spc="-5">
                    <a:effectLst/>
                    <a:latin typeface="Cambria Math" panose="02040503050406030204" pitchFamily="18" charset="0"/>
                    <a:ea typeface="SimSun" panose="02010600030101010101" pitchFamily="2" charset="-122"/>
                  </a:rPr>
                  <a:t>(BL) ̅</a:t>
                </a:r>
                <a:r>
                  <a:rPr lang="en-US" sz="1800" spc="-5" dirty="0">
                    <a:effectLst/>
                    <a:latin typeface="Times New Roman" panose="02020603050405020304" pitchFamily="18" charset="0"/>
                    <a:ea typeface="SimSun" panose="02010600030101010101" pitchFamily="2" charset="-122"/>
                  </a:rPr>
                  <a:t>) when the word-line (WL) is active.</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The response of an SRAM PUF, which is built from a collection of SRAM cells, is given by the power-up voltage values of these cells. Due to process variations during fabrication, an unbalance in the threshold voltages of the core transistors usually occur. When this happens, node </a:t>
                </a:r>
                <a:r>
                  <a:rPr lang="en-US" sz="1800" i="0" spc="-5">
                    <a:effectLst/>
                    <a:latin typeface="Cambria Math" panose="02040503050406030204" pitchFamily="18" charset="0"/>
                    <a:ea typeface="SimSun" panose="02010600030101010101" pitchFamily="2" charset="-122"/>
                  </a:rPr>
                  <a:t>"Q"</a:t>
                </a:r>
                <a:r>
                  <a:rPr lang="en-US" sz="1800" spc="-5" dirty="0">
                    <a:effectLst/>
                    <a:latin typeface="Times New Roman" panose="02020603050405020304" pitchFamily="18" charset="0"/>
                    <a:ea typeface="SimSun" panose="02010600030101010101" pitchFamily="2" charset="-122"/>
                  </a:rPr>
                  <a:t> sets at either a logic value “1” or “0” when the cell is powered-up. The challenge then is the powering up of the cells and the response is the collective power-up values. Ideally, the cells within an SRAM PUF would be stable. In this context, a stable SRAM cell means that it always powers up to the same state. However, although factors like electrical noise can change the power-up value from one iteration to another, cells are not equally affected by these factors. There are different techniques to improve the PUF reliability that consist in characterizing the stability of each cell so that only the most stable cells are used. The Multiple Evaluation method, for instance, uses multiple power-ups [5][6] to discriminate between stable and unstable cells. Other methods [7][8] rely on the concept of Data Retention Voltage (DRV) to identify stable cells. That value is the minimum supply voltage in a SRAM cell for which the logic values can be stored safely and reliably. More specifically, the Maximum Trip Supply Voltage (MTSV) method [7] correlates the value of DRV to the degree of stability of each SRAM cell.</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The goal of this paper is to corroborate the experimental findings in [7] but using simulation this time around: i.e., to demonstrate that the MTSV method can indeed identify stability and thus improve the PUF reliability. This will be done using the concept of Static Noise Margin (SNM) [9]-[11] of the two data-holding inverters. The SNM can be interpreted as the maximum amount of noise that the SRAM can tolerate without changing its state (from “1” to “0”, or vice versa). The SNMs are calculated from the butterfly curve generated from the voltage transfer characteristic (VTC) of each inverter. As V</a:t>
                </a:r>
                <a:r>
                  <a:rPr lang="en-US" sz="1800" spc="-5" baseline="-25000" dirty="0">
                    <a:effectLst/>
                    <a:latin typeface="Times New Roman" panose="02020603050405020304" pitchFamily="18" charset="0"/>
                    <a:ea typeface="SimSun" panose="02010600030101010101" pitchFamily="2" charset="-122"/>
                  </a:rPr>
                  <a:t>DD</a:t>
                </a:r>
                <a:r>
                  <a:rPr lang="en-US" sz="1800" spc="-5" dirty="0">
                    <a:effectLst/>
                    <a:latin typeface="Times New Roman" panose="02020603050405020304" pitchFamily="18" charset="0"/>
                    <a:ea typeface="SimSun" panose="02010600030101010101" pitchFamily="2" charset="-122"/>
                  </a:rPr>
                  <a:t> is raised from 0V to its nominal value during the power-up, the butterfly curve evolves (as it will be shown later) and so does the value of the SNMs. This can be used to relate the DRV used by the MTSV metric with the SNM.</a:t>
                </a:r>
              </a:p>
              <a:p>
                <a:r>
                  <a:rPr lang="en-US" sz="1800" dirty="0">
                    <a:effectLst/>
                    <a:latin typeface="Times New Roman" panose="02020603050405020304" pitchFamily="18" charset="0"/>
                    <a:ea typeface="SimSun" panose="02010600030101010101" pitchFamily="2" charset="-122"/>
                  </a:rPr>
                  <a:t>	</a:t>
                </a:r>
                <a:endParaRPr lang="en-GB" dirty="0"/>
              </a:p>
            </p:txBody>
          </p:sp>
        </mc:Fallback>
      </mc:AlternateContent>
      <p:sp>
        <p:nvSpPr>
          <p:cNvPr id="4" name="Marcador de número de diapositiva 3"/>
          <p:cNvSpPr>
            <a:spLocks noGrp="1"/>
          </p:cNvSpPr>
          <p:nvPr>
            <p:ph type="sldNum" sz="quarter" idx="5"/>
          </p:nvPr>
        </p:nvSpPr>
        <p:spPr/>
        <p:txBody>
          <a:bodyPr/>
          <a:lstStyle/>
          <a:p>
            <a:fld id="{92610ABE-4848-4AA9-A6BA-FF7E99804747}" type="slidenum">
              <a:rPr lang="en-GB" smtClean="0"/>
              <a:t>2</a:t>
            </a:fld>
            <a:endParaRPr lang="en-GB"/>
          </a:p>
        </p:txBody>
      </p:sp>
    </p:spTree>
    <p:extLst>
      <p:ext uri="{BB962C8B-B14F-4D97-AF65-F5344CB8AC3E}">
        <p14:creationId xmlns:p14="http://schemas.microsoft.com/office/powerpoint/2010/main" val="3383237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20</a:t>
            </a:fld>
            <a:endParaRPr lang="en-GB"/>
          </a:p>
        </p:txBody>
      </p:sp>
    </p:spTree>
    <p:extLst>
      <p:ext uri="{BB962C8B-B14F-4D97-AF65-F5344CB8AC3E}">
        <p14:creationId xmlns:p14="http://schemas.microsoft.com/office/powerpoint/2010/main" val="327146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21</a:t>
            </a:fld>
            <a:endParaRPr lang="en-GB"/>
          </a:p>
        </p:txBody>
      </p:sp>
    </p:spTree>
    <p:extLst>
      <p:ext uri="{BB962C8B-B14F-4D97-AF65-F5344CB8AC3E}">
        <p14:creationId xmlns:p14="http://schemas.microsoft.com/office/powerpoint/2010/main" val="2002449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22</a:t>
            </a:fld>
            <a:endParaRPr lang="en-GB"/>
          </a:p>
        </p:txBody>
      </p:sp>
    </p:spTree>
    <p:extLst>
      <p:ext uri="{BB962C8B-B14F-4D97-AF65-F5344CB8AC3E}">
        <p14:creationId xmlns:p14="http://schemas.microsoft.com/office/powerpoint/2010/main" val="2976811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23</a:t>
            </a:fld>
            <a:endParaRPr lang="en-GB"/>
          </a:p>
        </p:txBody>
      </p:sp>
    </p:spTree>
    <p:extLst>
      <p:ext uri="{BB962C8B-B14F-4D97-AF65-F5344CB8AC3E}">
        <p14:creationId xmlns:p14="http://schemas.microsoft.com/office/powerpoint/2010/main" val="2328718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24</a:t>
            </a:fld>
            <a:endParaRPr lang="en-GB"/>
          </a:p>
        </p:txBody>
      </p:sp>
    </p:spTree>
    <p:extLst>
      <p:ext uri="{BB962C8B-B14F-4D97-AF65-F5344CB8AC3E}">
        <p14:creationId xmlns:p14="http://schemas.microsoft.com/office/powerpoint/2010/main" val="3188118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25</a:t>
            </a:fld>
            <a:endParaRPr lang="en-GB"/>
          </a:p>
        </p:txBody>
      </p:sp>
    </p:spTree>
    <p:extLst>
      <p:ext uri="{BB962C8B-B14F-4D97-AF65-F5344CB8AC3E}">
        <p14:creationId xmlns:p14="http://schemas.microsoft.com/office/powerpoint/2010/main" val="3616572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26</a:t>
            </a:fld>
            <a:endParaRPr lang="en-GB"/>
          </a:p>
        </p:txBody>
      </p:sp>
    </p:spTree>
    <p:extLst>
      <p:ext uri="{BB962C8B-B14F-4D97-AF65-F5344CB8AC3E}">
        <p14:creationId xmlns:p14="http://schemas.microsoft.com/office/powerpoint/2010/main" val="2502741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27</a:t>
            </a:fld>
            <a:endParaRPr lang="en-GB"/>
          </a:p>
        </p:txBody>
      </p:sp>
    </p:spTree>
    <p:extLst>
      <p:ext uri="{BB962C8B-B14F-4D97-AF65-F5344CB8AC3E}">
        <p14:creationId xmlns:p14="http://schemas.microsoft.com/office/powerpoint/2010/main" val="3201314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28</a:t>
            </a:fld>
            <a:endParaRPr lang="en-GB"/>
          </a:p>
        </p:txBody>
      </p:sp>
    </p:spTree>
    <p:extLst>
      <p:ext uri="{BB962C8B-B14F-4D97-AF65-F5344CB8AC3E}">
        <p14:creationId xmlns:p14="http://schemas.microsoft.com/office/powerpoint/2010/main" val="916575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29</a:t>
            </a:fld>
            <a:endParaRPr lang="en-GB"/>
          </a:p>
        </p:txBody>
      </p:sp>
    </p:spTree>
    <p:extLst>
      <p:ext uri="{BB962C8B-B14F-4D97-AF65-F5344CB8AC3E}">
        <p14:creationId xmlns:p14="http://schemas.microsoft.com/office/powerpoint/2010/main" val="726090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3</a:t>
            </a:fld>
            <a:endParaRPr lang="en-GB"/>
          </a:p>
        </p:txBody>
      </p:sp>
    </p:spTree>
    <p:extLst>
      <p:ext uri="{BB962C8B-B14F-4D97-AF65-F5344CB8AC3E}">
        <p14:creationId xmlns:p14="http://schemas.microsoft.com/office/powerpoint/2010/main" val="1259285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30</a:t>
            </a:fld>
            <a:endParaRPr lang="en-GB"/>
          </a:p>
        </p:txBody>
      </p:sp>
    </p:spTree>
    <p:extLst>
      <p:ext uri="{BB962C8B-B14F-4D97-AF65-F5344CB8AC3E}">
        <p14:creationId xmlns:p14="http://schemas.microsoft.com/office/powerpoint/2010/main" val="2667585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31</a:t>
            </a:fld>
            <a:endParaRPr lang="en-GB"/>
          </a:p>
        </p:txBody>
      </p:sp>
    </p:spTree>
    <p:extLst>
      <p:ext uri="{BB962C8B-B14F-4D97-AF65-F5344CB8AC3E}">
        <p14:creationId xmlns:p14="http://schemas.microsoft.com/office/powerpoint/2010/main" val="4215434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32</a:t>
            </a:fld>
            <a:endParaRPr lang="en-GB"/>
          </a:p>
        </p:txBody>
      </p:sp>
    </p:spTree>
    <p:extLst>
      <p:ext uri="{BB962C8B-B14F-4D97-AF65-F5344CB8AC3E}">
        <p14:creationId xmlns:p14="http://schemas.microsoft.com/office/powerpoint/2010/main" val="3700858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33</a:t>
            </a:fld>
            <a:endParaRPr lang="en-GB"/>
          </a:p>
        </p:txBody>
      </p:sp>
    </p:spTree>
    <p:extLst>
      <p:ext uri="{BB962C8B-B14F-4D97-AF65-F5344CB8AC3E}">
        <p14:creationId xmlns:p14="http://schemas.microsoft.com/office/powerpoint/2010/main" val="4048103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34</a:t>
            </a:fld>
            <a:endParaRPr lang="en-GB"/>
          </a:p>
        </p:txBody>
      </p:sp>
    </p:spTree>
    <p:extLst>
      <p:ext uri="{BB962C8B-B14F-4D97-AF65-F5344CB8AC3E}">
        <p14:creationId xmlns:p14="http://schemas.microsoft.com/office/powerpoint/2010/main" val="1890793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35</a:t>
            </a:fld>
            <a:endParaRPr lang="en-GB"/>
          </a:p>
        </p:txBody>
      </p:sp>
    </p:spTree>
    <p:extLst>
      <p:ext uri="{BB962C8B-B14F-4D97-AF65-F5344CB8AC3E}">
        <p14:creationId xmlns:p14="http://schemas.microsoft.com/office/powerpoint/2010/main" val="2558139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36</a:t>
            </a:fld>
            <a:endParaRPr lang="en-GB"/>
          </a:p>
        </p:txBody>
      </p:sp>
    </p:spTree>
    <p:extLst>
      <p:ext uri="{BB962C8B-B14F-4D97-AF65-F5344CB8AC3E}">
        <p14:creationId xmlns:p14="http://schemas.microsoft.com/office/powerpoint/2010/main" val="819091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37</a:t>
            </a:fld>
            <a:endParaRPr lang="en-GB"/>
          </a:p>
        </p:txBody>
      </p:sp>
    </p:spTree>
    <p:extLst>
      <p:ext uri="{BB962C8B-B14F-4D97-AF65-F5344CB8AC3E}">
        <p14:creationId xmlns:p14="http://schemas.microsoft.com/office/powerpoint/2010/main" val="1614039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38</a:t>
            </a:fld>
            <a:endParaRPr lang="en-GB"/>
          </a:p>
        </p:txBody>
      </p:sp>
    </p:spTree>
    <p:extLst>
      <p:ext uri="{BB962C8B-B14F-4D97-AF65-F5344CB8AC3E}">
        <p14:creationId xmlns:p14="http://schemas.microsoft.com/office/powerpoint/2010/main" val="843560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39</a:t>
            </a:fld>
            <a:endParaRPr lang="en-GB"/>
          </a:p>
        </p:txBody>
      </p:sp>
    </p:spTree>
    <p:extLst>
      <p:ext uri="{BB962C8B-B14F-4D97-AF65-F5344CB8AC3E}">
        <p14:creationId xmlns:p14="http://schemas.microsoft.com/office/powerpoint/2010/main" val="307502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4</a:t>
            </a:fld>
            <a:endParaRPr lang="en-GB"/>
          </a:p>
        </p:txBody>
      </p:sp>
    </p:spTree>
    <p:extLst>
      <p:ext uri="{BB962C8B-B14F-4D97-AF65-F5344CB8AC3E}">
        <p14:creationId xmlns:p14="http://schemas.microsoft.com/office/powerpoint/2010/main" val="1737104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40</a:t>
            </a:fld>
            <a:endParaRPr lang="en-GB"/>
          </a:p>
        </p:txBody>
      </p:sp>
    </p:spTree>
    <p:extLst>
      <p:ext uri="{BB962C8B-B14F-4D97-AF65-F5344CB8AC3E}">
        <p14:creationId xmlns:p14="http://schemas.microsoft.com/office/powerpoint/2010/main" val="1508872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41</a:t>
            </a:fld>
            <a:endParaRPr lang="en-GB"/>
          </a:p>
        </p:txBody>
      </p:sp>
    </p:spTree>
    <p:extLst>
      <p:ext uri="{BB962C8B-B14F-4D97-AF65-F5344CB8AC3E}">
        <p14:creationId xmlns:p14="http://schemas.microsoft.com/office/powerpoint/2010/main" val="446467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42</a:t>
            </a:fld>
            <a:endParaRPr lang="en-GB"/>
          </a:p>
        </p:txBody>
      </p:sp>
    </p:spTree>
    <p:extLst>
      <p:ext uri="{BB962C8B-B14F-4D97-AF65-F5344CB8AC3E}">
        <p14:creationId xmlns:p14="http://schemas.microsoft.com/office/powerpoint/2010/main" val="4267420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43</a:t>
            </a:fld>
            <a:endParaRPr lang="en-GB"/>
          </a:p>
        </p:txBody>
      </p:sp>
    </p:spTree>
    <p:extLst>
      <p:ext uri="{BB962C8B-B14F-4D97-AF65-F5344CB8AC3E}">
        <p14:creationId xmlns:p14="http://schemas.microsoft.com/office/powerpoint/2010/main" val="2965093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44</a:t>
            </a:fld>
            <a:endParaRPr lang="en-GB"/>
          </a:p>
        </p:txBody>
      </p:sp>
    </p:spTree>
    <p:extLst>
      <p:ext uri="{BB962C8B-B14F-4D97-AF65-F5344CB8AC3E}">
        <p14:creationId xmlns:p14="http://schemas.microsoft.com/office/powerpoint/2010/main" val="627180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45</a:t>
            </a:fld>
            <a:endParaRPr lang="en-GB"/>
          </a:p>
        </p:txBody>
      </p:sp>
    </p:spTree>
    <p:extLst>
      <p:ext uri="{BB962C8B-B14F-4D97-AF65-F5344CB8AC3E}">
        <p14:creationId xmlns:p14="http://schemas.microsoft.com/office/powerpoint/2010/main" val="179440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46</a:t>
            </a:fld>
            <a:endParaRPr lang="en-GB"/>
          </a:p>
        </p:txBody>
      </p:sp>
    </p:spTree>
    <p:extLst>
      <p:ext uri="{BB962C8B-B14F-4D97-AF65-F5344CB8AC3E}">
        <p14:creationId xmlns:p14="http://schemas.microsoft.com/office/powerpoint/2010/main" val="1262357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47</a:t>
            </a:fld>
            <a:endParaRPr lang="en-GB"/>
          </a:p>
        </p:txBody>
      </p:sp>
    </p:spTree>
    <p:extLst>
      <p:ext uri="{BB962C8B-B14F-4D97-AF65-F5344CB8AC3E}">
        <p14:creationId xmlns:p14="http://schemas.microsoft.com/office/powerpoint/2010/main" val="2623682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48</a:t>
            </a:fld>
            <a:endParaRPr lang="en-GB"/>
          </a:p>
        </p:txBody>
      </p:sp>
    </p:spTree>
    <p:extLst>
      <p:ext uri="{BB962C8B-B14F-4D97-AF65-F5344CB8AC3E}">
        <p14:creationId xmlns:p14="http://schemas.microsoft.com/office/powerpoint/2010/main" val="720695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49</a:t>
            </a:fld>
            <a:endParaRPr lang="en-GB"/>
          </a:p>
        </p:txBody>
      </p:sp>
    </p:spTree>
    <p:extLst>
      <p:ext uri="{BB962C8B-B14F-4D97-AF65-F5344CB8AC3E}">
        <p14:creationId xmlns:p14="http://schemas.microsoft.com/office/powerpoint/2010/main" val="265587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mc:Choice>
        <mc:Fallback xmlns="">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[0] In order to increase the security in electronic devices, Physical Unclonable Functions (PUF) appear as an alternative to traditional non-volatile memories.</a:t>
                </a:r>
              </a:p>
              <a:p>
                <a:pPr marL="0" marR="0" lvl="0" indent="182880" algn="just" defTabSz="914400" rtl="0" eaLnBrk="1" fontAlgn="auto" latinLnBrk="0" hangingPunct="1">
                  <a:lnSpc>
                    <a:spcPct val="95000"/>
                  </a:lnSpc>
                  <a:spcBef>
                    <a:spcPts val="0"/>
                  </a:spcBef>
                  <a:spcAft>
                    <a:spcPts val="600"/>
                  </a:spcAft>
                  <a:buClrTx/>
                  <a:buSzTx/>
                  <a:buFontTx/>
                  <a:buNone/>
                  <a:tabLst>
                    <a:tab pos="182880" algn="l"/>
                  </a:tabLst>
                  <a:defRPr/>
                </a:pPr>
                <a:r>
                  <a:rPr lang="en-US" sz="1800" spc="-5" dirty="0">
                    <a:effectLst/>
                    <a:latin typeface="Times New Roman" panose="02020603050405020304" pitchFamily="18" charset="0"/>
                    <a:ea typeface="SimSun" panose="02010600030101010101" pitchFamily="2" charset="-122"/>
                  </a:rPr>
                  <a:t>[1] PUFs compute a function which is unique for each device and unpredictable that is not possible to anticipate the response. Also, the PUF should be reliable that is the same response for the same challenge applied to the same instance.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[2] The variability of the manufacturing process of integrated circuits plays a special role in this PUFs</a:t>
                </a:r>
                <a:r>
                  <a:rPr lang="en-US" sz="1800" spc="-5" baseline="0" dirty="0">
                    <a:effectLst/>
                    <a:latin typeface="Times New Roman" panose="02020603050405020304" pitchFamily="18" charset="0"/>
                    <a:ea typeface="SimSun" panose="02010600030101010101" pitchFamily="2" charset="-122"/>
                  </a:rPr>
                  <a:t> due to uniqueness and unpredictability.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[3] This work is focused on the use of Static Random Access Memory (SRAM) cells as building components of the PUF. Very popular in electronic devices as fingerprint identifier.</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[4] One of the most used topologies is the 6T cell.</a:t>
                </a:r>
                <a:r>
                  <a:rPr lang="en-US" sz="1800" spc="-5" baseline="0" dirty="0">
                    <a:effectLst/>
                    <a:latin typeface="Times New Roman" panose="02020603050405020304" pitchFamily="18" charset="0"/>
                    <a:ea typeface="SimSun" panose="02010600030101010101" pitchFamily="2" charset="-122"/>
                  </a:rPr>
                  <a:t>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Two data-holding cross-coupled inverters (transistors M</a:t>
                </a:r>
                <a:r>
                  <a:rPr lang="en-US" sz="1800" spc="-5" baseline="-25000" dirty="0">
                    <a:effectLst/>
                    <a:latin typeface="Times New Roman" panose="02020603050405020304" pitchFamily="18" charset="0"/>
                    <a:ea typeface="SimSun" panose="02010600030101010101" pitchFamily="2" charset="-122"/>
                  </a:rPr>
                  <a:t>1</a:t>
                </a:r>
                <a:r>
                  <a:rPr lang="en-US" sz="1800" spc="-5" dirty="0">
                    <a:effectLst/>
                    <a:latin typeface="Times New Roman" panose="02020603050405020304" pitchFamily="18" charset="0"/>
                    <a:ea typeface="SimSun" panose="02010600030101010101" pitchFamily="2" charset="-122"/>
                  </a:rPr>
                  <a:t>-M</a:t>
                </a:r>
                <a:r>
                  <a:rPr lang="en-US" sz="1800" spc="-5" baseline="-25000" dirty="0">
                    <a:effectLst/>
                    <a:latin typeface="Times New Roman" panose="02020603050405020304" pitchFamily="18" charset="0"/>
                    <a:ea typeface="SimSun" panose="02010600030101010101" pitchFamily="2" charset="-122"/>
                  </a:rPr>
                  <a:t>4</a:t>
                </a:r>
                <a:r>
                  <a:rPr lang="en-US" sz="1800" spc="-5" dirty="0">
                    <a:effectLst/>
                    <a:latin typeface="Times New Roman" panose="02020603050405020304" pitchFamily="18" charset="0"/>
                    <a:ea typeface="SimSun" panose="02010600030101010101" pitchFamily="2" charset="-122"/>
                  </a:rPr>
                  <a:t>) form the SRAM core (with </a:t>
                </a:r>
                <a:r>
                  <a:rPr lang="en-US" sz="1800" i="0" spc="-5">
                    <a:effectLst/>
                    <a:latin typeface="Cambria Math" panose="02040503050406030204" pitchFamily="18" charset="0"/>
                    <a:ea typeface="SimSun" panose="02010600030101010101" pitchFamily="2" charset="-122"/>
                  </a:rPr>
                  <a:t>"Q "</a:t>
                </a:r>
                <a:r>
                  <a:rPr lang="en-US" sz="1800" spc="-5" dirty="0">
                    <a:effectLst/>
                    <a:latin typeface="Times New Roman" panose="02020603050405020304" pitchFamily="18" charset="0"/>
                    <a:ea typeface="SimSun" panose="02010600030101010101" pitchFamily="2" charset="-122"/>
                  </a:rPr>
                  <a:t>and </a:t>
                </a:r>
                <a:r>
                  <a:rPr lang="en-US" sz="1800" i="0" spc="-5">
                    <a:effectLst/>
                    <a:latin typeface="Cambria Math" panose="02040503050406030204" pitchFamily="18" charset="0"/>
                    <a:ea typeface="SimSun" panose="02010600030101010101" pitchFamily="2" charset="-122"/>
                  </a:rPr>
                  <a:t>Q ̅</a:t>
                </a:r>
                <a:r>
                  <a:rPr lang="en-US" sz="1800" spc="-5" dirty="0">
                    <a:effectLst/>
                    <a:latin typeface="Times New Roman" panose="02020603050405020304" pitchFamily="18" charset="0"/>
                    <a:ea typeface="SimSun" panose="02010600030101010101" pitchFamily="2" charset="-122"/>
                  </a:rPr>
                  <a:t> as input/output nodes). Another two transistors, M</a:t>
                </a:r>
                <a:r>
                  <a:rPr lang="en-US" sz="1800" spc="-5" baseline="-25000" dirty="0">
                    <a:effectLst/>
                    <a:latin typeface="Times New Roman" panose="02020603050405020304" pitchFamily="18" charset="0"/>
                    <a:ea typeface="SimSun" panose="02010600030101010101" pitchFamily="2" charset="-122"/>
                  </a:rPr>
                  <a:t>5</a:t>
                </a:r>
                <a:r>
                  <a:rPr lang="en-US" sz="1800" spc="-5" dirty="0">
                    <a:effectLst/>
                    <a:latin typeface="Times New Roman" panose="02020603050405020304" pitchFamily="18" charset="0"/>
                    <a:ea typeface="SimSun" panose="02010600030101010101" pitchFamily="2" charset="-122"/>
                  </a:rPr>
                  <a:t> and M</a:t>
                </a:r>
                <a:r>
                  <a:rPr lang="en-US" sz="1800" spc="-5" baseline="-25000" dirty="0">
                    <a:effectLst/>
                    <a:latin typeface="Times New Roman" panose="02020603050405020304" pitchFamily="18" charset="0"/>
                    <a:ea typeface="SimSun" panose="02010600030101010101" pitchFamily="2" charset="-122"/>
                  </a:rPr>
                  <a:t>6</a:t>
                </a:r>
                <a:r>
                  <a:rPr lang="en-US" sz="1800" spc="-5" dirty="0">
                    <a:effectLst/>
                    <a:latin typeface="Times New Roman" panose="02020603050405020304" pitchFamily="18" charset="0"/>
                    <a:ea typeface="SimSun" panose="02010600030101010101" pitchFamily="2" charset="-122"/>
                  </a:rPr>
                  <a:t>, allow access (to write and read information) through the bit-lines (BL and </a:t>
                </a:r>
                <a:r>
                  <a:rPr lang="en-US" sz="1800" i="0" spc="-5">
                    <a:effectLst/>
                    <a:latin typeface="Cambria Math" panose="02040503050406030204" pitchFamily="18" charset="0"/>
                    <a:ea typeface="SimSun" panose="02010600030101010101" pitchFamily="2" charset="-122"/>
                  </a:rPr>
                  <a:t>(BL) ̅</a:t>
                </a:r>
                <a:r>
                  <a:rPr lang="en-US" sz="1800" spc="-5" dirty="0">
                    <a:effectLst/>
                    <a:latin typeface="Times New Roman" panose="02020603050405020304" pitchFamily="18" charset="0"/>
                    <a:ea typeface="SimSun" panose="02010600030101010101" pitchFamily="2" charset="-122"/>
                  </a:rPr>
                  <a:t>) when the word-line (WL) is active.</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The response of an SRAM PUF, which is built from a collection of SRAM cells, is given by the power-up voltage values of these cells. Due to process variations during fabrication, an unbalance in the threshold voltages of the core transistors usually occur. When this happens, node </a:t>
                </a:r>
                <a:r>
                  <a:rPr lang="en-US" sz="1800" i="0" spc="-5">
                    <a:effectLst/>
                    <a:latin typeface="Cambria Math" panose="02040503050406030204" pitchFamily="18" charset="0"/>
                    <a:ea typeface="SimSun" panose="02010600030101010101" pitchFamily="2" charset="-122"/>
                  </a:rPr>
                  <a:t>"Q"</a:t>
                </a:r>
                <a:r>
                  <a:rPr lang="en-US" sz="1800" spc="-5" dirty="0">
                    <a:effectLst/>
                    <a:latin typeface="Times New Roman" panose="02020603050405020304" pitchFamily="18" charset="0"/>
                    <a:ea typeface="SimSun" panose="02010600030101010101" pitchFamily="2" charset="-122"/>
                  </a:rPr>
                  <a:t> sets at either a logic value “1” or “0” when the cell is powered-up. The challenge then is the powering up of the cells and the response is the collective power-up values. Ideally, the cells within an SRAM PUF would be stable. In this context, a stable SRAM cell means that it always powers up to the same state. However, although factors like electrical noise can change the power-up value from one iteration to another, cells are not equally affected by these factors. There are different techniques to improve the PUF reliability that consist in characterizing the stability of each cell so that only the most stable cells are used. The Multiple Evaluation method, for instance, uses multiple power-ups [5][6] to discriminate between stable and unstable cells. Other methods [7][8] rely on the concept of Data Retention Voltage (DRV) to identify stable cells. That value is the minimum supply voltage in a SRAM cell for which the logic values can be stored safely and reliably. More specifically, the Maximum Trip Supply Voltage (MTSV) method [7] correlates the value of DRV to the degree of stability of each SRAM cell.</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The goal of this paper is to corroborate the experimental findings in [7] but using simulation this time around: i.e., to demonstrate that the MTSV method can indeed identify stability and thus improve the PUF reliability. This will be done using the concept of Static Noise Margin (SNM) [9]-[11] of the two data-holding inverters. The SNM can be interpreted as the maximum amount of noise that the SRAM can tolerate without changing its state (from “1” to “0”, or vice versa). The SNMs are calculated from the butterfly curve generated from the voltage transfer characteristic (VTC) of each inverter. As V</a:t>
                </a:r>
                <a:r>
                  <a:rPr lang="en-US" sz="1800" spc="-5" baseline="-25000" dirty="0">
                    <a:effectLst/>
                    <a:latin typeface="Times New Roman" panose="02020603050405020304" pitchFamily="18" charset="0"/>
                    <a:ea typeface="SimSun" panose="02010600030101010101" pitchFamily="2" charset="-122"/>
                  </a:rPr>
                  <a:t>DD</a:t>
                </a:r>
                <a:r>
                  <a:rPr lang="en-US" sz="1800" spc="-5" dirty="0">
                    <a:effectLst/>
                    <a:latin typeface="Times New Roman" panose="02020603050405020304" pitchFamily="18" charset="0"/>
                    <a:ea typeface="SimSun" panose="02010600030101010101" pitchFamily="2" charset="-122"/>
                  </a:rPr>
                  <a:t> is raised from 0V to its nominal value during the power-up, the butterfly curve evolves (as it will be shown later) and so does the value of the SNMs. This can be used to relate the DRV used by the MTSV metric with the SNM.</a:t>
                </a:r>
              </a:p>
              <a:p>
                <a:r>
                  <a:rPr lang="en-US" sz="1800" dirty="0">
                    <a:effectLst/>
                    <a:latin typeface="Times New Roman" panose="02020603050405020304" pitchFamily="18" charset="0"/>
                    <a:ea typeface="SimSun" panose="02010600030101010101" pitchFamily="2" charset="-122"/>
                  </a:rPr>
                  <a:t>	</a:t>
                </a:r>
                <a:endParaRPr lang="en-GB" dirty="0"/>
              </a:p>
            </p:txBody>
          </p:sp>
        </mc:Fallback>
      </mc:AlternateContent>
      <p:sp>
        <p:nvSpPr>
          <p:cNvPr id="4" name="Marcador de número de diapositiva 3"/>
          <p:cNvSpPr>
            <a:spLocks noGrp="1"/>
          </p:cNvSpPr>
          <p:nvPr>
            <p:ph type="sldNum" sz="quarter" idx="5"/>
          </p:nvPr>
        </p:nvSpPr>
        <p:spPr/>
        <p:txBody>
          <a:bodyPr/>
          <a:lstStyle/>
          <a:p>
            <a:fld id="{92610ABE-4848-4AA9-A6BA-FF7E99804747}" type="slidenum">
              <a:rPr lang="en-GB" smtClean="0"/>
              <a:t>5</a:t>
            </a:fld>
            <a:endParaRPr lang="en-GB"/>
          </a:p>
        </p:txBody>
      </p:sp>
    </p:spTree>
    <p:extLst>
      <p:ext uri="{BB962C8B-B14F-4D97-AF65-F5344CB8AC3E}">
        <p14:creationId xmlns:p14="http://schemas.microsoft.com/office/powerpoint/2010/main" val="14839123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50</a:t>
            </a:fld>
            <a:endParaRPr lang="en-GB"/>
          </a:p>
        </p:txBody>
      </p:sp>
    </p:spTree>
    <p:extLst>
      <p:ext uri="{BB962C8B-B14F-4D97-AF65-F5344CB8AC3E}">
        <p14:creationId xmlns:p14="http://schemas.microsoft.com/office/powerpoint/2010/main" val="33946244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51</a:t>
            </a:fld>
            <a:endParaRPr lang="en-GB"/>
          </a:p>
        </p:txBody>
      </p:sp>
    </p:spTree>
    <p:extLst>
      <p:ext uri="{BB962C8B-B14F-4D97-AF65-F5344CB8AC3E}">
        <p14:creationId xmlns:p14="http://schemas.microsoft.com/office/powerpoint/2010/main" val="4231047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52</a:t>
            </a:fld>
            <a:endParaRPr lang="en-GB"/>
          </a:p>
        </p:txBody>
      </p:sp>
    </p:spTree>
    <p:extLst>
      <p:ext uri="{BB962C8B-B14F-4D97-AF65-F5344CB8AC3E}">
        <p14:creationId xmlns:p14="http://schemas.microsoft.com/office/powerpoint/2010/main" val="2356444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53</a:t>
            </a:fld>
            <a:endParaRPr lang="en-GB"/>
          </a:p>
        </p:txBody>
      </p:sp>
    </p:spTree>
    <p:extLst>
      <p:ext uri="{BB962C8B-B14F-4D97-AF65-F5344CB8AC3E}">
        <p14:creationId xmlns:p14="http://schemas.microsoft.com/office/powerpoint/2010/main" val="831293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55</a:t>
            </a:fld>
            <a:endParaRPr lang="en-GB"/>
          </a:p>
        </p:txBody>
      </p:sp>
    </p:spTree>
    <p:extLst>
      <p:ext uri="{BB962C8B-B14F-4D97-AF65-F5344CB8AC3E}">
        <p14:creationId xmlns:p14="http://schemas.microsoft.com/office/powerpoint/2010/main" val="3848738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56</a:t>
            </a:fld>
            <a:endParaRPr lang="en-GB"/>
          </a:p>
        </p:txBody>
      </p:sp>
    </p:spTree>
    <p:extLst>
      <p:ext uri="{BB962C8B-B14F-4D97-AF65-F5344CB8AC3E}">
        <p14:creationId xmlns:p14="http://schemas.microsoft.com/office/powerpoint/2010/main" val="2282089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57</a:t>
            </a:fld>
            <a:endParaRPr lang="en-GB"/>
          </a:p>
        </p:txBody>
      </p:sp>
    </p:spTree>
    <p:extLst>
      <p:ext uri="{BB962C8B-B14F-4D97-AF65-F5344CB8AC3E}">
        <p14:creationId xmlns:p14="http://schemas.microsoft.com/office/powerpoint/2010/main" val="33409372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58</a:t>
            </a:fld>
            <a:endParaRPr lang="en-GB"/>
          </a:p>
        </p:txBody>
      </p:sp>
    </p:spTree>
    <p:extLst>
      <p:ext uri="{BB962C8B-B14F-4D97-AF65-F5344CB8AC3E}">
        <p14:creationId xmlns:p14="http://schemas.microsoft.com/office/powerpoint/2010/main" val="3717465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59</a:t>
            </a:fld>
            <a:endParaRPr lang="en-GB"/>
          </a:p>
        </p:txBody>
      </p:sp>
    </p:spTree>
    <p:extLst>
      <p:ext uri="{BB962C8B-B14F-4D97-AF65-F5344CB8AC3E}">
        <p14:creationId xmlns:p14="http://schemas.microsoft.com/office/powerpoint/2010/main" val="1824248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60</a:t>
            </a:fld>
            <a:endParaRPr lang="en-GB"/>
          </a:p>
        </p:txBody>
      </p:sp>
    </p:spTree>
    <p:extLst>
      <p:ext uri="{BB962C8B-B14F-4D97-AF65-F5344CB8AC3E}">
        <p14:creationId xmlns:p14="http://schemas.microsoft.com/office/powerpoint/2010/main" val="3959111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mc:Choice>
        <mc:Fallback xmlns="">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[0] In order to increase the security in electronic devices, Physical Unclonable Functions (PUF) appear as an alternative to traditional non-volatile memories.</a:t>
                </a:r>
              </a:p>
              <a:p>
                <a:pPr marL="0" marR="0" lvl="0" indent="182880" algn="just" defTabSz="914400" rtl="0" eaLnBrk="1" fontAlgn="auto" latinLnBrk="0" hangingPunct="1">
                  <a:lnSpc>
                    <a:spcPct val="95000"/>
                  </a:lnSpc>
                  <a:spcBef>
                    <a:spcPts val="0"/>
                  </a:spcBef>
                  <a:spcAft>
                    <a:spcPts val="600"/>
                  </a:spcAft>
                  <a:buClrTx/>
                  <a:buSzTx/>
                  <a:buFontTx/>
                  <a:buNone/>
                  <a:tabLst>
                    <a:tab pos="182880" algn="l"/>
                  </a:tabLst>
                  <a:defRPr/>
                </a:pPr>
                <a:r>
                  <a:rPr lang="en-US" sz="1800" spc="-5" dirty="0">
                    <a:effectLst/>
                    <a:latin typeface="Times New Roman" panose="02020603050405020304" pitchFamily="18" charset="0"/>
                    <a:ea typeface="SimSun" panose="02010600030101010101" pitchFamily="2" charset="-122"/>
                  </a:rPr>
                  <a:t>[1] PUFs compute a function which is unique for each device and unpredictable that is not possible to anticipate the response. Also, the PUF should be reliable that is the same response for the same challenge applied to the same instance.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[2] The variability of the manufacturing process of integrated circuits plays a special role in this PUFs</a:t>
                </a:r>
                <a:r>
                  <a:rPr lang="en-US" sz="1800" spc="-5" baseline="0" dirty="0">
                    <a:effectLst/>
                    <a:latin typeface="Times New Roman" panose="02020603050405020304" pitchFamily="18" charset="0"/>
                    <a:ea typeface="SimSun" panose="02010600030101010101" pitchFamily="2" charset="-122"/>
                  </a:rPr>
                  <a:t> due to uniqueness and unpredictability.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[3] This work is focused on the use of Static Random Access Memory (SRAM) cells as building components of the PUF. Very popular in electronic devices as fingerprint identifier.</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[4] One of the most used topologies is the 6T cell.</a:t>
                </a:r>
                <a:r>
                  <a:rPr lang="en-US" sz="1800" spc="-5" baseline="0" dirty="0">
                    <a:effectLst/>
                    <a:latin typeface="Times New Roman" panose="02020603050405020304" pitchFamily="18" charset="0"/>
                    <a:ea typeface="SimSun" panose="02010600030101010101" pitchFamily="2" charset="-122"/>
                  </a:rPr>
                  <a:t> </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Two data-holding cross-coupled inverters (transistors M</a:t>
                </a:r>
                <a:r>
                  <a:rPr lang="en-US" sz="1800" spc="-5" baseline="-25000" dirty="0">
                    <a:effectLst/>
                    <a:latin typeface="Times New Roman" panose="02020603050405020304" pitchFamily="18" charset="0"/>
                    <a:ea typeface="SimSun" panose="02010600030101010101" pitchFamily="2" charset="-122"/>
                  </a:rPr>
                  <a:t>1</a:t>
                </a:r>
                <a:r>
                  <a:rPr lang="en-US" sz="1800" spc="-5" dirty="0">
                    <a:effectLst/>
                    <a:latin typeface="Times New Roman" panose="02020603050405020304" pitchFamily="18" charset="0"/>
                    <a:ea typeface="SimSun" panose="02010600030101010101" pitchFamily="2" charset="-122"/>
                  </a:rPr>
                  <a:t>-M</a:t>
                </a:r>
                <a:r>
                  <a:rPr lang="en-US" sz="1800" spc="-5" baseline="-25000" dirty="0">
                    <a:effectLst/>
                    <a:latin typeface="Times New Roman" panose="02020603050405020304" pitchFamily="18" charset="0"/>
                    <a:ea typeface="SimSun" panose="02010600030101010101" pitchFamily="2" charset="-122"/>
                  </a:rPr>
                  <a:t>4</a:t>
                </a:r>
                <a:r>
                  <a:rPr lang="en-US" sz="1800" spc="-5" dirty="0">
                    <a:effectLst/>
                    <a:latin typeface="Times New Roman" panose="02020603050405020304" pitchFamily="18" charset="0"/>
                    <a:ea typeface="SimSun" panose="02010600030101010101" pitchFamily="2" charset="-122"/>
                  </a:rPr>
                  <a:t>) form the SRAM core (with </a:t>
                </a:r>
                <a:r>
                  <a:rPr lang="en-US" sz="1800" i="0" spc="-5">
                    <a:effectLst/>
                    <a:latin typeface="Cambria Math" panose="02040503050406030204" pitchFamily="18" charset="0"/>
                    <a:ea typeface="SimSun" panose="02010600030101010101" pitchFamily="2" charset="-122"/>
                  </a:rPr>
                  <a:t>"Q "</a:t>
                </a:r>
                <a:r>
                  <a:rPr lang="en-US" sz="1800" spc="-5" dirty="0">
                    <a:effectLst/>
                    <a:latin typeface="Times New Roman" panose="02020603050405020304" pitchFamily="18" charset="0"/>
                    <a:ea typeface="SimSun" panose="02010600030101010101" pitchFamily="2" charset="-122"/>
                  </a:rPr>
                  <a:t>and </a:t>
                </a:r>
                <a:r>
                  <a:rPr lang="en-US" sz="1800" i="0" spc="-5">
                    <a:effectLst/>
                    <a:latin typeface="Cambria Math" panose="02040503050406030204" pitchFamily="18" charset="0"/>
                    <a:ea typeface="SimSun" panose="02010600030101010101" pitchFamily="2" charset="-122"/>
                  </a:rPr>
                  <a:t>Q ̅</a:t>
                </a:r>
                <a:r>
                  <a:rPr lang="en-US" sz="1800" spc="-5" dirty="0">
                    <a:effectLst/>
                    <a:latin typeface="Times New Roman" panose="02020603050405020304" pitchFamily="18" charset="0"/>
                    <a:ea typeface="SimSun" panose="02010600030101010101" pitchFamily="2" charset="-122"/>
                  </a:rPr>
                  <a:t> as input/output nodes). Another two transistors, M</a:t>
                </a:r>
                <a:r>
                  <a:rPr lang="en-US" sz="1800" spc="-5" baseline="-25000" dirty="0">
                    <a:effectLst/>
                    <a:latin typeface="Times New Roman" panose="02020603050405020304" pitchFamily="18" charset="0"/>
                    <a:ea typeface="SimSun" panose="02010600030101010101" pitchFamily="2" charset="-122"/>
                  </a:rPr>
                  <a:t>5</a:t>
                </a:r>
                <a:r>
                  <a:rPr lang="en-US" sz="1800" spc="-5" dirty="0">
                    <a:effectLst/>
                    <a:latin typeface="Times New Roman" panose="02020603050405020304" pitchFamily="18" charset="0"/>
                    <a:ea typeface="SimSun" panose="02010600030101010101" pitchFamily="2" charset="-122"/>
                  </a:rPr>
                  <a:t> and M</a:t>
                </a:r>
                <a:r>
                  <a:rPr lang="en-US" sz="1800" spc="-5" baseline="-25000" dirty="0">
                    <a:effectLst/>
                    <a:latin typeface="Times New Roman" panose="02020603050405020304" pitchFamily="18" charset="0"/>
                    <a:ea typeface="SimSun" panose="02010600030101010101" pitchFamily="2" charset="-122"/>
                  </a:rPr>
                  <a:t>6</a:t>
                </a:r>
                <a:r>
                  <a:rPr lang="en-US" sz="1800" spc="-5" dirty="0">
                    <a:effectLst/>
                    <a:latin typeface="Times New Roman" panose="02020603050405020304" pitchFamily="18" charset="0"/>
                    <a:ea typeface="SimSun" panose="02010600030101010101" pitchFamily="2" charset="-122"/>
                  </a:rPr>
                  <a:t>, allow access (to write and read information) through the bit-lines (BL and </a:t>
                </a:r>
                <a:r>
                  <a:rPr lang="en-US" sz="1800" i="0" spc="-5">
                    <a:effectLst/>
                    <a:latin typeface="Cambria Math" panose="02040503050406030204" pitchFamily="18" charset="0"/>
                    <a:ea typeface="SimSun" panose="02010600030101010101" pitchFamily="2" charset="-122"/>
                  </a:rPr>
                  <a:t>(BL) ̅</a:t>
                </a:r>
                <a:r>
                  <a:rPr lang="en-US" sz="1800" spc="-5" dirty="0">
                    <a:effectLst/>
                    <a:latin typeface="Times New Roman" panose="02020603050405020304" pitchFamily="18" charset="0"/>
                    <a:ea typeface="SimSun" panose="02010600030101010101" pitchFamily="2" charset="-122"/>
                  </a:rPr>
                  <a:t>) when the word-line (WL) is active.</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The response of an SRAM PUF, which is built from a collection of SRAM cells, is given by the power-up voltage values of these cells. Due to process variations during fabrication, an unbalance in the threshold voltages of the core transistors usually occur. When this happens, node </a:t>
                </a:r>
                <a:r>
                  <a:rPr lang="en-US" sz="1800" i="0" spc="-5">
                    <a:effectLst/>
                    <a:latin typeface="Cambria Math" panose="02040503050406030204" pitchFamily="18" charset="0"/>
                    <a:ea typeface="SimSun" panose="02010600030101010101" pitchFamily="2" charset="-122"/>
                  </a:rPr>
                  <a:t>"Q"</a:t>
                </a:r>
                <a:r>
                  <a:rPr lang="en-US" sz="1800" spc="-5" dirty="0">
                    <a:effectLst/>
                    <a:latin typeface="Times New Roman" panose="02020603050405020304" pitchFamily="18" charset="0"/>
                    <a:ea typeface="SimSun" panose="02010600030101010101" pitchFamily="2" charset="-122"/>
                  </a:rPr>
                  <a:t> sets at either a logic value “1” or “0” when the cell is powered-up. The challenge then is the powering up of the cells and the response is the collective power-up values. Ideally, the cells within an SRAM PUF would be stable. In this context, a stable SRAM cell means that it always powers up to the same state. However, although factors like electrical noise can change the power-up value from one iteration to another, cells are not equally affected by these factors. There are different techniques to improve the PUF reliability that consist in characterizing the stability of each cell so that only the most stable cells are used. The Multiple Evaluation method, for instance, uses multiple power-ups [5][6] to discriminate between stable and unstable cells. Other methods [7][8] rely on the concept of Data Retention Voltage (DRV) to identify stable cells. That value is the minimum supply voltage in a SRAM cell for which the logic values can be stored safely and reliably. More specifically, the Maximum Trip Supply Voltage (MTSV) method [7] correlates the value of DRV to the degree of stability of each SRAM cell.</a:t>
                </a:r>
              </a:p>
              <a:p>
                <a:pPr indent="182880" algn="just">
                  <a:lnSpc>
                    <a:spcPct val="95000"/>
                  </a:lnSpc>
                  <a:spcAft>
                    <a:spcPts val="600"/>
                  </a:spcAft>
                  <a:tabLst>
                    <a:tab pos="182880" algn="l"/>
                  </a:tabLst>
                </a:pPr>
                <a:r>
                  <a:rPr lang="en-US" sz="1800" spc="-5" dirty="0">
                    <a:effectLst/>
                    <a:latin typeface="Times New Roman" panose="02020603050405020304" pitchFamily="18" charset="0"/>
                    <a:ea typeface="SimSun" panose="02010600030101010101" pitchFamily="2" charset="-122"/>
                  </a:rPr>
                  <a:t>The goal of this paper is to corroborate the experimental findings in [7] but using simulation this time around: i.e., to demonstrate that the MTSV method can indeed identify stability and thus improve the PUF reliability. This will be done using the concept of Static Noise Margin (SNM) [9]-[11] of the two data-holding inverters. The SNM can be interpreted as the maximum amount of noise that the SRAM can tolerate without changing its state (from “1” to “0”, or vice versa). The SNMs are calculated from the butterfly curve generated from the voltage transfer characteristic (VTC) of each inverter. As V</a:t>
                </a:r>
                <a:r>
                  <a:rPr lang="en-US" sz="1800" spc="-5" baseline="-25000" dirty="0">
                    <a:effectLst/>
                    <a:latin typeface="Times New Roman" panose="02020603050405020304" pitchFamily="18" charset="0"/>
                    <a:ea typeface="SimSun" panose="02010600030101010101" pitchFamily="2" charset="-122"/>
                  </a:rPr>
                  <a:t>DD</a:t>
                </a:r>
                <a:r>
                  <a:rPr lang="en-US" sz="1800" spc="-5" dirty="0">
                    <a:effectLst/>
                    <a:latin typeface="Times New Roman" panose="02020603050405020304" pitchFamily="18" charset="0"/>
                    <a:ea typeface="SimSun" panose="02010600030101010101" pitchFamily="2" charset="-122"/>
                  </a:rPr>
                  <a:t> is raised from 0V to its nominal value during the power-up, the butterfly curve evolves (as it will be shown later) and so does the value of the SNMs. This can be used to relate the DRV used by the MTSV metric with the SNM.</a:t>
                </a:r>
              </a:p>
              <a:p>
                <a:r>
                  <a:rPr lang="en-US" sz="1800" dirty="0">
                    <a:effectLst/>
                    <a:latin typeface="Times New Roman" panose="02020603050405020304" pitchFamily="18" charset="0"/>
                    <a:ea typeface="SimSun" panose="02010600030101010101" pitchFamily="2" charset="-122"/>
                  </a:rPr>
                  <a:t>	</a:t>
                </a:r>
                <a:endParaRPr lang="en-GB" dirty="0"/>
              </a:p>
            </p:txBody>
          </p:sp>
        </mc:Fallback>
      </mc:AlternateContent>
      <p:sp>
        <p:nvSpPr>
          <p:cNvPr id="4" name="Marcador de número de diapositiva 3"/>
          <p:cNvSpPr>
            <a:spLocks noGrp="1"/>
          </p:cNvSpPr>
          <p:nvPr>
            <p:ph type="sldNum" sz="quarter" idx="5"/>
          </p:nvPr>
        </p:nvSpPr>
        <p:spPr/>
        <p:txBody>
          <a:bodyPr/>
          <a:lstStyle/>
          <a:p>
            <a:fld id="{92610ABE-4848-4AA9-A6BA-FF7E99804747}" type="slidenum">
              <a:rPr lang="en-GB" smtClean="0"/>
              <a:t>6</a:t>
            </a:fld>
            <a:endParaRPr lang="en-GB"/>
          </a:p>
        </p:txBody>
      </p:sp>
    </p:spTree>
    <p:extLst>
      <p:ext uri="{BB962C8B-B14F-4D97-AF65-F5344CB8AC3E}">
        <p14:creationId xmlns:p14="http://schemas.microsoft.com/office/powerpoint/2010/main" val="337874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7</a:t>
            </a:fld>
            <a:endParaRPr lang="en-GB"/>
          </a:p>
        </p:txBody>
      </p:sp>
    </p:spTree>
    <p:extLst>
      <p:ext uri="{BB962C8B-B14F-4D97-AF65-F5344CB8AC3E}">
        <p14:creationId xmlns:p14="http://schemas.microsoft.com/office/powerpoint/2010/main" val="2950406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8</a:t>
            </a:fld>
            <a:endParaRPr lang="en-GB"/>
          </a:p>
        </p:txBody>
      </p:sp>
    </p:spTree>
    <p:extLst>
      <p:ext uri="{BB962C8B-B14F-4D97-AF65-F5344CB8AC3E}">
        <p14:creationId xmlns:p14="http://schemas.microsoft.com/office/powerpoint/2010/main" val="4094400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182880" algn="just">
              <a:lnSpc>
                <a:spcPct val="95000"/>
              </a:lnSpc>
              <a:spcAft>
                <a:spcPts val="600"/>
              </a:spcAft>
              <a:tabLst>
                <a:tab pos="182880" algn="l"/>
              </a:tabLst>
            </a:pPr>
            <a:endParaRPr lang="en-GB" dirty="0"/>
          </a:p>
        </p:txBody>
      </p:sp>
      <p:sp>
        <p:nvSpPr>
          <p:cNvPr id="4" name="Marcador de número de diapositiva 3"/>
          <p:cNvSpPr>
            <a:spLocks noGrp="1"/>
          </p:cNvSpPr>
          <p:nvPr>
            <p:ph type="sldNum" sz="quarter" idx="5"/>
          </p:nvPr>
        </p:nvSpPr>
        <p:spPr/>
        <p:txBody>
          <a:bodyPr/>
          <a:lstStyle/>
          <a:p>
            <a:fld id="{92610ABE-4848-4AA9-A6BA-FF7E99804747}" type="slidenum">
              <a:rPr lang="en-GB" smtClean="0"/>
              <a:t>9</a:t>
            </a:fld>
            <a:endParaRPr lang="en-GB"/>
          </a:p>
        </p:txBody>
      </p:sp>
    </p:spTree>
    <p:extLst>
      <p:ext uri="{BB962C8B-B14F-4D97-AF65-F5344CB8AC3E}">
        <p14:creationId xmlns:p14="http://schemas.microsoft.com/office/powerpoint/2010/main" val="4058084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4258800" y="0"/>
            <a:ext cx="7599600" cy="648000"/>
          </a:xfrm>
        </p:spPr>
        <p:txBody>
          <a:bodyPr anchor="ctr" anchorCtr="0">
            <a:normAutofit/>
          </a:bodyPr>
          <a:lstStyle>
            <a:lvl1pPr algn="l">
              <a:defRPr sz="2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258800" y="990001"/>
            <a:ext cx="7599600" cy="5435599"/>
          </a:xfrm>
        </p:spPr>
        <p:txBody>
          <a:bodyPr>
            <a:normAutofit/>
          </a:bodyPr>
          <a:lstStyle>
            <a:lvl1pPr marL="0" indent="0" algn="l">
              <a:buNone/>
              <a:defRPr sz="18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Tree>
    <p:extLst>
      <p:ext uri="{BB962C8B-B14F-4D97-AF65-F5344CB8AC3E}">
        <p14:creationId xmlns:p14="http://schemas.microsoft.com/office/powerpoint/2010/main" val="4175722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lvl2pPr>
              <a:defRPr/>
            </a:lvl2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87319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58049" y="990000"/>
            <a:ext cx="905387" cy="5435600"/>
          </a:xfrm>
        </p:spPr>
        <p:txBody>
          <a:bodyPr vert="eaVert" anchor="t" anchorCtr="0">
            <a:normAutofit/>
          </a:bodyPr>
          <a:lstStyle>
            <a:lvl1pPr>
              <a:defRPr sz="2400">
                <a:solidFill>
                  <a:schemeClr val="tx1"/>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34963" y="990000"/>
            <a:ext cx="10269127" cy="5435600"/>
          </a:xfrm>
        </p:spPr>
        <p:txBody>
          <a:bodyPr vert="eaVert"/>
          <a:lstStyle>
            <a:lvl2pPr>
              <a:defRPr/>
            </a:lvl2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924247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431800" y="333376"/>
            <a:ext cx="11328400" cy="1436431"/>
          </a:xfrm>
          <a:prstGeom prst="rect">
            <a:avLst/>
          </a:prstGeom>
        </p:spPr>
        <p:txBody>
          <a:bodyPr anchor="t" anchorCtr="0"/>
          <a:lstStyle>
            <a:lvl1pPr algn="ctr">
              <a:defRPr sz="4800">
                <a:solidFill>
                  <a:schemeClr val="bg1"/>
                </a:solidFill>
              </a:defRPr>
            </a:lvl1pPr>
          </a:lstStyle>
          <a:p>
            <a:r>
              <a:rPr lang="es-ES" dirty="0"/>
              <a:t>Haga clic para modificar el estilo de título del patrón</a:t>
            </a:r>
          </a:p>
        </p:txBody>
      </p:sp>
      <p:sp>
        <p:nvSpPr>
          <p:cNvPr id="3" name="Subtítulo 2"/>
          <p:cNvSpPr>
            <a:spLocks noGrp="1"/>
          </p:cNvSpPr>
          <p:nvPr>
            <p:ph type="subTitle" idx="1"/>
          </p:nvPr>
        </p:nvSpPr>
        <p:spPr>
          <a:xfrm>
            <a:off x="431800" y="4868863"/>
            <a:ext cx="11328400" cy="1655762"/>
          </a:xfrm>
          <a:prstGeom prst="rect">
            <a:avLst/>
          </a:prstGeom>
        </p:spPr>
        <p:txBody>
          <a:bodyPr anchor="b" anchorCtr="0"/>
          <a:lstStyle>
            <a:lvl1pPr marL="0" indent="0" algn="ctr">
              <a:buNone/>
              <a:defRPr sz="24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editar el estilo de subtítulo del patrón</a:t>
            </a:r>
          </a:p>
        </p:txBody>
      </p:sp>
    </p:spTree>
    <p:extLst>
      <p:ext uri="{BB962C8B-B14F-4D97-AF65-F5344CB8AC3E}">
        <p14:creationId xmlns:p14="http://schemas.microsoft.com/office/powerpoint/2010/main" val="3941034076"/>
      </p:ext>
    </p:extLst>
  </p:cSld>
  <p:clrMapOvr>
    <a:masterClrMapping/>
  </p:clrMapOvr>
  <p:extLst>
    <p:ext uri="{DCECCB84-F9BA-43D5-87BE-67443E8EF086}">
      <p15:sldGuideLst xmlns:p15="http://schemas.microsoft.com/office/powerpoint/2012/main">
        <p15:guide id="1" pos="272">
          <p15:clr>
            <a:srgbClr val="FBAE40"/>
          </p15:clr>
        </p15:guide>
        <p15:guide id="2" pos="7408">
          <p15:clr>
            <a:srgbClr val="FBAE40"/>
          </p15:clr>
        </p15:guide>
        <p15:guide id="3" orient="horz" pos="210">
          <p15:clr>
            <a:srgbClr val="FBAE40"/>
          </p15:clr>
        </p15:guide>
        <p15:guide id="4" orient="horz" pos="411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2pPr>
              <a:defRPr/>
            </a:lvl2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183735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258800" y="1"/>
            <a:ext cx="7599600" cy="648928"/>
          </a:xfrm>
        </p:spPr>
        <p:txBody>
          <a:bodyPr lIns="0" tIns="0" rIns="0" bIns="0" anchor="ctr" anchorCtr="0">
            <a:noAutofit/>
          </a:bodyPr>
          <a:lstStyle>
            <a:lvl1pPr>
              <a:defRPr sz="2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258800" y="990000"/>
            <a:ext cx="7599600" cy="5435600"/>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Tree>
    <p:extLst>
      <p:ext uri="{BB962C8B-B14F-4D97-AF65-F5344CB8AC3E}">
        <p14:creationId xmlns:p14="http://schemas.microsoft.com/office/powerpoint/2010/main" val="183192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4258800" y="990000"/>
            <a:ext cx="3637425" cy="5435600"/>
          </a:xfrm>
        </p:spPr>
        <p:txBody>
          <a:bodyPr/>
          <a:lstStyle>
            <a:lvl2pPr marL="0">
              <a:spcBef>
                <a:spcPts val="100"/>
              </a:spcBef>
              <a:defRPr/>
            </a:lvl2pPr>
            <a:lvl3pPr marL="540000">
              <a:defRPr/>
            </a:lvl3pPr>
            <a:lvl4pPr marL="810000">
              <a:defRPr/>
            </a:lvl4pPr>
            <a:lvl5pPr marL="108000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8220075" y="990000"/>
            <a:ext cx="3636963" cy="5435600"/>
          </a:xfrm>
        </p:spPr>
        <p:txBody>
          <a:bodyPr/>
          <a:lstStyle>
            <a:lvl2pPr marL="0">
              <a:defRPr/>
            </a:lvl2pPr>
            <a:lvl3pPr marL="540000">
              <a:defRPr/>
            </a:lvl3pPr>
            <a:lvl4pPr marL="810000">
              <a:defRPr/>
            </a:lvl4pPr>
            <a:lvl5pPr marL="108000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563481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258800" y="1"/>
            <a:ext cx="7599600" cy="64892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58060" y="990000"/>
            <a:ext cx="5594400" cy="700088"/>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60000" y="2013309"/>
            <a:ext cx="5594400" cy="4403366"/>
          </a:xfrm>
        </p:spPr>
        <p:txBody>
          <a:bodyPr/>
          <a:lstStyle>
            <a:lvl2pPr>
              <a:defRPr/>
            </a:lvl2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7757" y="990000"/>
            <a:ext cx="5594400" cy="700088"/>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7600" y="2013309"/>
            <a:ext cx="5594400" cy="4403366"/>
          </a:xfrm>
        </p:spPr>
        <p:txBody>
          <a:bodyPr/>
          <a:lstStyle>
            <a:lvl2pPr>
              <a:defRPr/>
            </a:lvl2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54362510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686612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5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258800" y="0"/>
            <a:ext cx="7440000" cy="648000"/>
          </a:xfrm>
        </p:spPr>
        <p:txBody>
          <a:bodyPr anchor="t" anchorCtr="0">
            <a:noAutofit/>
          </a:bodyPr>
          <a:lstStyle>
            <a:lvl1pPr>
              <a:defRPr sz="26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59263" y="990000"/>
            <a:ext cx="7597776" cy="5436000"/>
          </a:xfrm>
        </p:spPr>
        <p:txBody>
          <a:bodyPr/>
          <a:lstStyle>
            <a:lvl1pPr>
              <a:defRPr sz="2400"/>
            </a:lvl1pPr>
            <a:lvl2pPr>
              <a:defRPr sz="1600"/>
            </a:lvl2pPr>
            <a:lvl3pPr>
              <a:defRPr sz="1400"/>
            </a:lvl3pPr>
            <a:lvl4pPr>
              <a:defRPr sz="1300"/>
            </a:lvl4pPr>
            <a:lvl5pPr>
              <a:defRPr sz="12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359999" y="989999"/>
            <a:ext cx="3575413" cy="5436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99248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258800" y="0"/>
            <a:ext cx="7599600" cy="648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4258800" y="990000"/>
            <a:ext cx="7599600" cy="5436000"/>
          </a:xfr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359999" y="990000"/>
            <a:ext cx="3575413" cy="5436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2818922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Imagen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93200" cy="659092"/>
          </a:xfrm>
          <a:prstGeom prst="rect">
            <a:avLst/>
          </a:prstGeom>
        </p:spPr>
      </p:pic>
      <p:sp>
        <p:nvSpPr>
          <p:cNvPr id="2" name="Title Placeholder 1"/>
          <p:cNvSpPr>
            <a:spLocks noGrp="1"/>
          </p:cNvSpPr>
          <p:nvPr>
            <p:ph type="title"/>
          </p:nvPr>
        </p:nvSpPr>
        <p:spPr>
          <a:xfrm>
            <a:off x="4258800" y="0"/>
            <a:ext cx="7599600" cy="648000"/>
          </a:xfrm>
          <a:prstGeom prst="rect">
            <a:avLst/>
          </a:prstGeom>
        </p:spPr>
        <p:txBody>
          <a:bodyPr vert="horz" lIns="0" tIns="0" rIns="0" bIns="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4259263" y="990000"/>
            <a:ext cx="7599137" cy="5436000"/>
          </a:xfrm>
          <a:prstGeom prst="rect">
            <a:avLst/>
          </a:prstGeom>
        </p:spPr>
        <p:txBody>
          <a:bodyPr vert="horz" lIns="0" tIns="0" rIns="0" bIns="0" rtlCol="0">
            <a:normAutofit/>
          </a:bodyPr>
          <a:lstStyle/>
          <a:p>
            <a:pPr lvl="0"/>
            <a:r>
              <a:rPr lang="es-ES" dirty="0"/>
              <a:t>Editar el estilo de texto del patrón</a:t>
            </a:r>
          </a:p>
          <a:p>
            <a:pPr lvl="1"/>
            <a:endParaRPr lang="es-ES" dirty="0"/>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pic>
        <p:nvPicPr>
          <p:cNvPr id="9" name="Imagen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6000" y="47630"/>
            <a:ext cx="1611630" cy="537210"/>
          </a:xfrm>
          <a:prstGeom prst="rect">
            <a:avLst/>
          </a:prstGeom>
        </p:spPr>
      </p:pic>
      <p:pic>
        <p:nvPicPr>
          <p:cNvPr id="10" name="Imagen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6692400"/>
            <a:ext cx="12193200" cy="164773"/>
          </a:xfrm>
          <a:prstGeom prst="rect">
            <a:avLst/>
          </a:prstGeom>
        </p:spPr>
      </p:pic>
    </p:spTree>
    <p:extLst>
      <p:ext uri="{BB962C8B-B14F-4D97-AF65-F5344CB8AC3E}">
        <p14:creationId xmlns:p14="http://schemas.microsoft.com/office/powerpoint/2010/main" val="1609182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26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baseline="0">
          <a:solidFill>
            <a:schemeClr val="tx1"/>
          </a:solidFill>
          <a:latin typeface="Georgia" panose="02040502050405020303" pitchFamily="18" charset="0"/>
          <a:ea typeface="+mn-ea"/>
          <a:cs typeface="+mn-cs"/>
        </a:defRPr>
      </a:lvl1pPr>
      <a:lvl2pPr marL="1440000" indent="-284400" algn="l" defTabSz="914400" rtl="0" eaLnBrk="1" latinLnBrk="0" hangingPunct="1">
        <a:lnSpc>
          <a:spcPct val="100000"/>
        </a:lnSpc>
        <a:spcBef>
          <a:spcPts val="0"/>
        </a:spcBef>
        <a:buClr>
          <a:schemeClr val="bg2"/>
        </a:buClr>
        <a:buFont typeface="Arial" panose="020B0604020202020204" pitchFamily="34" charset="0"/>
        <a:buChar char="•"/>
        <a:defRPr sz="1600" kern="1200" baseline="0">
          <a:solidFill>
            <a:schemeClr val="tx2"/>
          </a:solidFill>
          <a:latin typeface="+mn-lt"/>
          <a:ea typeface="+mn-ea"/>
          <a:cs typeface="+mn-cs"/>
        </a:defRPr>
      </a:lvl2pPr>
      <a:lvl3pPr marL="1656000" indent="-228600" algn="l" defTabSz="914400" rtl="0" eaLnBrk="1" latinLnBrk="0" hangingPunct="1">
        <a:lnSpc>
          <a:spcPct val="90000"/>
        </a:lnSpc>
        <a:spcBef>
          <a:spcPts val="500"/>
        </a:spcBef>
        <a:buClr>
          <a:schemeClr val="bg2"/>
        </a:buClr>
        <a:buFont typeface="Arial" panose="020B0604020202020204" pitchFamily="34" charset="0"/>
        <a:buChar char="•"/>
        <a:defRPr sz="1400" kern="1200" baseline="0">
          <a:solidFill>
            <a:schemeClr val="tx2"/>
          </a:solidFill>
          <a:latin typeface="+mn-lt"/>
          <a:ea typeface="+mn-ea"/>
          <a:cs typeface="+mn-cs"/>
        </a:defRPr>
      </a:lvl3pPr>
      <a:lvl4pPr marL="1890000" indent="-228600" algn="l" defTabSz="914400" rtl="0" eaLnBrk="1" latinLnBrk="0" hangingPunct="1">
        <a:lnSpc>
          <a:spcPct val="90000"/>
        </a:lnSpc>
        <a:spcBef>
          <a:spcPts val="500"/>
        </a:spcBef>
        <a:buClr>
          <a:schemeClr val="bg2"/>
        </a:buClr>
        <a:buFont typeface="Arial" panose="020B0604020202020204" pitchFamily="34" charset="0"/>
        <a:buChar char="•"/>
        <a:defRPr sz="1300" i="0" kern="1200" baseline="0">
          <a:solidFill>
            <a:schemeClr val="tx2"/>
          </a:solidFill>
          <a:latin typeface="+mn-lt"/>
          <a:ea typeface="+mn-ea"/>
          <a:cs typeface="+mn-cs"/>
        </a:defRPr>
      </a:lvl4pPr>
      <a:lvl5pPr marL="2124000" indent="-228600" algn="l" defTabSz="914400" rtl="0" eaLnBrk="1" latinLnBrk="0" hangingPunct="1">
        <a:lnSpc>
          <a:spcPct val="90000"/>
        </a:lnSpc>
        <a:spcBef>
          <a:spcPts val="500"/>
        </a:spcBef>
        <a:buClr>
          <a:schemeClr val="bg2"/>
        </a:buClr>
        <a:buFont typeface="Arial" panose="020B0604020202020204" pitchFamily="34" charset="0"/>
        <a:buChar char="•"/>
        <a:defRPr sz="12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F26B43"/>
          </p15:clr>
        </p15:guide>
        <p15:guide id="2" orient="horz" pos="618">
          <p15:clr>
            <a:srgbClr val="F26B43"/>
          </p15:clr>
        </p15:guide>
        <p15:guide id="3" orient="horz" pos="4042">
          <p15:clr>
            <a:srgbClr val="F26B43"/>
          </p15:clr>
        </p15:guide>
        <p15:guide id="4" pos="2479">
          <p15:clr>
            <a:srgbClr val="F26B43"/>
          </p15:clr>
        </p15:guide>
        <p15:guide id="5" pos="7469">
          <p15:clr>
            <a:srgbClr val="F26B43"/>
          </p15:clr>
        </p15:guide>
        <p15:guide id="6" pos="2683">
          <p15:clr>
            <a:srgbClr val="F26B43"/>
          </p15:clr>
        </p15:guide>
        <p15:guide id="7" pos="4974">
          <p15:clr>
            <a:srgbClr val="F26B43"/>
          </p15:clr>
        </p15:guide>
        <p15:guide id="8" pos="5178">
          <p15:clr>
            <a:srgbClr val="F26B43"/>
          </p15:clr>
        </p15:guide>
        <p15:guide id="9" orient="horz" pos="4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1352" y="2667000"/>
            <a:ext cx="4512564" cy="1504188"/>
          </a:xfrm>
          <a:prstGeom prst="rect">
            <a:avLst/>
          </a:prstGeom>
        </p:spPr>
      </p:pic>
    </p:spTree>
    <p:extLst>
      <p:ext uri="{BB962C8B-B14F-4D97-AF65-F5344CB8AC3E}">
        <p14:creationId xmlns:p14="http://schemas.microsoft.com/office/powerpoint/2010/main" val="4098380654"/>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150.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16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0.png"/><Relationship Id="rId3" Type="http://schemas.openxmlformats.org/officeDocument/2006/relationships/notesSlide" Target="../notesSlides/notesSlide2.xml"/><Relationship Id="rId7" Type="http://schemas.openxmlformats.org/officeDocument/2006/relationships/diagramQuickStyle" Target="../diagrams/quickStyle1.xml"/><Relationship Id="rId12"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Layout" Target="../diagrams/layout1.xml"/><Relationship Id="rId11" Type="http://schemas.openxmlformats.org/officeDocument/2006/relationships/image" Target="../media/image8.jpeg"/><Relationship Id="rId5" Type="http://schemas.openxmlformats.org/officeDocument/2006/relationships/diagramData" Target="../diagrams/data1.xml"/><Relationship Id="rId10" Type="http://schemas.openxmlformats.org/officeDocument/2006/relationships/image" Target="../media/image7.png"/><Relationship Id="rId4" Type="http://schemas.openxmlformats.org/officeDocument/2006/relationships/image" Target="../media/image6.jpeg"/><Relationship Id="rId9" Type="http://schemas.microsoft.com/office/2007/relationships/diagramDrawing" Target="../diagrams/drawing1.xml"/><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26.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notesSlide" Target="../notesSlides/notesSlide23.xml"/><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slideLayout" Target="../slideLayouts/slideLayout7.xml"/><Relationship Id="rId16" Type="http://schemas.openxmlformats.org/officeDocument/2006/relationships/diagramQuickStyle" Target="../diagrams/quickStyle5.xml"/><Relationship Id="rId1" Type="http://schemas.openxmlformats.org/officeDocument/2006/relationships/tags" Target="../tags/tag23.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9.jpe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24.xml"/><Relationship Id="rId7" Type="http://schemas.openxmlformats.org/officeDocument/2006/relationships/diagramColors" Target="../diagrams/colors6.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5.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hyperlink" Target="#_bookmark324"/><Relationship Id="rId3" Type="http://schemas.openxmlformats.org/officeDocument/2006/relationships/notesSlide" Target="../notesSlides/notesSlide27.xml"/><Relationship Id="rId7" Type="http://schemas.openxmlformats.org/officeDocument/2006/relationships/hyperlink" Target="#_bookmark323"/><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hyperlink" Target="#_bookmark322"/><Relationship Id="rId5" Type="http://schemas.openxmlformats.org/officeDocument/2006/relationships/hyperlink" Target="#_bookmark321"/><Relationship Id="rId4" Type="http://schemas.openxmlformats.org/officeDocument/2006/relationships/hyperlink" Target="#_bookmark320"/><Relationship Id="rId9" Type="http://schemas.openxmlformats.org/officeDocument/2006/relationships/hyperlink" Target="#_bookmark325"/></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notesSlide" Target="../notesSlides/notesSlide32.xml"/><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44.jpeg"/><Relationship Id="rId5" Type="http://schemas.openxmlformats.org/officeDocument/2006/relationships/image" Target="../media/image43.jpg"/><Relationship Id="rId4"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hyperlink" Target="#_bookmark339"/><Relationship Id="rId3" Type="http://schemas.openxmlformats.org/officeDocument/2006/relationships/notesSlide" Target="../notesSlides/notesSlide35.xml"/><Relationship Id="rId7" Type="http://schemas.openxmlformats.org/officeDocument/2006/relationships/hyperlink" Target="#_bookmark340"/><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hyperlink" Target="#_bookmark341"/><Relationship Id="rId5" Type="http://schemas.openxmlformats.org/officeDocument/2006/relationships/hyperlink" Target="#_bookmark338"/><Relationship Id="rId4" Type="http://schemas.openxmlformats.org/officeDocument/2006/relationships/hyperlink" Target="#_bookmark319"/><Relationship Id="rId9" Type="http://schemas.openxmlformats.org/officeDocument/2006/relationships/hyperlink" Target="#_bookmark342"/></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8.jpe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1.jpe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0.png"/><Relationship Id="rId5" Type="http://schemas.openxmlformats.org/officeDocument/2006/relationships/image" Target="../media/image9.jpe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39.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4.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58.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44.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3" Type="http://schemas.openxmlformats.org/officeDocument/2006/relationships/notesSlide" Target="../notesSlides/notesSlide45.xml"/><Relationship Id="rId7" Type="http://schemas.openxmlformats.org/officeDocument/2006/relationships/diagramColors" Target="../diagrams/colors9.xml"/><Relationship Id="rId12" Type="http://schemas.openxmlformats.org/officeDocument/2006/relationships/diagramColors" Target="../diagrams/colors10.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0" Type="http://schemas.openxmlformats.org/officeDocument/2006/relationships/diagramLayout" Target="../diagrams/layout10.xml"/><Relationship Id="rId4" Type="http://schemas.openxmlformats.org/officeDocument/2006/relationships/diagramData" Target="../diagrams/data9.xml"/><Relationship Id="rId9" Type="http://schemas.openxmlformats.org/officeDocument/2006/relationships/diagramData" Target="../diagrams/data10.xml"/><Relationship Id="rId1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46.xml"/><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image" Target="../media/image66.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54.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image" Target="../media/image71.jpeg"/><Relationship Id="rId4" Type="http://schemas.openxmlformats.org/officeDocument/2006/relationships/image" Target="../media/image70.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58.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image" Target="../media/image20.wmf"/><Relationship Id="rId5" Type="http://schemas.openxmlformats.org/officeDocument/2006/relationships/oleObject" Target="../embeddings/oleObject2.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Marcador de contenido 2">
            <a:extLst>
              <a:ext uri="{FF2B5EF4-FFF2-40B4-BE49-F238E27FC236}">
                <a16:creationId xmlns:a16="http://schemas.microsoft.com/office/drawing/2014/main" id="{A0C9BFCB-6ADD-4925-8B8F-FEAA4A643DDD}"/>
              </a:ext>
            </a:extLst>
          </p:cNvPr>
          <p:cNvSpPr txBox="1">
            <a:spLocks/>
          </p:cNvSpPr>
          <p:nvPr/>
        </p:nvSpPr>
        <p:spPr>
          <a:xfrm>
            <a:off x="213065" y="990000"/>
            <a:ext cx="11645336" cy="37093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baseline="0">
                <a:solidFill>
                  <a:schemeClr val="tx1"/>
                </a:solidFill>
                <a:latin typeface="Georgia" panose="02040502050405020303" pitchFamily="18" charset="0"/>
                <a:ea typeface="+mn-ea"/>
                <a:cs typeface="+mn-cs"/>
              </a:defRPr>
            </a:lvl1pPr>
            <a:lvl2pPr marL="1440000" indent="-284400" algn="l" defTabSz="914400" rtl="0" eaLnBrk="1" latinLnBrk="0" hangingPunct="1">
              <a:lnSpc>
                <a:spcPct val="100000"/>
              </a:lnSpc>
              <a:spcBef>
                <a:spcPts val="0"/>
              </a:spcBef>
              <a:buClr>
                <a:schemeClr val="bg2"/>
              </a:buClr>
              <a:buFont typeface="Arial" panose="020B0604020202020204" pitchFamily="34" charset="0"/>
              <a:buChar char="•"/>
              <a:defRPr sz="1600" kern="1200" baseline="0">
                <a:solidFill>
                  <a:schemeClr val="tx2"/>
                </a:solidFill>
                <a:latin typeface="+mn-lt"/>
                <a:ea typeface="+mn-ea"/>
                <a:cs typeface="+mn-cs"/>
              </a:defRPr>
            </a:lvl2pPr>
            <a:lvl3pPr marL="1656000" indent="-228600" algn="l" defTabSz="914400" rtl="0" eaLnBrk="1" latinLnBrk="0" hangingPunct="1">
              <a:lnSpc>
                <a:spcPct val="90000"/>
              </a:lnSpc>
              <a:spcBef>
                <a:spcPts val="500"/>
              </a:spcBef>
              <a:buClr>
                <a:schemeClr val="bg2"/>
              </a:buClr>
              <a:buFont typeface="Arial" panose="020B0604020202020204" pitchFamily="34" charset="0"/>
              <a:buChar char="•"/>
              <a:defRPr sz="1400" kern="1200" baseline="0">
                <a:solidFill>
                  <a:schemeClr val="tx2"/>
                </a:solidFill>
                <a:latin typeface="+mn-lt"/>
                <a:ea typeface="+mn-ea"/>
                <a:cs typeface="+mn-cs"/>
              </a:defRPr>
            </a:lvl3pPr>
            <a:lvl4pPr marL="1890000" indent="-228600" algn="l" defTabSz="914400" rtl="0" eaLnBrk="1" latinLnBrk="0" hangingPunct="1">
              <a:lnSpc>
                <a:spcPct val="90000"/>
              </a:lnSpc>
              <a:spcBef>
                <a:spcPts val="500"/>
              </a:spcBef>
              <a:buClr>
                <a:schemeClr val="bg2"/>
              </a:buClr>
              <a:buFont typeface="Arial" panose="020B0604020202020204" pitchFamily="34" charset="0"/>
              <a:buChar char="•"/>
              <a:defRPr sz="1300" i="0" kern="1200" baseline="0">
                <a:solidFill>
                  <a:schemeClr val="tx2"/>
                </a:solidFill>
                <a:latin typeface="+mn-lt"/>
                <a:ea typeface="+mn-ea"/>
                <a:cs typeface="+mn-cs"/>
              </a:defRPr>
            </a:lvl4pPr>
            <a:lvl5pPr marL="2124000" indent="-228600" algn="l" defTabSz="914400" rtl="0" eaLnBrk="1" latinLnBrk="0" hangingPunct="1">
              <a:lnSpc>
                <a:spcPct val="90000"/>
              </a:lnSpc>
              <a:spcBef>
                <a:spcPts val="500"/>
              </a:spcBef>
              <a:buClr>
                <a:schemeClr val="bg2"/>
              </a:buClr>
              <a:buFont typeface="Arial" panose="020B0604020202020204" pitchFamily="34" charset="0"/>
              <a:buChar char="•"/>
              <a:defRPr sz="12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sz="2800" dirty="0">
              <a:solidFill>
                <a:srgbClr val="000000"/>
              </a:solidFill>
              <a:latin typeface="Arial" panose="020B0604020202020204" pitchFamily="34" charset="0"/>
              <a:cs typeface="Arial" panose="020B0604020202020204" pitchFamily="34" charset="0"/>
            </a:endParaRPr>
          </a:p>
          <a:p>
            <a:pPr algn="ctr"/>
            <a:endParaRPr lang="es-ES" sz="2800" dirty="0">
              <a:solidFill>
                <a:srgbClr val="000000"/>
              </a:solidFill>
              <a:latin typeface="Arial" panose="020B0604020202020204" pitchFamily="34" charset="0"/>
              <a:cs typeface="Arial" panose="020B0604020202020204" pitchFamily="34" charset="0"/>
            </a:endParaRPr>
          </a:p>
          <a:p>
            <a:pPr algn="ctr"/>
            <a:r>
              <a:rPr lang="en-US" sz="4000" i="1" dirty="0">
                <a:solidFill>
                  <a:schemeClr val="tx1">
                    <a:lumMod val="75000"/>
                  </a:schemeClr>
                </a:solidFill>
                <a:latin typeface="Arial" panose="020B0604020202020204" pitchFamily="34" charset="0"/>
                <a:cs typeface="Arial" panose="020B0604020202020204" pitchFamily="34" charset="0"/>
              </a:rPr>
              <a:t>Design of a hardware Root-of-Trust </a:t>
            </a:r>
          </a:p>
          <a:p>
            <a:pPr algn="ctr"/>
            <a:r>
              <a:rPr lang="en-US" sz="4000" i="1" dirty="0">
                <a:solidFill>
                  <a:schemeClr val="tx1">
                    <a:lumMod val="75000"/>
                  </a:schemeClr>
                </a:solidFill>
                <a:latin typeface="Arial" panose="020B0604020202020204" pitchFamily="34" charset="0"/>
                <a:cs typeface="Arial" panose="020B0604020202020204" pitchFamily="34" charset="0"/>
              </a:rPr>
              <a:t>on embedded systems</a:t>
            </a:r>
          </a:p>
          <a:p>
            <a:pPr algn="ctr"/>
            <a:endParaRPr lang="es-ES" sz="4000" dirty="0">
              <a:solidFill>
                <a:srgbClr val="000000"/>
              </a:solidFill>
              <a:latin typeface="Arial" panose="020B0604020202020204" pitchFamily="34" charset="0"/>
              <a:cs typeface="Arial" panose="020B0604020202020204" pitchFamily="34" charset="0"/>
            </a:endParaRPr>
          </a:p>
          <a:p>
            <a:pPr algn="ctr">
              <a:lnSpc>
                <a:spcPct val="100000"/>
              </a:lnSpc>
              <a:spcBef>
                <a:spcPts val="400"/>
              </a:spcBef>
            </a:pPr>
            <a:r>
              <a:rPr lang="es-ES" sz="2400" b="1" dirty="0">
                <a:solidFill>
                  <a:srgbClr val="000000"/>
                </a:solidFill>
                <a:latin typeface="Arial" panose="020B0604020202020204" pitchFamily="34" charset="0"/>
                <a:cs typeface="Arial" panose="020B0604020202020204" pitchFamily="34" charset="0"/>
              </a:rPr>
              <a:t>Eros Camacho-Ruiz</a:t>
            </a:r>
          </a:p>
        </p:txBody>
      </p:sp>
      <p:pic>
        <p:nvPicPr>
          <p:cNvPr id="16" name="Imagen 15">
            <a:extLst>
              <a:ext uri="{FF2B5EF4-FFF2-40B4-BE49-F238E27FC236}">
                <a16:creationId xmlns:a16="http://schemas.microsoft.com/office/drawing/2014/main" id="{380F5636-7C02-4AC4-9672-A747C89FEE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6365" y="835429"/>
            <a:ext cx="5118735" cy="1022938"/>
          </a:xfrm>
          <a:prstGeom prst="rect">
            <a:avLst/>
          </a:prstGeom>
        </p:spPr>
      </p:pic>
      <p:sp>
        <p:nvSpPr>
          <p:cNvPr id="17" name="Marcador de contenido 2">
            <a:extLst>
              <a:ext uri="{FF2B5EF4-FFF2-40B4-BE49-F238E27FC236}">
                <a16:creationId xmlns:a16="http://schemas.microsoft.com/office/drawing/2014/main" id="{DAC275A0-3923-4917-AAD9-DAC1495D934E}"/>
              </a:ext>
            </a:extLst>
          </p:cNvPr>
          <p:cNvSpPr txBox="1">
            <a:spLocks/>
          </p:cNvSpPr>
          <p:nvPr/>
        </p:nvSpPr>
        <p:spPr>
          <a:xfrm>
            <a:off x="102966" y="5220182"/>
            <a:ext cx="7108061" cy="12433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baseline="0">
                <a:solidFill>
                  <a:schemeClr val="tx1"/>
                </a:solidFill>
                <a:latin typeface="Georgia" panose="02040502050405020303" pitchFamily="18" charset="0"/>
                <a:ea typeface="+mn-ea"/>
                <a:cs typeface="+mn-cs"/>
              </a:defRPr>
            </a:lvl1pPr>
            <a:lvl2pPr marL="1440000" indent="-284400" algn="l" defTabSz="914400" rtl="0" eaLnBrk="1" latinLnBrk="0" hangingPunct="1">
              <a:lnSpc>
                <a:spcPct val="100000"/>
              </a:lnSpc>
              <a:spcBef>
                <a:spcPts val="0"/>
              </a:spcBef>
              <a:buClr>
                <a:schemeClr val="bg2"/>
              </a:buClr>
              <a:buFont typeface="Arial" panose="020B0604020202020204" pitchFamily="34" charset="0"/>
              <a:buChar char="•"/>
              <a:defRPr sz="1600" kern="1200" baseline="0">
                <a:solidFill>
                  <a:schemeClr val="tx2"/>
                </a:solidFill>
                <a:latin typeface="+mn-lt"/>
                <a:ea typeface="+mn-ea"/>
                <a:cs typeface="+mn-cs"/>
              </a:defRPr>
            </a:lvl2pPr>
            <a:lvl3pPr marL="1656000" indent="-228600" algn="l" defTabSz="914400" rtl="0" eaLnBrk="1" latinLnBrk="0" hangingPunct="1">
              <a:lnSpc>
                <a:spcPct val="90000"/>
              </a:lnSpc>
              <a:spcBef>
                <a:spcPts val="500"/>
              </a:spcBef>
              <a:buClr>
                <a:schemeClr val="bg2"/>
              </a:buClr>
              <a:buFont typeface="Arial" panose="020B0604020202020204" pitchFamily="34" charset="0"/>
              <a:buChar char="•"/>
              <a:defRPr sz="1400" kern="1200" baseline="0">
                <a:solidFill>
                  <a:schemeClr val="tx2"/>
                </a:solidFill>
                <a:latin typeface="+mn-lt"/>
                <a:ea typeface="+mn-ea"/>
                <a:cs typeface="+mn-cs"/>
              </a:defRPr>
            </a:lvl3pPr>
            <a:lvl4pPr marL="1890000" indent="-228600" algn="l" defTabSz="914400" rtl="0" eaLnBrk="1" latinLnBrk="0" hangingPunct="1">
              <a:lnSpc>
                <a:spcPct val="90000"/>
              </a:lnSpc>
              <a:spcBef>
                <a:spcPts val="500"/>
              </a:spcBef>
              <a:buClr>
                <a:schemeClr val="bg2"/>
              </a:buClr>
              <a:buFont typeface="Arial" panose="020B0604020202020204" pitchFamily="34" charset="0"/>
              <a:buChar char="•"/>
              <a:defRPr sz="1300" i="0" kern="1200" baseline="0">
                <a:solidFill>
                  <a:schemeClr val="tx2"/>
                </a:solidFill>
                <a:latin typeface="+mn-lt"/>
                <a:ea typeface="+mn-ea"/>
                <a:cs typeface="+mn-cs"/>
              </a:defRPr>
            </a:lvl4pPr>
            <a:lvl5pPr marL="2124000" indent="-228600" algn="l" defTabSz="914400" rtl="0" eaLnBrk="1" latinLnBrk="0" hangingPunct="1">
              <a:lnSpc>
                <a:spcPct val="90000"/>
              </a:lnSpc>
              <a:spcBef>
                <a:spcPts val="500"/>
              </a:spcBef>
              <a:buClr>
                <a:schemeClr val="bg2"/>
              </a:buClr>
              <a:buFont typeface="Arial" panose="020B0604020202020204" pitchFamily="34" charset="0"/>
              <a:buChar char="•"/>
              <a:defRPr sz="12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s-ES" sz="2400" b="1" dirty="0" err="1">
                <a:solidFill>
                  <a:srgbClr val="000000"/>
                </a:solidFill>
                <a:latin typeface="Arial" panose="020B0604020202020204" pitchFamily="34" charset="0"/>
                <a:cs typeface="Arial" panose="020B0604020202020204" pitchFamily="34" charset="0"/>
              </a:rPr>
              <a:t>Supervisors</a:t>
            </a:r>
            <a:r>
              <a:rPr lang="es-ES" sz="2400" b="1" dirty="0">
                <a:solidFill>
                  <a:srgbClr val="000000"/>
                </a:solidFill>
                <a:latin typeface="Arial" panose="020B0604020202020204" pitchFamily="34" charset="0"/>
                <a:cs typeface="Arial" panose="020B0604020202020204" pitchFamily="34" charset="0"/>
              </a:rPr>
              <a:t>:</a:t>
            </a:r>
          </a:p>
          <a:p>
            <a:pPr>
              <a:lnSpc>
                <a:spcPct val="100000"/>
              </a:lnSpc>
              <a:spcBef>
                <a:spcPts val="400"/>
              </a:spcBef>
            </a:pPr>
            <a:r>
              <a:rPr lang="es-ES" sz="2400" dirty="0">
                <a:solidFill>
                  <a:srgbClr val="000000"/>
                </a:solidFill>
                <a:latin typeface="Arial" panose="020B0604020202020204" pitchFamily="34" charset="0"/>
                <a:cs typeface="Arial" panose="020B0604020202020204" pitchFamily="34" charset="0"/>
              </a:rPr>
              <a:t>Dr. Piedad </a:t>
            </a:r>
            <a:r>
              <a:rPr lang="es-ES" sz="2400" dirty="0" err="1">
                <a:solidFill>
                  <a:srgbClr val="000000"/>
                </a:solidFill>
                <a:latin typeface="Arial" panose="020B0604020202020204" pitchFamily="34" charset="0"/>
                <a:cs typeface="Arial" panose="020B0604020202020204" pitchFamily="34" charset="0"/>
              </a:rPr>
              <a:t>Brox</a:t>
            </a:r>
            <a:r>
              <a:rPr lang="es-ES" sz="2400" dirty="0">
                <a:solidFill>
                  <a:srgbClr val="000000"/>
                </a:solidFill>
                <a:latin typeface="Arial" panose="020B0604020202020204" pitchFamily="34" charset="0"/>
                <a:cs typeface="Arial" panose="020B0604020202020204" pitchFamily="34" charset="0"/>
              </a:rPr>
              <a:t> Jiménez</a:t>
            </a:r>
          </a:p>
          <a:p>
            <a:pPr>
              <a:lnSpc>
                <a:spcPct val="100000"/>
              </a:lnSpc>
              <a:spcBef>
                <a:spcPts val="400"/>
              </a:spcBef>
            </a:pPr>
            <a:r>
              <a:rPr lang="es-ES" sz="2400" dirty="0">
                <a:solidFill>
                  <a:srgbClr val="000000"/>
                </a:solidFill>
                <a:latin typeface="Arial" panose="020B0604020202020204" pitchFamily="34" charset="0"/>
                <a:cs typeface="Arial" panose="020B0604020202020204" pitchFamily="34" charset="0"/>
              </a:rPr>
              <a:t>Prof. Francisco Vidal Fernández </a:t>
            </a:r>
            <a:r>
              <a:rPr lang="es-ES" sz="2400" dirty="0" err="1">
                <a:solidFill>
                  <a:srgbClr val="000000"/>
                </a:solidFill>
                <a:latin typeface="Arial" panose="020B0604020202020204" pitchFamily="34" charset="0"/>
                <a:cs typeface="Arial" panose="020B0604020202020204" pitchFamily="34" charset="0"/>
              </a:rPr>
              <a:t>Fernández</a:t>
            </a:r>
            <a:endParaRPr lang="es-ES" sz="2400" dirty="0">
              <a:solidFill>
                <a:srgbClr val="000000"/>
              </a:solidFill>
              <a:latin typeface="Arial" panose="020B0604020202020204" pitchFamily="34" charset="0"/>
              <a:cs typeface="Arial" panose="020B0604020202020204" pitchFamily="34" charset="0"/>
            </a:endParaRPr>
          </a:p>
        </p:txBody>
      </p:sp>
      <p:sp>
        <p:nvSpPr>
          <p:cNvPr id="18" name="Marcador de contenido 2">
            <a:extLst>
              <a:ext uri="{FF2B5EF4-FFF2-40B4-BE49-F238E27FC236}">
                <a16:creationId xmlns:a16="http://schemas.microsoft.com/office/drawing/2014/main" id="{11B0E2D4-6005-44D9-8685-78D85895460B}"/>
              </a:ext>
            </a:extLst>
          </p:cNvPr>
          <p:cNvSpPr txBox="1">
            <a:spLocks/>
          </p:cNvSpPr>
          <p:nvPr/>
        </p:nvSpPr>
        <p:spPr>
          <a:xfrm>
            <a:off x="8681133" y="5992365"/>
            <a:ext cx="3613833" cy="5111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baseline="0">
                <a:solidFill>
                  <a:schemeClr val="tx1"/>
                </a:solidFill>
                <a:latin typeface="Georgia" panose="02040502050405020303" pitchFamily="18" charset="0"/>
                <a:ea typeface="+mn-ea"/>
                <a:cs typeface="+mn-cs"/>
              </a:defRPr>
            </a:lvl1pPr>
            <a:lvl2pPr marL="1440000" indent="-284400" algn="l" defTabSz="914400" rtl="0" eaLnBrk="1" latinLnBrk="0" hangingPunct="1">
              <a:lnSpc>
                <a:spcPct val="100000"/>
              </a:lnSpc>
              <a:spcBef>
                <a:spcPts val="0"/>
              </a:spcBef>
              <a:buClr>
                <a:schemeClr val="bg2"/>
              </a:buClr>
              <a:buFont typeface="Arial" panose="020B0604020202020204" pitchFamily="34" charset="0"/>
              <a:buChar char="•"/>
              <a:defRPr sz="1600" kern="1200" baseline="0">
                <a:solidFill>
                  <a:schemeClr val="tx2"/>
                </a:solidFill>
                <a:latin typeface="+mn-lt"/>
                <a:ea typeface="+mn-ea"/>
                <a:cs typeface="+mn-cs"/>
              </a:defRPr>
            </a:lvl2pPr>
            <a:lvl3pPr marL="1656000" indent="-228600" algn="l" defTabSz="914400" rtl="0" eaLnBrk="1" latinLnBrk="0" hangingPunct="1">
              <a:lnSpc>
                <a:spcPct val="90000"/>
              </a:lnSpc>
              <a:spcBef>
                <a:spcPts val="500"/>
              </a:spcBef>
              <a:buClr>
                <a:schemeClr val="bg2"/>
              </a:buClr>
              <a:buFont typeface="Arial" panose="020B0604020202020204" pitchFamily="34" charset="0"/>
              <a:buChar char="•"/>
              <a:defRPr sz="1400" kern="1200" baseline="0">
                <a:solidFill>
                  <a:schemeClr val="tx2"/>
                </a:solidFill>
                <a:latin typeface="+mn-lt"/>
                <a:ea typeface="+mn-ea"/>
                <a:cs typeface="+mn-cs"/>
              </a:defRPr>
            </a:lvl3pPr>
            <a:lvl4pPr marL="1890000" indent="-228600" algn="l" defTabSz="914400" rtl="0" eaLnBrk="1" latinLnBrk="0" hangingPunct="1">
              <a:lnSpc>
                <a:spcPct val="90000"/>
              </a:lnSpc>
              <a:spcBef>
                <a:spcPts val="500"/>
              </a:spcBef>
              <a:buClr>
                <a:schemeClr val="bg2"/>
              </a:buClr>
              <a:buFont typeface="Arial" panose="020B0604020202020204" pitchFamily="34" charset="0"/>
              <a:buChar char="•"/>
              <a:defRPr sz="1300" i="0" kern="1200" baseline="0">
                <a:solidFill>
                  <a:schemeClr val="tx2"/>
                </a:solidFill>
                <a:latin typeface="+mn-lt"/>
                <a:ea typeface="+mn-ea"/>
                <a:cs typeface="+mn-cs"/>
              </a:defRPr>
            </a:lvl4pPr>
            <a:lvl5pPr marL="2124000" indent="-228600" algn="l" defTabSz="914400" rtl="0" eaLnBrk="1" latinLnBrk="0" hangingPunct="1">
              <a:lnSpc>
                <a:spcPct val="90000"/>
              </a:lnSpc>
              <a:spcBef>
                <a:spcPts val="500"/>
              </a:spcBef>
              <a:buClr>
                <a:schemeClr val="bg2"/>
              </a:buClr>
              <a:buFont typeface="Arial" panose="020B0604020202020204" pitchFamily="34" charset="0"/>
              <a:buChar char="•"/>
              <a:defRPr sz="12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s-ES" sz="2400" dirty="0">
                <a:solidFill>
                  <a:srgbClr val="000000"/>
                </a:solidFill>
                <a:latin typeface="Arial" panose="020B0604020202020204" pitchFamily="34" charset="0"/>
                <a:cs typeface="Arial" panose="020B0604020202020204" pitchFamily="34" charset="0"/>
              </a:rPr>
              <a:t>Sevilla, March 13th 2024</a:t>
            </a:r>
          </a:p>
        </p:txBody>
      </p:sp>
    </p:spTree>
    <p:custDataLst>
      <p:tags r:id="rId1"/>
    </p:custDataLst>
    <p:extLst>
      <p:ext uri="{BB962C8B-B14F-4D97-AF65-F5344CB8AC3E}">
        <p14:creationId xmlns:p14="http://schemas.microsoft.com/office/powerpoint/2010/main" val="2286247635"/>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A novel RTN-</a:t>
            </a:r>
            <a:r>
              <a:rPr lang="es-ES" sz="3200" b="1" dirty="0" err="1">
                <a:latin typeface="Arial" panose="020B0604020202020204" pitchFamily="34" charset="0"/>
                <a:cs typeface="Arial" panose="020B0604020202020204" pitchFamily="34" charset="0"/>
              </a:rPr>
              <a:t>based</a:t>
            </a:r>
            <a:r>
              <a:rPr lang="es-ES" sz="3200" b="1" dirty="0">
                <a:latin typeface="Arial" panose="020B0604020202020204" pitchFamily="34" charset="0"/>
                <a:cs typeface="Arial" panose="020B0604020202020204" pitchFamily="34" charset="0"/>
              </a:rPr>
              <a:t> PUF: </a:t>
            </a:r>
            <a:r>
              <a:rPr lang="es-ES" sz="3200" b="1" dirty="0" err="1">
                <a:latin typeface="Arial" panose="020B0604020202020204" pitchFamily="34" charset="0"/>
                <a:cs typeface="Arial" panose="020B0604020202020204" pitchFamily="34" charset="0"/>
              </a:rPr>
              <a:t>Metrics</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10</a:t>
            </a:fld>
            <a:endParaRPr lang="es-ES" dirty="0">
              <a:solidFill>
                <a:schemeClr val="bg1"/>
              </a:solidFill>
            </a:endParaRPr>
          </a:p>
        </p:txBody>
      </p:sp>
      <p:sp>
        <p:nvSpPr>
          <p:cNvPr id="20" name="CuadroTexto 19">
            <a:extLst>
              <a:ext uri="{FF2B5EF4-FFF2-40B4-BE49-F238E27FC236}">
                <a16:creationId xmlns:a16="http://schemas.microsoft.com/office/drawing/2014/main" id="{71FBD374-45B4-4930-8E20-43868216E980}"/>
              </a:ext>
            </a:extLst>
          </p:cNvPr>
          <p:cNvSpPr txBox="1"/>
          <p:nvPr/>
        </p:nvSpPr>
        <p:spPr>
          <a:xfrm>
            <a:off x="369403" y="1419848"/>
            <a:ext cx="5927225" cy="461665"/>
          </a:xfrm>
          <a:prstGeom prst="rect">
            <a:avLst/>
          </a:prstGeom>
          <a:noFill/>
          <a:ln w="19050">
            <a:noFill/>
          </a:ln>
        </p:spPr>
        <p:txBody>
          <a:bodyPr wrap="square" rtlCol="0">
            <a:spAutoFit/>
          </a:bodyPr>
          <a:lstStyle/>
          <a:p>
            <a:pPr algn="ctr"/>
            <a:r>
              <a:rPr lang="en-GB" sz="2400" b="1" u="sng" dirty="0">
                <a:solidFill>
                  <a:schemeClr val="accent1"/>
                </a:solidFill>
                <a:latin typeface="Arial" panose="020B0604020202020204" pitchFamily="34" charset="0"/>
                <a:cs typeface="Arial" panose="020B0604020202020204" pitchFamily="34" charset="0"/>
              </a:rPr>
              <a:t>Probability</a:t>
            </a:r>
            <a:endParaRPr lang="en-GB" sz="3200" b="1" u="sng" dirty="0">
              <a:solidFill>
                <a:schemeClr val="accent1"/>
              </a:solidFill>
              <a:latin typeface="Arial" panose="020B0604020202020204" pitchFamily="34" charset="0"/>
              <a:cs typeface="Arial" panose="020B0604020202020204" pitchFamily="34" charset="0"/>
            </a:endParaRPr>
          </a:p>
        </p:txBody>
      </p:sp>
      <p:pic>
        <p:nvPicPr>
          <p:cNvPr id="21" name="Picture 1" descr="P igual m a x abrir paréntesis n subíndice 0 dividido por L coma n subíndice 1 dividido por L cerrar paréntesis" title="{&quot;mathml&quot;:&quot;&lt;math xmlns=\&quot;http://www.w3.org/1998/Math/MathML\&quot;&gt;&lt;mi&gt;P&lt;/mi&gt;&lt;mo&gt;=&lt;/mo&gt;&lt;mi&gt;m&lt;/mi&gt;&lt;mi&gt;a&lt;/mi&gt;&lt;mi&gt;x&lt;/mi&gt;&lt;mfenced&gt;&lt;mrow&gt;&lt;msub&gt;&lt;mi&gt;n&lt;/mi&gt;&lt;mn&gt;0&lt;/mn&gt;&lt;/msub&gt;&lt;mo&gt;/&lt;/mo&gt;&lt;mi&gt;L&lt;/mi&gt;&lt;mo&gt;,&lt;/mo&gt;&lt;msub&gt;&lt;mi&gt;n&lt;/mi&gt;&lt;mn&gt;1&lt;/mn&gt;&lt;/msub&gt;&lt;mo&gt;/&lt;/mo&gt;&lt;mi&gt;L&lt;/mi&gt;&lt;/mrow&gt;&lt;/mfenced&gt;&lt;/math&gt;&quot;}">
            <a:extLst>
              <a:ext uri="{FF2B5EF4-FFF2-40B4-BE49-F238E27FC236}">
                <a16:creationId xmlns:a16="http://schemas.microsoft.com/office/drawing/2014/main" id="{65E2D473-68B2-4E31-8660-B12070BABF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91" y="2086485"/>
            <a:ext cx="4931847" cy="798161"/>
          </a:xfrm>
          <a:prstGeom prst="rect">
            <a:avLst/>
          </a:prstGeom>
        </p:spPr>
      </p:pic>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8DC7FE0D-03D1-4B81-8E34-8576A7E7C16B}"/>
                  </a:ext>
                </a:extLst>
              </p:cNvPr>
              <p:cNvSpPr txBox="1"/>
              <p:nvPr/>
            </p:nvSpPr>
            <p:spPr>
              <a:xfrm>
                <a:off x="369400" y="3200791"/>
                <a:ext cx="5927225" cy="830997"/>
              </a:xfrm>
              <a:prstGeom prst="rect">
                <a:avLst/>
              </a:prstGeom>
              <a:noFill/>
              <a:ln w="19050">
                <a:noFill/>
              </a:ln>
            </p:spPr>
            <p:txBody>
              <a:bodyPr wrap="square" rtlCol="0">
                <a:spAutoFit/>
              </a:bodyPr>
              <a:lstStyle/>
              <a:p>
                <a:pPr algn="ctr"/>
                <a:r>
                  <a:rPr lang="en-GB" sz="2400" dirty="0">
                    <a:solidFill>
                      <a:schemeClr val="accent2"/>
                    </a:solidFill>
                    <a:latin typeface="Arial" panose="020B0604020202020204" pitchFamily="34" charset="0"/>
                    <a:cs typeface="Arial" panose="020B0604020202020204" pitchFamily="34" charset="0"/>
                  </a:rPr>
                  <a:t>Number of zeros/ones →  </a:t>
                </a:r>
                <a14:m>
                  <m:oMath xmlns:m="http://schemas.openxmlformats.org/officeDocument/2006/math">
                    <m:sSub>
                      <m:sSubPr>
                        <m:ctrlPr>
                          <a:rPr lang="es-ES" sz="2400" b="1" i="1" dirty="0" smtClean="0">
                            <a:solidFill>
                              <a:schemeClr val="accent2"/>
                            </a:solidFill>
                            <a:latin typeface="Cambria Math" panose="02040503050406030204" pitchFamily="18" charset="0"/>
                            <a:cs typeface="Arial" panose="020B0604020202020204" pitchFamily="34" charset="0"/>
                          </a:rPr>
                        </m:ctrlPr>
                      </m:sSubPr>
                      <m:e>
                        <m:r>
                          <a:rPr lang="en-GB" sz="2400" b="1" i="1" dirty="0" smtClean="0">
                            <a:solidFill>
                              <a:schemeClr val="accent2"/>
                            </a:solidFill>
                            <a:latin typeface="Cambria Math" panose="02040503050406030204" pitchFamily="18" charset="0"/>
                            <a:cs typeface="Arial" panose="020B0604020202020204" pitchFamily="34" charset="0"/>
                          </a:rPr>
                          <m:t>𝒏</m:t>
                        </m:r>
                      </m:e>
                      <m:sub>
                        <m:r>
                          <a:rPr lang="en-GB" sz="2400" b="1" i="1" dirty="0" smtClean="0">
                            <a:solidFill>
                              <a:schemeClr val="accent2"/>
                            </a:solidFill>
                            <a:latin typeface="Cambria Math" panose="02040503050406030204" pitchFamily="18" charset="0"/>
                            <a:cs typeface="Arial" panose="020B0604020202020204" pitchFamily="34" charset="0"/>
                          </a:rPr>
                          <m:t>𝟎</m:t>
                        </m:r>
                      </m:sub>
                    </m:sSub>
                  </m:oMath>
                </a14:m>
                <a:r>
                  <a:rPr lang="en-GB" sz="2400" b="1" dirty="0">
                    <a:solidFill>
                      <a:schemeClr val="accent2"/>
                    </a:solidFill>
                    <a:latin typeface="Arial" panose="020B0604020202020204" pitchFamily="34" charset="0"/>
                    <a:cs typeface="Arial" panose="020B0604020202020204" pitchFamily="34" charset="0"/>
                  </a:rPr>
                  <a:t> / </a:t>
                </a:r>
                <a14:m>
                  <m:oMath xmlns:m="http://schemas.openxmlformats.org/officeDocument/2006/math">
                    <m:sSub>
                      <m:sSubPr>
                        <m:ctrlPr>
                          <a:rPr lang="es-ES" sz="2400" b="1" i="1" dirty="0" smtClean="0">
                            <a:solidFill>
                              <a:schemeClr val="accent2"/>
                            </a:solidFill>
                            <a:latin typeface="Cambria Math" panose="02040503050406030204" pitchFamily="18" charset="0"/>
                            <a:cs typeface="Arial" panose="020B0604020202020204" pitchFamily="34" charset="0"/>
                          </a:rPr>
                        </m:ctrlPr>
                      </m:sSubPr>
                      <m:e>
                        <m:r>
                          <a:rPr lang="en-GB" sz="2400" b="1" i="1" dirty="0" smtClean="0">
                            <a:solidFill>
                              <a:schemeClr val="accent2"/>
                            </a:solidFill>
                            <a:latin typeface="Cambria Math" panose="02040503050406030204" pitchFamily="18" charset="0"/>
                            <a:cs typeface="Arial" panose="020B0604020202020204" pitchFamily="34" charset="0"/>
                          </a:rPr>
                          <m:t>𝒏</m:t>
                        </m:r>
                      </m:e>
                      <m:sub>
                        <m:r>
                          <a:rPr lang="en-GB" sz="2400" b="1" i="1" dirty="0" smtClean="0">
                            <a:solidFill>
                              <a:schemeClr val="accent2"/>
                            </a:solidFill>
                            <a:latin typeface="Cambria Math" panose="02040503050406030204" pitchFamily="18" charset="0"/>
                            <a:cs typeface="Arial" panose="020B0604020202020204" pitchFamily="34" charset="0"/>
                          </a:rPr>
                          <m:t>𝟏</m:t>
                        </m:r>
                      </m:sub>
                    </m:sSub>
                  </m:oMath>
                </a14:m>
                <a:endParaRPr lang="en-GB" sz="2400" b="1" dirty="0">
                  <a:solidFill>
                    <a:schemeClr val="accent2"/>
                  </a:solidFill>
                  <a:latin typeface="Arial" panose="020B0604020202020204" pitchFamily="34" charset="0"/>
                  <a:cs typeface="Arial" panose="020B0604020202020204" pitchFamily="34" charset="0"/>
                </a:endParaRPr>
              </a:p>
              <a:p>
                <a:pPr algn="ctr"/>
                <a:r>
                  <a:rPr lang="en-GB" sz="2400" dirty="0">
                    <a:solidFill>
                      <a:schemeClr val="accent2"/>
                    </a:solidFill>
                    <a:latin typeface="Arial" panose="020B0604020202020204" pitchFamily="34" charset="0"/>
                    <a:cs typeface="Arial" panose="020B0604020202020204" pitchFamily="34" charset="0"/>
                  </a:rPr>
                  <a:t>Number of measurements →  </a:t>
                </a:r>
                <a14:m>
                  <m:oMath xmlns:m="http://schemas.openxmlformats.org/officeDocument/2006/math">
                    <m:r>
                      <a:rPr lang="en-GB" sz="2400" b="1" i="1" dirty="0" smtClean="0">
                        <a:solidFill>
                          <a:schemeClr val="accent2"/>
                        </a:solidFill>
                        <a:latin typeface="Cambria Math" panose="02040503050406030204" pitchFamily="18" charset="0"/>
                        <a:cs typeface="Arial" panose="020B0604020202020204" pitchFamily="34" charset="0"/>
                      </a:rPr>
                      <m:t>𝑳</m:t>
                    </m:r>
                  </m:oMath>
                </a14:m>
                <a:endParaRPr lang="en-GB" sz="2400" b="1" dirty="0">
                  <a:solidFill>
                    <a:schemeClr val="accent2"/>
                  </a:solidFill>
                  <a:latin typeface="Arial" panose="020B0604020202020204" pitchFamily="34" charset="0"/>
                  <a:cs typeface="Arial" panose="020B0604020202020204" pitchFamily="34" charset="0"/>
                </a:endParaRPr>
              </a:p>
            </p:txBody>
          </p:sp>
        </mc:Choice>
        <mc:Fallback xmlns="">
          <p:sp>
            <p:nvSpPr>
              <p:cNvPr id="27" name="CuadroTexto 26">
                <a:extLst>
                  <a:ext uri="{FF2B5EF4-FFF2-40B4-BE49-F238E27FC236}">
                    <a16:creationId xmlns:a16="http://schemas.microsoft.com/office/drawing/2014/main" id="{8DC7FE0D-03D1-4B81-8E34-8576A7E7C16B}"/>
                  </a:ext>
                </a:extLst>
              </p:cNvPr>
              <p:cNvSpPr txBox="1">
                <a:spLocks noRot="1" noChangeAspect="1" noMove="1" noResize="1" noEditPoints="1" noAdjustHandles="1" noChangeArrowheads="1" noChangeShapeType="1" noTextEdit="1"/>
              </p:cNvSpPr>
              <p:nvPr/>
            </p:nvSpPr>
            <p:spPr>
              <a:xfrm>
                <a:off x="369400" y="3200791"/>
                <a:ext cx="5927225" cy="830997"/>
              </a:xfrm>
              <a:prstGeom prst="rect">
                <a:avLst/>
              </a:prstGeom>
              <a:blipFill>
                <a:blip r:embed="rId5"/>
                <a:stretch>
                  <a:fillRect t="-5147" b="-16912"/>
                </a:stretch>
              </a:blipFill>
              <a:ln w="19050">
                <a:noFill/>
              </a:ln>
            </p:spPr>
            <p:txBody>
              <a:bodyPr/>
              <a:lstStyle/>
              <a:p>
                <a:r>
                  <a:rPr lang="es-ES">
                    <a:noFill/>
                  </a:rPr>
                  <a:t> </a:t>
                </a:r>
              </a:p>
            </p:txBody>
          </p:sp>
        </mc:Fallback>
      </mc:AlternateContent>
      <p:sp>
        <p:nvSpPr>
          <p:cNvPr id="28" name="CuadroTexto 27">
            <a:extLst>
              <a:ext uri="{FF2B5EF4-FFF2-40B4-BE49-F238E27FC236}">
                <a16:creationId xmlns:a16="http://schemas.microsoft.com/office/drawing/2014/main" id="{4B86B723-DF63-44B0-800A-E7D8BBF6BE5D}"/>
              </a:ext>
            </a:extLst>
          </p:cNvPr>
          <p:cNvSpPr txBox="1"/>
          <p:nvPr/>
        </p:nvSpPr>
        <p:spPr>
          <a:xfrm>
            <a:off x="1381471" y="4715184"/>
            <a:ext cx="4195215" cy="584775"/>
          </a:xfrm>
          <a:prstGeom prst="rect">
            <a:avLst/>
          </a:prstGeom>
          <a:solidFill>
            <a:schemeClr val="accent6">
              <a:lumMod val="20000"/>
              <a:lumOff val="80000"/>
            </a:schemeClr>
          </a:solidFill>
          <a:ln w="19050">
            <a:solidFill>
              <a:srgbClr val="000000"/>
            </a:solidFill>
          </a:ln>
        </p:spPr>
        <p:txBody>
          <a:bodyPr wrap="square" rtlCol="0">
            <a:spAutoFit/>
          </a:bodyPr>
          <a:lstStyle/>
          <a:p>
            <a:pPr algn="ctr"/>
            <a:r>
              <a:rPr lang="en-GB" sz="3200" b="1" i="1" dirty="0">
                <a:solidFill>
                  <a:schemeClr val="accent6">
                    <a:lumMod val="50000"/>
                  </a:schemeClr>
                </a:solidFill>
                <a:latin typeface="Arial" panose="020B0604020202020204" pitchFamily="34" charset="0"/>
                <a:cs typeface="Arial" panose="020B0604020202020204" pitchFamily="34" charset="0"/>
              </a:rPr>
              <a:t>Bit Selection Method</a:t>
            </a:r>
          </a:p>
        </p:txBody>
      </p:sp>
      <p:sp>
        <p:nvSpPr>
          <p:cNvPr id="29" name="Rectángulo 28">
            <a:extLst>
              <a:ext uri="{FF2B5EF4-FFF2-40B4-BE49-F238E27FC236}">
                <a16:creationId xmlns:a16="http://schemas.microsoft.com/office/drawing/2014/main" id="{3F3809CA-7283-4FEA-9F12-AB5878C0B90D}"/>
              </a:ext>
            </a:extLst>
          </p:cNvPr>
          <p:cNvSpPr/>
          <p:nvPr/>
        </p:nvSpPr>
        <p:spPr>
          <a:xfrm>
            <a:off x="369403" y="1354617"/>
            <a:ext cx="5927225" cy="29933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CuadroTexto 29">
            <a:extLst>
              <a:ext uri="{FF2B5EF4-FFF2-40B4-BE49-F238E27FC236}">
                <a16:creationId xmlns:a16="http://schemas.microsoft.com/office/drawing/2014/main" id="{5640EE3F-C7A6-455A-A4E2-BB6E0D6BFF3D}"/>
              </a:ext>
            </a:extLst>
          </p:cNvPr>
          <p:cNvSpPr txBox="1"/>
          <p:nvPr/>
        </p:nvSpPr>
        <p:spPr>
          <a:xfrm>
            <a:off x="8382919" y="2839951"/>
            <a:ext cx="3370003"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Reliability (1-HDIntra)</a:t>
            </a:r>
          </a:p>
        </p:txBody>
      </p:sp>
      <p:sp>
        <p:nvSpPr>
          <p:cNvPr id="31" name="CuadroTexto 30">
            <a:extLst>
              <a:ext uri="{FF2B5EF4-FFF2-40B4-BE49-F238E27FC236}">
                <a16:creationId xmlns:a16="http://schemas.microsoft.com/office/drawing/2014/main" id="{F279AA12-3D8B-407D-A7CB-B0A86557386E}"/>
              </a:ext>
            </a:extLst>
          </p:cNvPr>
          <p:cNvSpPr txBox="1"/>
          <p:nvPr/>
        </p:nvSpPr>
        <p:spPr>
          <a:xfrm>
            <a:off x="6700522" y="1416117"/>
            <a:ext cx="2657520" cy="523220"/>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800" b="1" dirty="0">
                <a:solidFill>
                  <a:schemeClr val="accent5">
                    <a:lumMod val="50000"/>
                  </a:schemeClr>
                </a:solidFill>
                <a:latin typeface="Arial" panose="020B0604020202020204" pitchFamily="34" charset="0"/>
                <a:cs typeface="Arial" panose="020B0604020202020204" pitchFamily="34" charset="0"/>
              </a:rPr>
              <a:t>Metrics</a:t>
            </a:r>
            <a:endParaRPr lang="en-GB" sz="3200" b="1" dirty="0">
              <a:solidFill>
                <a:schemeClr val="accent5">
                  <a:lumMod val="50000"/>
                </a:schemeClr>
              </a:solidFill>
              <a:latin typeface="Arial" panose="020B0604020202020204" pitchFamily="34" charset="0"/>
              <a:cs typeface="Arial" panose="020B0604020202020204" pitchFamily="34" charset="0"/>
            </a:endParaRPr>
          </a:p>
        </p:txBody>
      </p:sp>
      <p:sp>
        <p:nvSpPr>
          <p:cNvPr id="32" name="CuadroTexto 31">
            <a:extLst>
              <a:ext uri="{FF2B5EF4-FFF2-40B4-BE49-F238E27FC236}">
                <a16:creationId xmlns:a16="http://schemas.microsoft.com/office/drawing/2014/main" id="{88705647-1B82-4178-A840-BDD0409E5A36}"/>
              </a:ext>
            </a:extLst>
          </p:cNvPr>
          <p:cNvSpPr txBox="1"/>
          <p:nvPr/>
        </p:nvSpPr>
        <p:spPr>
          <a:xfrm>
            <a:off x="8382919" y="3393411"/>
            <a:ext cx="3370003"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Uniqueness (</a:t>
            </a:r>
            <a:r>
              <a:rPr lang="en-GB" sz="2400" b="1" dirty="0" err="1">
                <a:solidFill>
                  <a:schemeClr val="accent5">
                    <a:lumMod val="50000"/>
                  </a:schemeClr>
                </a:solidFill>
                <a:latin typeface="Arial" panose="020B0604020202020204" pitchFamily="34" charset="0"/>
                <a:cs typeface="Arial" panose="020B0604020202020204" pitchFamily="34" charset="0"/>
              </a:rPr>
              <a:t>HDInter</a:t>
            </a:r>
            <a:r>
              <a:rPr lang="en-GB" sz="2400" b="1" dirty="0">
                <a:solidFill>
                  <a:schemeClr val="accent5">
                    <a:lumMod val="50000"/>
                  </a:schemeClr>
                </a:solidFill>
                <a:latin typeface="Arial" panose="020B0604020202020204" pitchFamily="34" charset="0"/>
                <a:cs typeface="Arial" panose="020B0604020202020204" pitchFamily="34" charset="0"/>
              </a:rPr>
              <a:t>)</a:t>
            </a:r>
          </a:p>
        </p:txBody>
      </p:sp>
      <p:sp>
        <p:nvSpPr>
          <p:cNvPr id="33" name="CuadroTexto 32">
            <a:extLst>
              <a:ext uri="{FF2B5EF4-FFF2-40B4-BE49-F238E27FC236}">
                <a16:creationId xmlns:a16="http://schemas.microsoft.com/office/drawing/2014/main" id="{4B1D2847-5B8E-4F11-833F-C1F380A071CB}"/>
              </a:ext>
            </a:extLst>
          </p:cNvPr>
          <p:cNvSpPr txBox="1"/>
          <p:nvPr/>
        </p:nvSpPr>
        <p:spPr>
          <a:xfrm>
            <a:off x="8382919" y="3967279"/>
            <a:ext cx="3370003"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Unpredictability (HW)</a:t>
            </a:r>
          </a:p>
        </p:txBody>
      </p:sp>
      <p:sp>
        <p:nvSpPr>
          <p:cNvPr id="34" name="CuadroTexto 33">
            <a:extLst>
              <a:ext uri="{FF2B5EF4-FFF2-40B4-BE49-F238E27FC236}">
                <a16:creationId xmlns:a16="http://schemas.microsoft.com/office/drawing/2014/main" id="{0D99CC3E-6A4B-4BF1-8B6F-72D463D805F7}"/>
              </a:ext>
            </a:extLst>
          </p:cNvPr>
          <p:cNvSpPr txBox="1"/>
          <p:nvPr/>
        </p:nvSpPr>
        <p:spPr>
          <a:xfrm>
            <a:off x="8382920" y="2297578"/>
            <a:ext cx="3370003"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Probability (P)</a:t>
            </a:r>
          </a:p>
        </p:txBody>
      </p:sp>
      <p:cxnSp>
        <p:nvCxnSpPr>
          <p:cNvPr id="35" name="Conector: angular 34">
            <a:extLst>
              <a:ext uri="{FF2B5EF4-FFF2-40B4-BE49-F238E27FC236}">
                <a16:creationId xmlns:a16="http://schemas.microsoft.com/office/drawing/2014/main" id="{A8489BEE-4CC2-403D-95A2-261282B5E53A}"/>
              </a:ext>
            </a:extLst>
          </p:cNvPr>
          <p:cNvCxnSpPr>
            <a:cxnSpLocks/>
          </p:cNvCxnSpPr>
          <p:nvPr/>
        </p:nvCxnSpPr>
        <p:spPr>
          <a:xfrm rot="16200000" flipH="1">
            <a:off x="7942343" y="2087833"/>
            <a:ext cx="527518" cy="353637"/>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29FF50AF-C87B-4432-986F-4FDAA7B2ECC5}"/>
              </a:ext>
            </a:extLst>
          </p:cNvPr>
          <p:cNvCxnSpPr>
            <a:cxnSpLocks/>
            <a:stCxn id="31" idx="2"/>
            <a:endCxn id="30" idx="1"/>
          </p:cNvCxnSpPr>
          <p:nvPr/>
        </p:nvCxnSpPr>
        <p:spPr>
          <a:xfrm rot="16200000" flipH="1">
            <a:off x="7640377" y="2328241"/>
            <a:ext cx="1131447" cy="353637"/>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a:extLst>
              <a:ext uri="{FF2B5EF4-FFF2-40B4-BE49-F238E27FC236}">
                <a16:creationId xmlns:a16="http://schemas.microsoft.com/office/drawing/2014/main" id="{1F894101-9BB7-4C1B-9FA8-1A29468BC876}"/>
              </a:ext>
            </a:extLst>
          </p:cNvPr>
          <p:cNvCxnSpPr>
            <a:cxnSpLocks/>
            <a:stCxn id="31" idx="2"/>
            <a:endCxn id="32" idx="1"/>
          </p:cNvCxnSpPr>
          <p:nvPr/>
        </p:nvCxnSpPr>
        <p:spPr>
          <a:xfrm rot="16200000" flipH="1">
            <a:off x="7363647" y="2604971"/>
            <a:ext cx="1684907" cy="353637"/>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angular 37">
            <a:extLst>
              <a:ext uri="{FF2B5EF4-FFF2-40B4-BE49-F238E27FC236}">
                <a16:creationId xmlns:a16="http://schemas.microsoft.com/office/drawing/2014/main" id="{BD19D1AE-1396-4538-B249-E3081F12F5FB}"/>
              </a:ext>
            </a:extLst>
          </p:cNvPr>
          <p:cNvCxnSpPr>
            <a:cxnSpLocks/>
          </p:cNvCxnSpPr>
          <p:nvPr/>
        </p:nvCxnSpPr>
        <p:spPr>
          <a:xfrm rot="16200000" flipH="1">
            <a:off x="7107490" y="2922685"/>
            <a:ext cx="2197220" cy="353637"/>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38602082"/>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A novel RTN-</a:t>
            </a:r>
            <a:r>
              <a:rPr lang="es-ES" sz="3200" b="1" dirty="0" err="1">
                <a:latin typeface="Arial" panose="020B0604020202020204" pitchFamily="34" charset="0"/>
                <a:cs typeface="Arial" panose="020B0604020202020204" pitchFamily="34" charset="0"/>
              </a:rPr>
              <a:t>based</a:t>
            </a:r>
            <a:r>
              <a:rPr lang="es-ES" sz="3200" b="1" dirty="0">
                <a:latin typeface="Arial" panose="020B0604020202020204" pitchFamily="34" charset="0"/>
                <a:cs typeface="Arial" panose="020B0604020202020204" pitchFamily="34" charset="0"/>
              </a:rPr>
              <a:t> PUF: </a:t>
            </a:r>
            <a:r>
              <a:rPr lang="es-ES" sz="3200" b="1" dirty="0" err="1">
                <a:latin typeface="Arial" panose="020B0604020202020204" pitchFamily="34" charset="0"/>
                <a:cs typeface="Arial" panose="020B0604020202020204" pitchFamily="34" charset="0"/>
              </a:rPr>
              <a:t>Evaluation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11</a:t>
            </a:fld>
            <a:endParaRPr lang="es-ES" dirty="0">
              <a:solidFill>
                <a:schemeClr val="bg1"/>
              </a:solidFill>
            </a:endParaRPr>
          </a:p>
        </p:txBody>
      </p:sp>
      <p:sp>
        <p:nvSpPr>
          <p:cNvPr id="22" name="CuadroTexto 21">
            <a:extLst>
              <a:ext uri="{FF2B5EF4-FFF2-40B4-BE49-F238E27FC236}">
                <a16:creationId xmlns:a16="http://schemas.microsoft.com/office/drawing/2014/main" id="{43D9D161-215A-4566-A107-41D594D65B81}"/>
              </a:ext>
            </a:extLst>
          </p:cNvPr>
          <p:cNvSpPr txBox="1"/>
          <p:nvPr/>
        </p:nvSpPr>
        <p:spPr>
          <a:xfrm>
            <a:off x="1040723" y="2491246"/>
            <a:ext cx="2834380" cy="461665"/>
          </a:xfrm>
          <a:prstGeom prst="rect">
            <a:avLst/>
          </a:prstGeom>
          <a:solidFill>
            <a:schemeClr val="accent6">
              <a:lumMod val="20000"/>
              <a:lumOff val="80000"/>
            </a:schemeClr>
          </a:solidFill>
          <a:ln w="19050">
            <a:solidFill>
              <a:schemeClr val="accent6">
                <a:lumMod val="75000"/>
              </a:schemeClr>
            </a:solidFill>
          </a:ln>
        </p:spPr>
        <p:txBody>
          <a:bodyPr wrap="square" rtlCol="0">
            <a:spAutoFit/>
          </a:bodyPr>
          <a:lstStyle/>
          <a:p>
            <a:pPr algn="ctr"/>
            <a:r>
              <a:rPr lang="en-GB" sz="2400" b="1" i="1" dirty="0">
                <a:solidFill>
                  <a:schemeClr val="accent6">
                    <a:lumMod val="50000"/>
                  </a:schemeClr>
                </a:solidFill>
                <a:latin typeface="Arial" panose="020B0604020202020204" pitchFamily="34" charset="0"/>
                <a:cs typeface="Arial" panose="020B0604020202020204" pitchFamily="34" charset="0"/>
              </a:rPr>
              <a:t>Evaluation</a:t>
            </a:r>
          </a:p>
        </p:txBody>
      </p:sp>
      <p:sp>
        <p:nvSpPr>
          <p:cNvPr id="23" name="CuadroTexto 22">
            <a:extLst>
              <a:ext uri="{FF2B5EF4-FFF2-40B4-BE49-F238E27FC236}">
                <a16:creationId xmlns:a16="http://schemas.microsoft.com/office/drawing/2014/main" id="{EBDC58A0-0718-4716-99A3-2956EC2BF898}"/>
              </a:ext>
            </a:extLst>
          </p:cNvPr>
          <p:cNvSpPr txBox="1"/>
          <p:nvPr/>
        </p:nvSpPr>
        <p:spPr>
          <a:xfrm>
            <a:off x="4496364" y="1647758"/>
            <a:ext cx="6545884" cy="369332"/>
          </a:xfrm>
          <a:prstGeom prst="rect">
            <a:avLst/>
          </a:prstGeom>
          <a:noFill/>
          <a:ln w="19050">
            <a:noFill/>
          </a:ln>
        </p:spPr>
        <p:txBody>
          <a:bodyPr wrap="square" rtlCol="0">
            <a:spAutoFit/>
          </a:bodyPr>
          <a:lstStyle/>
          <a:p>
            <a:pPr lvl="0"/>
            <a:r>
              <a:rPr lang="en-US" dirty="0"/>
              <a:t>Is it feasible to build a PUF based on RTN? </a:t>
            </a:r>
            <a:endParaRPr lang="es-ES" dirty="0"/>
          </a:p>
        </p:txBody>
      </p:sp>
      <p:sp>
        <p:nvSpPr>
          <p:cNvPr id="25" name="CuadroTexto 24">
            <a:extLst>
              <a:ext uri="{FF2B5EF4-FFF2-40B4-BE49-F238E27FC236}">
                <a16:creationId xmlns:a16="http://schemas.microsoft.com/office/drawing/2014/main" id="{9A7E1157-3AF9-4D3C-A7C7-F029D851A38F}"/>
              </a:ext>
            </a:extLst>
          </p:cNvPr>
          <p:cNvSpPr txBox="1"/>
          <p:nvPr/>
        </p:nvSpPr>
        <p:spPr>
          <a:xfrm>
            <a:off x="4496364" y="2163153"/>
            <a:ext cx="6545882" cy="646331"/>
          </a:xfrm>
          <a:prstGeom prst="rect">
            <a:avLst/>
          </a:prstGeom>
          <a:noFill/>
          <a:ln w="19050">
            <a:noFill/>
          </a:ln>
        </p:spPr>
        <p:txBody>
          <a:bodyPr wrap="square" rtlCol="0">
            <a:spAutoFit/>
          </a:bodyPr>
          <a:lstStyle/>
          <a:p>
            <a:pPr lvl="0"/>
            <a:r>
              <a:rPr lang="en-US" dirty="0"/>
              <a:t>How sizes and biasing conditions can alter the PUF performance? </a:t>
            </a:r>
            <a:endParaRPr lang="es-ES" dirty="0"/>
          </a:p>
        </p:txBody>
      </p:sp>
      <p:sp>
        <p:nvSpPr>
          <p:cNvPr id="26" name="CuadroTexto 25">
            <a:extLst>
              <a:ext uri="{FF2B5EF4-FFF2-40B4-BE49-F238E27FC236}">
                <a16:creationId xmlns:a16="http://schemas.microsoft.com/office/drawing/2014/main" id="{B489C459-567D-441B-9C81-EB6F0C88E755}"/>
              </a:ext>
            </a:extLst>
          </p:cNvPr>
          <p:cNvSpPr txBox="1"/>
          <p:nvPr/>
        </p:nvSpPr>
        <p:spPr>
          <a:xfrm>
            <a:off x="4496363" y="2928506"/>
            <a:ext cx="6545883" cy="646331"/>
          </a:xfrm>
          <a:prstGeom prst="rect">
            <a:avLst/>
          </a:prstGeom>
          <a:noFill/>
          <a:ln w="19050">
            <a:noFill/>
          </a:ln>
        </p:spPr>
        <p:txBody>
          <a:bodyPr wrap="square" rtlCol="0">
            <a:spAutoFit/>
          </a:bodyPr>
          <a:lstStyle/>
          <a:p>
            <a:pPr lvl="0"/>
            <a:r>
              <a:rPr lang="en-US" dirty="0"/>
              <a:t>How non-idealities of the circuitry needed to get the response can affect the PUF performance?</a:t>
            </a:r>
            <a:endParaRPr lang="es-ES" dirty="0"/>
          </a:p>
        </p:txBody>
      </p:sp>
      <p:sp>
        <p:nvSpPr>
          <p:cNvPr id="39" name="CuadroTexto 38">
            <a:extLst>
              <a:ext uri="{FF2B5EF4-FFF2-40B4-BE49-F238E27FC236}">
                <a16:creationId xmlns:a16="http://schemas.microsoft.com/office/drawing/2014/main" id="{8ABA512D-E6ED-410D-8946-7DCD45074B82}"/>
              </a:ext>
            </a:extLst>
          </p:cNvPr>
          <p:cNvSpPr txBox="1"/>
          <p:nvPr/>
        </p:nvSpPr>
        <p:spPr>
          <a:xfrm>
            <a:off x="886054" y="5275365"/>
            <a:ext cx="3143714" cy="461665"/>
          </a:xfrm>
          <a:prstGeom prst="rect">
            <a:avLst/>
          </a:prstGeom>
          <a:solidFill>
            <a:schemeClr val="accent4">
              <a:lumMod val="20000"/>
              <a:lumOff val="80000"/>
            </a:schemeClr>
          </a:solidFill>
          <a:ln w="19050">
            <a:solidFill>
              <a:schemeClr val="accent4"/>
            </a:solidFill>
          </a:ln>
        </p:spPr>
        <p:txBody>
          <a:bodyPr wrap="square" rtlCol="0">
            <a:spAutoFit/>
          </a:bodyPr>
          <a:lstStyle/>
          <a:p>
            <a:pPr algn="ctr"/>
            <a:r>
              <a:rPr lang="en-GB" sz="2400" b="1" i="1" dirty="0">
                <a:solidFill>
                  <a:schemeClr val="accent4">
                    <a:lumMod val="50000"/>
                  </a:schemeClr>
                </a:solidFill>
                <a:latin typeface="Arial" panose="020B0604020202020204" pitchFamily="34" charset="0"/>
                <a:cs typeface="Arial" panose="020B0604020202020204" pitchFamily="34" charset="0"/>
              </a:rPr>
              <a:t>Low-level design</a:t>
            </a:r>
          </a:p>
        </p:txBody>
      </p:sp>
      <p:sp>
        <p:nvSpPr>
          <p:cNvPr id="40" name="Flecha: a la derecha 39">
            <a:extLst>
              <a:ext uri="{FF2B5EF4-FFF2-40B4-BE49-F238E27FC236}">
                <a16:creationId xmlns:a16="http://schemas.microsoft.com/office/drawing/2014/main" id="{3BBC05DA-191F-4D1D-AE91-B187CF8A34B3}"/>
              </a:ext>
            </a:extLst>
          </p:cNvPr>
          <p:cNvSpPr/>
          <p:nvPr/>
        </p:nvSpPr>
        <p:spPr>
          <a:xfrm rot="5400000">
            <a:off x="1585026" y="3912519"/>
            <a:ext cx="1745769" cy="406571"/>
          </a:xfrm>
          <a:prstGeom prst="rightArrow">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uadroTexto 40">
            <a:extLst>
              <a:ext uri="{FF2B5EF4-FFF2-40B4-BE49-F238E27FC236}">
                <a16:creationId xmlns:a16="http://schemas.microsoft.com/office/drawing/2014/main" id="{95A040DC-D13E-4B72-A616-81FC2F9C25E9}"/>
              </a:ext>
            </a:extLst>
          </p:cNvPr>
          <p:cNvSpPr txBox="1"/>
          <p:nvPr/>
        </p:nvSpPr>
        <p:spPr>
          <a:xfrm>
            <a:off x="5158544" y="3890197"/>
            <a:ext cx="5221520"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Differential Current mode</a:t>
            </a:r>
          </a:p>
        </p:txBody>
      </p:sp>
    </p:spTree>
    <p:custDataLst>
      <p:tags r:id="rId1"/>
    </p:custDataLst>
    <p:extLst>
      <p:ext uri="{BB962C8B-B14F-4D97-AF65-F5344CB8AC3E}">
        <p14:creationId xmlns:p14="http://schemas.microsoft.com/office/powerpoint/2010/main" val="72419209"/>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p:bldP spid="39" grpId="0" animBg="1"/>
      <p:bldP spid="40"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A novel RTN-</a:t>
            </a:r>
            <a:r>
              <a:rPr lang="es-ES" sz="3200" b="1" dirty="0" err="1">
                <a:latin typeface="Arial" panose="020B0604020202020204" pitchFamily="34" charset="0"/>
                <a:cs typeface="Arial" panose="020B0604020202020204" pitchFamily="34" charset="0"/>
              </a:rPr>
              <a:t>based</a:t>
            </a:r>
            <a:r>
              <a:rPr lang="es-ES" sz="3200" b="1" dirty="0">
                <a:latin typeface="Arial" panose="020B0604020202020204" pitchFamily="34" charset="0"/>
                <a:cs typeface="Arial" panose="020B0604020202020204" pitchFamily="34" charset="0"/>
              </a:rPr>
              <a:t> PUF: </a:t>
            </a:r>
            <a:r>
              <a:rPr lang="es-ES" sz="3200" b="1" dirty="0" err="1">
                <a:latin typeface="Arial" panose="020B0604020202020204" pitchFamily="34" charset="0"/>
                <a:cs typeface="Arial" panose="020B0604020202020204" pitchFamily="34" charset="0"/>
              </a:rPr>
              <a:t>Evaluation</a:t>
            </a:r>
            <a:r>
              <a:rPr lang="es-ES" sz="3200" b="1" dirty="0">
                <a:latin typeface="Arial" panose="020B0604020202020204" pitchFamily="34" charset="0"/>
                <a:cs typeface="Arial" panose="020B0604020202020204" pitchFamily="34" charset="0"/>
              </a:rPr>
              <a:t> #1</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12</a:t>
            </a:fld>
            <a:endParaRPr lang="es-ES" dirty="0">
              <a:solidFill>
                <a:schemeClr val="bg1"/>
              </a:solidFill>
            </a:endParaRPr>
          </a:p>
        </p:txBody>
      </p:sp>
      <p:sp>
        <p:nvSpPr>
          <p:cNvPr id="23" name="CuadroTexto 22">
            <a:extLst>
              <a:ext uri="{FF2B5EF4-FFF2-40B4-BE49-F238E27FC236}">
                <a16:creationId xmlns:a16="http://schemas.microsoft.com/office/drawing/2014/main" id="{EBDC58A0-0718-4716-99A3-2956EC2BF898}"/>
              </a:ext>
            </a:extLst>
          </p:cNvPr>
          <p:cNvSpPr txBox="1"/>
          <p:nvPr/>
        </p:nvSpPr>
        <p:spPr>
          <a:xfrm>
            <a:off x="2160025" y="687100"/>
            <a:ext cx="7871949" cy="369332"/>
          </a:xfrm>
          <a:prstGeom prst="rect">
            <a:avLst/>
          </a:prstGeom>
          <a:noFill/>
          <a:ln w="19050">
            <a:noFill/>
          </a:ln>
        </p:spPr>
        <p:txBody>
          <a:bodyPr wrap="square" rtlCol="0">
            <a:spAutoFit/>
          </a:bodyPr>
          <a:lstStyle/>
          <a:p>
            <a:pPr lvl="0"/>
            <a:r>
              <a:rPr lang="en-US" b="1" i="1" dirty="0"/>
              <a:t>Is it possible to obtain a reliable response from this PUF? </a:t>
            </a:r>
            <a:endParaRPr lang="es-ES" b="1" i="1" dirty="0"/>
          </a:p>
        </p:txBody>
      </p:sp>
      <p:graphicFrame>
        <p:nvGraphicFramePr>
          <p:cNvPr id="32" name="Tabla 31">
            <a:extLst>
              <a:ext uri="{FF2B5EF4-FFF2-40B4-BE49-F238E27FC236}">
                <a16:creationId xmlns:a16="http://schemas.microsoft.com/office/drawing/2014/main" id="{BA5552E7-FA7F-41E1-A262-6F63F9D1DF66}"/>
              </a:ext>
            </a:extLst>
          </p:cNvPr>
          <p:cNvGraphicFramePr>
            <a:graphicFrameLocks noGrp="1"/>
          </p:cNvGraphicFramePr>
          <p:nvPr>
            <p:extLst>
              <p:ext uri="{D42A27DB-BD31-4B8C-83A1-F6EECF244321}">
                <p14:modId xmlns:p14="http://schemas.microsoft.com/office/powerpoint/2010/main" val="771245464"/>
              </p:ext>
            </p:extLst>
          </p:nvPr>
        </p:nvGraphicFramePr>
        <p:xfrm>
          <a:off x="1939813" y="1570311"/>
          <a:ext cx="8898811" cy="1531416"/>
        </p:xfrm>
        <a:graphic>
          <a:graphicData uri="http://schemas.openxmlformats.org/drawingml/2006/table">
            <a:tbl>
              <a:tblPr>
                <a:tableStyleId>{5C22544A-7EE6-4342-B048-85BDC9FD1C3A}</a:tableStyleId>
              </a:tblPr>
              <a:tblGrid>
                <a:gridCol w="1888779">
                  <a:extLst>
                    <a:ext uri="{9D8B030D-6E8A-4147-A177-3AD203B41FA5}">
                      <a16:colId xmlns:a16="http://schemas.microsoft.com/office/drawing/2014/main" val="2427056028"/>
                    </a:ext>
                  </a:extLst>
                </a:gridCol>
                <a:gridCol w="1752508">
                  <a:extLst>
                    <a:ext uri="{9D8B030D-6E8A-4147-A177-3AD203B41FA5}">
                      <a16:colId xmlns:a16="http://schemas.microsoft.com/office/drawing/2014/main" val="464274815"/>
                    </a:ext>
                  </a:extLst>
                </a:gridCol>
                <a:gridCol w="1752508">
                  <a:extLst>
                    <a:ext uri="{9D8B030D-6E8A-4147-A177-3AD203B41FA5}">
                      <a16:colId xmlns:a16="http://schemas.microsoft.com/office/drawing/2014/main" val="3072668381"/>
                    </a:ext>
                  </a:extLst>
                </a:gridCol>
                <a:gridCol w="1752508">
                  <a:extLst>
                    <a:ext uri="{9D8B030D-6E8A-4147-A177-3AD203B41FA5}">
                      <a16:colId xmlns:a16="http://schemas.microsoft.com/office/drawing/2014/main" val="2211654555"/>
                    </a:ext>
                  </a:extLst>
                </a:gridCol>
                <a:gridCol w="1752508">
                  <a:extLst>
                    <a:ext uri="{9D8B030D-6E8A-4147-A177-3AD203B41FA5}">
                      <a16:colId xmlns:a16="http://schemas.microsoft.com/office/drawing/2014/main" val="1241912186"/>
                    </a:ext>
                  </a:extLst>
                </a:gridCol>
              </a:tblGrid>
              <a:tr h="459273">
                <a:tc>
                  <a:txBody>
                    <a:bodyPr/>
                    <a:lstStyle/>
                    <a:p>
                      <a:pPr algn="ctr"/>
                      <a:r>
                        <a:rPr lang="en-US" sz="2000" dirty="0">
                          <a:effectLst/>
                          <a:latin typeface="Arial" panose="020B0604020202020204" pitchFamily="34" charset="0"/>
                          <a:cs typeface="Arial" panose="020B0604020202020204" pitchFamily="34" charset="0"/>
                        </a:rPr>
                        <a:t> </a:t>
                      </a:r>
                      <a:endParaRPr lang="en-US" sz="1800" b="1" i="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sz="1800" dirty="0">
                          <a:solidFill>
                            <a:srgbClr val="000000"/>
                          </a:solidFill>
                          <a:latin typeface="Arial" panose="020B0604020202020204" pitchFamily="34" charset="0"/>
                          <a:cs typeface="Arial" panose="020B0604020202020204" pitchFamily="34" charset="0"/>
                        </a:rPr>
                        <a:t>[7] </a:t>
                      </a:r>
                      <a:r>
                        <a:rPr lang="en-GB" sz="1800" dirty="0" err="1">
                          <a:solidFill>
                            <a:srgbClr val="000000"/>
                          </a:solidFill>
                          <a:latin typeface="Arial" panose="020B0604020202020204" pitchFamily="34" charset="0"/>
                          <a:cs typeface="Arial" panose="020B0604020202020204" pitchFamily="34" charset="0"/>
                        </a:rPr>
                        <a:t>Mispan</a:t>
                      </a:r>
                      <a:r>
                        <a:rPr lang="en-GB" sz="1800" dirty="0">
                          <a:solidFill>
                            <a:srgbClr val="000000"/>
                          </a:solidFill>
                          <a:latin typeface="Arial" panose="020B0604020202020204" pitchFamily="34" charset="0"/>
                          <a:cs typeface="Arial" panose="020B0604020202020204" pitchFamily="34" charset="0"/>
                        </a:rPr>
                        <a:t>, IEEE Prime 2015</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sz="1800" dirty="0">
                          <a:solidFill>
                            <a:srgbClr val="000000"/>
                          </a:solidFill>
                          <a:latin typeface="Arial" panose="020B0604020202020204" pitchFamily="34" charset="0"/>
                          <a:cs typeface="Arial" panose="020B0604020202020204" pitchFamily="34" charset="0"/>
                        </a:rPr>
                        <a:t>[8] </a:t>
                      </a:r>
                      <a:r>
                        <a:rPr lang="en-GB" sz="1800" dirty="0" err="1">
                          <a:solidFill>
                            <a:srgbClr val="000000"/>
                          </a:solidFill>
                          <a:latin typeface="Arial" panose="020B0604020202020204" pitchFamily="34" charset="0"/>
                          <a:cs typeface="Arial" panose="020B0604020202020204" pitchFamily="34" charset="0"/>
                        </a:rPr>
                        <a:t>Mispan</a:t>
                      </a:r>
                      <a:r>
                        <a:rPr lang="en-GB" sz="1800" dirty="0">
                          <a:solidFill>
                            <a:srgbClr val="000000"/>
                          </a:solidFill>
                          <a:latin typeface="Arial" panose="020B0604020202020204" pitchFamily="34" charset="0"/>
                          <a:cs typeface="Arial" panose="020B0604020202020204" pitchFamily="34" charset="0"/>
                        </a:rPr>
                        <a:t>, IOLTS 2016</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sz="1800" dirty="0">
                          <a:solidFill>
                            <a:srgbClr val="000000"/>
                          </a:solidFill>
                          <a:latin typeface="Arial" panose="020B0604020202020204" pitchFamily="34" charset="0"/>
                          <a:cs typeface="Arial" panose="020B0604020202020204" pitchFamily="34" charset="0"/>
                        </a:rPr>
                        <a:t>[9] </a:t>
                      </a:r>
                      <a:r>
                        <a:rPr lang="en-US" sz="1800" dirty="0">
                          <a:solidFill>
                            <a:srgbClr val="000000"/>
                          </a:solidFill>
                          <a:latin typeface="Arial" panose="020B0604020202020204" pitchFamily="34" charset="0"/>
                          <a:cs typeface="Arial" panose="020B0604020202020204" pitchFamily="34" charset="0"/>
                        </a:rPr>
                        <a:t>Zhuang, IEEE TCAS I, 2020</a:t>
                      </a:r>
                      <a:endParaRPr lang="en-GB" sz="1800" dirty="0">
                        <a:solidFill>
                          <a:srgbClr val="000000"/>
                        </a:solidFill>
                        <a:latin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cs typeface="Arial" panose="020B0604020202020204" pitchFamily="34" charset="0"/>
                        </a:rPr>
                        <a:t>This diss.</a:t>
                      </a:r>
                      <a:endParaRPr lang="en-US" sz="1800" b="1" i="1" dirty="0">
                        <a:effectLst/>
                        <a:latin typeface="Arial" panose="020B0604020202020204" pitchFamily="34" charset="0"/>
                        <a:ea typeface="SimSun" panose="02010600030101010101" pitchFamily="2" charset="-122"/>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2776243"/>
                  </a:ext>
                </a:extLst>
              </a:tr>
              <a:tr h="327150">
                <a:tc>
                  <a:txBody>
                    <a:bodyPr/>
                    <a:lstStyle/>
                    <a:p>
                      <a:pPr algn="ctr"/>
                      <a:r>
                        <a:rPr lang="en-US" sz="2000" b="1" dirty="0">
                          <a:effectLst/>
                          <a:latin typeface="Arial" panose="020B0604020202020204" pitchFamily="34" charset="0"/>
                          <a:cs typeface="Arial" panose="020B0604020202020204" pitchFamily="34" charset="0"/>
                        </a:rPr>
                        <a:t>Reliability (%)</a:t>
                      </a:r>
                      <a:endParaRPr lang="en-US" sz="20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cs typeface="Arial" panose="020B0604020202020204" pitchFamily="34" charset="0"/>
                        </a:rPr>
                        <a:t>91.58</a:t>
                      </a:r>
                      <a:endParaRPr lang="en-US" sz="2800" dirty="0">
                        <a:effectLst/>
                        <a:latin typeface="Arial" panose="020B0604020202020204" pitchFamily="34" charset="0"/>
                        <a:ea typeface="SimSun" panose="02010600030101010101" pitchFamily="2" charset="-122"/>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cs typeface="Arial" panose="020B0604020202020204" pitchFamily="34" charset="0"/>
                        </a:rPr>
                        <a:t>-</a:t>
                      </a:r>
                      <a:endParaRPr lang="en-US" sz="2800" dirty="0">
                        <a:effectLst/>
                        <a:latin typeface="Arial" panose="020B0604020202020204" pitchFamily="34" charset="0"/>
                        <a:ea typeface="SimSun" panose="02010600030101010101" pitchFamily="2" charset="-122"/>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cs typeface="Arial" panose="020B0604020202020204" pitchFamily="34" charset="0"/>
                        </a:rPr>
                        <a:t>94.2</a:t>
                      </a:r>
                      <a:endParaRPr lang="en-US" sz="28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dirty="0">
                          <a:effectLst/>
                          <a:latin typeface="Arial" panose="020B0604020202020204" pitchFamily="34" charset="0"/>
                          <a:cs typeface="Arial" panose="020B0604020202020204" pitchFamily="34" charset="0"/>
                        </a:rPr>
                        <a:t>99.8</a:t>
                      </a:r>
                      <a:endParaRPr lang="en-US" sz="2800" b="1" dirty="0">
                        <a:effectLst/>
                        <a:latin typeface="Arial" panose="020B0604020202020204" pitchFamily="34" charset="0"/>
                        <a:ea typeface="SimSun" panose="02010600030101010101" pitchFamily="2" charset="-122"/>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15944"/>
                  </a:ext>
                </a:extLst>
              </a:tr>
              <a:tr h="327813">
                <a:tc>
                  <a:txBody>
                    <a:bodyPr/>
                    <a:lstStyle/>
                    <a:p>
                      <a:pPr algn="ctr"/>
                      <a:r>
                        <a:rPr lang="en-US" sz="2000" b="1" dirty="0" err="1">
                          <a:effectLst/>
                          <a:latin typeface="Arial" panose="020B0604020202020204" pitchFamily="34" charset="0"/>
                          <a:cs typeface="Arial" panose="020B0604020202020204" pitchFamily="34" charset="0"/>
                        </a:rPr>
                        <a:t>HD</a:t>
                      </a:r>
                      <a:r>
                        <a:rPr lang="en-US" sz="2000" b="1" baseline="-25000" dirty="0" err="1">
                          <a:effectLst/>
                          <a:latin typeface="Arial" panose="020B0604020202020204" pitchFamily="34" charset="0"/>
                          <a:cs typeface="Arial" panose="020B0604020202020204" pitchFamily="34" charset="0"/>
                        </a:rPr>
                        <a:t>inter</a:t>
                      </a:r>
                      <a:r>
                        <a:rPr lang="en-US" sz="2000" b="1" dirty="0">
                          <a:effectLst/>
                          <a:latin typeface="Arial" panose="020B0604020202020204" pitchFamily="34" charset="0"/>
                          <a:cs typeface="Arial" panose="020B0604020202020204" pitchFamily="34" charset="0"/>
                        </a:rPr>
                        <a:t> (%)</a:t>
                      </a:r>
                      <a:endParaRPr lang="en-US" sz="20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cs typeface="Arial" panose="020B0604020202020204" pitchFamily="34" charset="0"/>
                        </a:rPr>
                        <a:t>50.23</a:t>
                      </a:r>
                      <a:endParaRPr lang="en-US" sz="2800" dirty="0">
                        <a:effectLst/>
                        <a:latin typeface="Arial" panose="020B0604020202020204" pitchFamily="34" charset="0"/>
                        <a:ea typeface="SimSun" panose="02010600030101010101" pitchFamily="2" charset="-122"/>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cs typeface="Arial" panose="020B0604020202020204" pitchFamily="34" charset="0"/>
                        </a:rPr>
                        <a:t>49.9</a:t>
                      </a:r>
                      <a:endParaRPr lang="en-US" sz="2800" dirty="0">
                        <a:effectLst/>
                        <a:latin typeface="Arial" panose="020B0604020202020204" pitchFamily="34" charset="0"/>
                        <a:ea typeface="SimSun" panose="02010600030101010101" pitchFamily="2" charset="-122"/>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cs typeface="Arial" panose="020B0604020202020204" pitchFamily="34" charset="0"/>
                        </a:rPr>
                        <a:t>49.9</a:t>
                      </a:r>
                      <a:endParaRPr lang="en-US" sz="28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dirty="0">
                          <a:effectLst/>
                          <a:latin typeface="Arial" panose="020B0604020202020204" pitchFamily="34" charset="0"/>
                          <a:cs typeface="Arial" panose="020B0604020202020204" pitchFamily="34" charset="0"/>
                        </a:rPr>
                        <a:t>49.99</a:t>
                      </a:r>
                      <a:endParaRPr lang="en-US" sz="2800" b="1" dirty="0">
                        <a:effectLst/>
                        <a:latin typeface="Arial" panose="020B0604020202020204" pitchFamily="34" charset="0"/>
                        <a:ea typeface="SimSun" panose="02010600030101010101" pitchFamily="2" charset="-122"/>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5294260"/>
                  </a:ext>
                </a:extLst>
              </a:tr>
              <a:tr h="327813">
                <a:tc>
                  <a:txBody>
                    <a:bodyPr/>
                    <a:lstStyle/>
                    <a:p>
                      <a:pPr algn="ctr"/>
                      <a:r>
                        <a:rPr lang="en-US" sz="2000" b="1" dirty="0">
                          <a:effectLst/>
                          <a:latin typeface="Arial" panose="020B0604020202020204" pitchFamily="34" charset="0"/>
                          <a:cs typeface="Arial" panose="020B0604020202020204" pitchFamily="34" charset="0"/>
                        </a:rPr>
                        <a:t>HW (%)</a:t>
                      </a:r>
                      <a:endParaRPr lang="en-US" sz="20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effectLst/>
                          <a:latin typeface="Arial" panose="020B0604020202020204" pitchFamily="34" charset="0"/>
                          <a:cs typeface="Arial" panose="020B0604020202020204" pitchFamily="34" charset="0"/>
                        </a:rPr>
                        <a:t>-</a:t>
                      </a:r>
                      <a:endParaRPr lang="en-US" sz="2800">
                        <a:effectLst/>
                        <a:latin typeface="Arial" panose="020B0604020202020204" pitchFamily="34" charset="0"/>
                        <a:ea typeface="SimSun" panose="02010600030101010101" pitchFamily="2" charset="-122"/>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cs typeface="Arial" panose="020B0604020202020204" pitchFamily="34" charset="0"/>
                        </a:rPr>
                        <a:t>53.94</a:t>
                      </a:r>
                      <a:endParaRPr lang="en-US" sz="2800" dirty="0">
                        <a:effectLst/>
                        <a:latin typeface="Arial" panose="020B0604020202020204" pitchFamily="34" charset="0"/>
                        <a:ea typeface="SimSun" panose="02010600030101010101" pitchFamily="2" charset="-122"/>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cs typeface="Arial" panose="020B0604020202020204" pitchFamily="34" charset="0"/>
                        </a:rPr>
                        <a:t>53.94</a:t>
                      </a:r>
                      <a:endParaRPr lang="en-US" sz="28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dirty="0">
                          <a:effectLst/>
                          <a:latin typeface="Arial" panose="020B0604020202020204" pitchFamily="34" charset="0"/>
                          <a:cs typeface="Arial" panose="020B0604020202020204" pitchFamily="34" charset="0"/>
                        </a:rPr>
                        <a:t>50.09</a:t>
                      </a:r>
                      <a:endParaRPr lang="en-US" sz="2800" b="1" dirty="0">
                        <a:effectLst/>
                        <a:latin typeface="Arial" panose="020B0604020202020204" pitchFamily="34" charset="0"/>
                        <a:ea typeface="SimSun" panose="02010600030101010101" pitchFamily="2" charset="-122"/>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3714440"/>
                  </a:ext>
                </a:extLst>
              </a:tr>
            </a:tbl>
          </a:graphicData>
        </a:graphic>
      </p:graphicFrame>
      <p:sp>
        <p:nvSpPr>
          <p:cNvPr id="33" name="CuadroTexto 32">
            <a:extLst>
              <a:ext uri="{FF2B5EF4-FFF2-40B4-BE49-F238E27FC236}">
                <a16:creationId xmlns:a16="http://schemas.microsoft.com/office/drawing/2014/main" id="{954DE176-1E2C-4DE5-B548-B8DED7E7611D}"/>
              </a:ext>
            </a:extLst>
          </p:cNvPr>
          <p:cNvSpPr txBox="1"/>
          <p:nvPr/>
        </p:nvSpPr>
        <p:spPr>
          <a:xfrm>
            <a:off x="684835" y="1052144"/>
            <a:ext cx="5204166" cy="369332"/>
          </a:xfrm>
          <a:prstGeom prst="rect">
            <a:avLst/>
          </a:prstGeom>
          <a:noFill/>
          <a:ln w="19050">
            <a:solidFill>
              <a:srgbClr val="000000"/>
            </a:solidFill>
          </a:ln>
        </p:spPr>
        <p:txBody>
          <a:bodyPr wrap="square" rtlCol="0">
            <a:spAutoFit/>
          </a:bodyPr>
          <a:lstStyle/>
          <a:p>
            <a:pPr algn="ctr"/>
            <a:r>
              <a:rPr lang="en-GB" b="1" i="1" dirty="0">
                <a:solidFill>
                  <a:srgbClr val="000000"/>
                </a:solidFill>
                <a:latin typeface="Arial" panose="020B0604020202020204" pitchFamily="34" charset="0"/>
                <a:cs typeface="Arial" panose="020B0604020202020204" pitchFamily="34" charset="0"/>
              </a:rPr>
              <a:t>Comparing with similar area PUFs </a:t>
            </a:r>
          </a:p>
        </p:txBody>
      </p:sp>
      <p:sp>
        <p:nvSpPr>
          <p:cNvPr id="35" name="Rectángulo 34">
            <a:extLst>
              <a:ext uri="{FF2B5EF4-FFF2-40B4-BE49-F238E27FC236}">
                <a16:creationId xmlns:a16="http://schemas.microsoft.com/office/drawing/2014/main" id="{0073891B-9287-4F33-A619-045F13763946}"/>
              </a:ext>
            </a:extLst>
          </p:cNvPr>
          <p:cNvSpPr/>
          <p:nvPr/>
        </p:nvSpPr>
        <p:spPr>
          <a:xfrm>
            <a:off x="9097409" y="1572632"/>
            <a:ext cx="1741215" cy="15495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B58C8AC9-6D7D-439C-B611-6CFE3BEEF077}"/>
              </a:ext>
            </a:extLst>
          </p:cNvPr>
          <p:cNvSpPr txBox="1"/>
          <p:nvPr/>
        </p:nvSpPr>
        <p:spPr>
          <a:xfrm>
            <a:off x="6051500" y="1084261"/>
            <a:ext cx="4197630" cy="369332"/>
          </a:xfrm>
          <a:prstGeom prst="rect">
            <a:avLst/>
          </a:prstGeom>
          <a:noFill/>
          <a:ln w="19050">
            <a:noFill/>
          </a:ln>
        </p:spPr>
        <p:txBody>
          <a:bodyPr wrap="square" rtlCol="0">
            <a:spAutoFit/>
          </a:bodyPr>
          <a:lstStyle/>
          <a:p>
            <a:pPr algn="ctr"/>
            <a:r>
              <a:rPr lang="es-ES" b="1" i="1" dirty="0">
                <a:solidFill>
                  <a:schemeClr val="accent5"/>
                </a:solidFill>
                <a:latin typeface="Arial" panose="020B0604020202020204" pitchFamily="34" charset="0"/>
                <a:cs typeface="Arial" panose="020B0604020202020204" pitchFamily="34" charset="0"/>
              </a:rPr>
              <a:t>32-bit  </a:t>
            </a:r>
            <a:r>
              <a:rPr lang="en-US" b="1" i="1" dirty="0">
                <a:solidFill>
                  <a:schemeClr val="accent5"/>
                </a:solidFill>
                <a:latin typeface="Arial" panose="020B0604020202020204" pitchFamily="34" charset="0"/>
                <a:cs typeface="Arial" panose="020B0604020202020204" pitchFamily="34" charset="0"/>
              </a:rPr>
              <a:t>response</a:t>
            </a:r>
          </a:p>
        </p:txBody>
      </p:sp>
      <p:sp>
        <p:nvSpPr>
          <p:cNvPr id="43" name="CuadroTexto 42">
            <a:extLst>
              <a:ext uri="{FF2B5EF4-FFF2-40B4-BE49-F238E27FC236}">
                <a16:creationId xmlns:a16="http://schemas.microsoft.com/office/drawing/2014/main" id="{EE58AA4B-A520-4BDF-83AF-3372C4308846}"/>
              </a:ext>
            </a:extLst>
          </p:cNvPr>
          <p:cNvSpPr txBox="1"/>
          <p:nvPr/>
        </p:nvSpPr>
        <p:spPr>
          <a:xfrm>
            <a:off x="189027" y="3358204"/>
            <a:ext cx="6890726" cy="369332"/>
          </a:xfrm>
          <a:prstGeom prst="rect">
            <a:avLst/>
          </a:prstGeom>
          <a:noFill/>
          <a:ln w="19050">
            <a:solidFill>
              <a:srgbClr val="000000"/>
            </a:solidFill>
          </a:ln>
        </p:spPr>
        <p:txBody>
          <a:bodyPr wrap="square" rtlCol="0">
            <a:spAutoFit/>
          </a:bodyPr>
          <a:lstStyle/>
          <a:p>
            <a:pPr algn="ctr"/>
            <a:r>
              <a:rPr lang="en-GB" b="1" i="1" dirty="0">
                <a:solidFill>
                  <a:srgbClr val="000000"/>
                </a:solidFill>
                <a:latin typeface="Arial" panose="020B0604020202020204" pitchFamily="34" charset="0"/>
                <a:cs typeface="Arial" panose="020B0604020202020204" pitchFamily="34" charset="0"/>
              </a:rPr>
              <a:t>Comparing with similar quality metrics PUFs </a:t>
            </a:r>
          </a:p>
        </p:txBody>
      </p:sp>
      <p:graphicFrame>
        <p:nvGraphicFramePr>
          <p:cNvPr id="44" name="Tabla 43">
            <a:extLst>
              <a:ext uri="{FF2B5EF4-FFF2-40B4-BE49-F238E27FC236}">
                <a16:creationId xmlns:a16="http://schemas.microsoft.com/office/drawing/2014/main" id="{A146B56D-569A-4CA1-BC7A-06B1F3BAA06E}"/>
              </a:ext>
            </a:extLst>
          </p:cNvPr>
          <p:cNvGraphicFramePr>
            <a:graphicFrameLocks noGrp="1"/>
          </p:cNvGraphicFramePr>
          <p:nvPr>
            <p:extLst>
              <p:ext uri="{D42A27DB-BD31-4B8C-83A1-F6EECF244321}">
                <p14:modId xmlns:p14="http://schemas.microsoft.com/office/powerpoint/2010/main" val="285932861"/>
              </p:ext>
            </p:extLst>
          </p:nvPr>
        </p:nvGraphicFramePr>
        <p:xfrm>
          <a:off x="533720" y="3849735"/>
          <a:ext cx="10705457" cy="2377440"/>
        </p:xfrm>
        <a:graphic>
          <a:graphicData uri="http://schemas.openxmlformats.org/drawingml/2006/table">
            <a:tbl>
              <a:tblPr>
                <a:tableStyleId>{5C22544A-7EE6-4342-B048-85BDC9FD1C3A}</a:tableStyleId>
              </a:tblPr>
              <a:tblGrid>
                <a:gridCol w="2218372">
                  <a:extLst>
                    <a:ext uri="{9D8B030D-6E8A-4147-A177-3AD203B41FA5}">
                      <a16:colId xmlns:a16="http://schemas.microsoft.com/office/drawing/2014/main" val="2427056028"/>
                    </a:ext>
                  </a:extLst>
                </a:gridCol>
                <a:gridCol w="4037005">
                  <a:extLst>
                    <a:ext uri="{9D8B030D-6E8A-4147-A177-3AD203B41FA5}">
                      <a16:colId xmlns:a16="http://schemas.microsoft.com/office/drawing/2014/main" val="464274815"/>
                    </a:ext>
                  </a:extLst>
                </a:gridCol>
                <a:gridCol w="2966720">
                  <a:extLst>
                    <a:ext uri="{9D8B030D-6E8A-4147-A177-3AD203B41FA5}">
                      <a16:colId xmlns:a16="http://schemas.microsoft.com/office/drawing/2014/main" val="3072668381"/>
                    </a:ext>
                  </a:extLst>
                </a:gridCol>
                <a:gridCol w="1483360">
                  <a:extLst>
                    <a:ext uri="{9D8B030D-6E8A-4147-A177-3AD203B41FA5}">
                      <a16:colId xmlns:a16="http://schemas.microsoft.com/office/drawing/2014/main" val="2211654555"/>
                    </a:ext>
                  </a:extLst>
                </a:gridCol>
              </a:tblGrid>
              <a:tr h="414657">
                <a:tc>
                  <a:txBody>
                    <a:bodyPr/>
                    <a:lstStyle/>
                    <a:p>
                      <a:pPr algn="ctr"/>
                      <a:r>
                        <a:rPr lang="en-US" sz="2000" dirty="0">
                          <a:effectLst/>
                          <a:latin typeface="Arial" panose="020B0604020202020204" pitchFamily="34" charset="0"/>
                          <a:cs typeface="Arial" panose="020B0604020202020204" pitchFamily="34" charset="0"/>
                        </a:rPr>
                        <a:t> </a:t>
                      </a:r>
                      <a:endParaRPr lang="en-US" sz="1800" b="1" i="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rgbClr val="000000"/>
                          </a:solidFill>
                          <a:latin typeface="Arial" panose="020B0604020202020204" pitchFamily="34" charset="0"/>
                          <a:cs typeface="Arial" panose="020B0604020202020204" pitchFamily="34" charset="0"/>
                        </a:rPr>
                        <a:t>[14] Yoshinaga ISCAS 2016</a:t>
                      </a:r>
                      <a:endParaRPr lang="en-GB" sz="1800" dirty="0">
                        <a:solidFill>
                          <a:srgbClr val="000000"/>
                        </a:solidFill>
                        <a:latin typeface="Arial" panose="020B0604020202020204" pitchFamily="34" charset="0"/>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sz="1800" dirty="0">
                          <a:solidFill>
                            <a:srgbClr val="000000"/>
                          </a:solidFill>
                          <a:latin typeface="Arial" panose="020B0604020202020204" pitchFamily="34" charset="0"/>
                          <a:cs typeface="Arial" panose="020B0604020202020204" pitchFamily="34" charset="0"/>
                        </a:rPr>
                        <a:t>[12] </a:t>
                      </a:r>
                      <a:r>
                        <a:rPr lang="en-US" sz="1800" dirty="0">
                          <a:solidFill>
                            <a:srgbClr val="000000"/>
                          </a:solidFill>
                          <a:latin typeface="Arial" panose="020B0604020202020204" pitchFamily="34" charset="0"/>
                          <a:cs typeface="Arial" panose="020B0604020202020204" pitchFamily="34" charset="0"/>
                        </a:rPr>
                        <a:t>Santana-</a:t>
                      </a:r>
                      <a:r>
                        <a:rPr lang="en-US" sz="1800" dirty="0" err="1">
                          <a:solidFill>
                            <a:srgbClr val="000000"/>
                          </a:solidFill>
                          <a:latin typeface="Arial" panose="020B0604020202020204" pitchFamily="34" charset="0"/>
                          <a:cs typeface="Arial" panose="020B0604020202020204" pitchFamily="34" charset="0"/>
                        </a:rPr>
                        <a:t>Andreo</a:t>
                      </a:r>
                      <a:r>
                        <a:rPr lang="en-US" sz="1800" dirty="0">
                          <a:solidFill>
                            <a:srgbClr val="000000"/>
                          </a:solidFill>
                          <a:latin typeface="Arial" panose="020B0604020202020204" pitchFamily="34" charset="0"/>
                          <a:cs typeface="Arial" panose="020B0604020202020204" pitchFamily="34" charset="0"/>
                        </a:rPr>
                        <a:t>, </a:t>
                      </a:r>
                      <a:br>
                        <a:rPr lang="en-US" sz="1800" dirty="0">
                          <a:solidFill>
                            <a:srgbClr val="000000"/>
                          </a:solidFill>
                          <a:latin typeface="Arial" panose="020B0604020202020204" pitchFamily="34" charset="0"/>
                          <a:cs typeface="Arial" panose="020B0604020202020204" pitchFamily="34" charset="0"/>
                        </a:rPr>
                      </a:br>
                      <a:r>
                        <a:rPr lang="en-US" sz="1800" dirty="0">
                          <a:solidFill>
                            <a:srgbClr val="000000"/>
                          </a:solidFill>
                          <a:latin typeface="Arial" panose="020B0604020202020204" pitchFamily="34" charset="0"/>
                          <a:cs typeface="Arial" panose="020B0604020202020204" pitchFamily="34" charset="0"/>
                        </a:rPr>
                        <a:t>Integration, 2022</a:t>
                      </a:r>
                      <a:endParaRPr lang="en-GB" sz="1800" dirty="0">
                        <a:solidFill>
                          <a:srgbClr val="000000"/>
                        </a:solidFill>
                        <a:latin typeface="Arial" panose="020B0604020202020204" pitchFamily="34" charset="0"/>
                        <a:cs typeface="Arial" panose="020B0604020202020204" pitchFamily="34" charset="0"/>
                      </a:endParaRP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cs typeface="Arial" panose="020B0604020202020204" pitchFamily="34" charset="0"/>
                        </a:rPr>
                        <a:t>This diss.</a:t>
                      </a:r>
                      <a:endParaRPr lang="en-US" sz="1800" b="1" i="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2776243"/>
                  </a:ext>
                </a:extLst>
              </a:tr>
              <a:tr h="248794">
                <a:tc>
                  <a:txBody>
                    <a:bodyPr/>
                    <a:lstStyle/>
                    <a:p>
                      <a:pPr algn="ctr"/>
                      <a:r>
                        <a:rPr lang="en-US" sz="2000" b="1" dirty="0">
                          <a:effectLst/>
                          <a:latin typeface="Arial" panose="020B0604020202020204" pitchFamily="34" charset="0"/>
                          <a:ea typeface="SimSun" panose="02010600030101010101" pitchFamily="2" charset="-122"/>
                          <a:cs typeface="Arial" panose="020B0604020202020204" pitchFamily="34" charset="0"/>
                        </a:rPr>
                        <a:t>Reliability (%)</a:t>
                      </a:r>
                      <a:endParaRPr lang="en-US" sz="20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effectLst/>
                          <a:latin typeface="Arial" panose="020B0604020202020204" pitchFamily="34" charset="0"/>
                          <a:ea typeface="SimSun" panose="02010600030101010101" pitchFamily="2" charset="-122"/>
                          <a:cs typeface="Arial" panose="020B0604020202020204" pitchFamily="34" charset="0"/>
                        </a:rPr>
                        <a:t>99.99</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ea typeface="SimSun" panose="02010600030101010101" pitchFamily="2" charset="-122"/>
                          <a:cs typeface="Arial" panose="020B0604020202020204" pitchFamily="34" charset="0"/>
                        </a:rPr>
                        <a:t>99.99</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dirty="0">
                          <a:effectLst/>
                          <a:latin typeface="Arial" panose="020B0604020202020204" pitchFamily="34" charset="0"/>
                          <a:ea typeface="SimSun" panose="02010600030101010101" pitchFamily="2" charset="-122"/>
                          <a:cs typeface="Arial" panose="020B0604020202020204" pitchFamily="34" charset="0"/>
                        </a:rPr>
                        <a:t>99.99</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15944"/>
                  </a:ext>
                </a:extLst>
              </a:tr>
              <a:tr h="248794">
                <a:tc>
                  <a:txBody>
                    <a:bodyPr/>
                    <a:lstStyle/>
                    <a:p>
                      <a:pPr algn="ctr"/>
                      <a:r>
                        <a:rPr lang="en-US" sz="2000" b="1">
                          <a:effectLst/>
                          <a:latin typeface="Arial" panose="020B0604020202020204" pitchFamily="34" charset="0"/>
                          <a:ea typeface="SimSun" panose="02010600030101010101" pitchFamily="2" charset="-122"/>
                          <a:cs typeface="Arial" panose="020B0604020202020204" pitchFamily="34" charset="0"/>
                        </a:rPr>
                        <a:t>HD</a:t>
                      </a:r>
                      <a:r>
                        <a:rPr lang="en-US" sz="2000" b="1" baseline="-25000">
                          <a:effectLst/>
                          <a:latin typeface="Arial" panose="020B0604020202020204" pitchFamily="34" charset="0"/>
                          <a:ea typeface="SimSun" panose="02010600030101010101" pitchFamily="2" charset="-122"/>
                          <a:cs typeface="Arial" panose="020B0604020202020204" pitchFamily="34" charset="0"/>
                        </a:rPr>
                        <a:t>inter</a:t>
                      </a:r>
                      <a:r>
                        <a:rPr lang="en-US" sz="2000" b="1">
                          <a:effectLst/>
                          <a:latin typeface="Arial" panose="020B0604020202020204" pitchFamily="34" charset="0"/>
                          <a:ea typeface="SimSun" panose="02010600030101010101" pitchFamily="2" charset="-122"/>
                          <a:cs typeface="Arial" panose="020B0604020202020204" pitchFamily="34" charset="0"/>
                        </a:rPr>
                        <a:t> (%)</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ea typeface="SimSun" panose="02010600030101010101" pitchFamily="2" charset="-122"/>
                          <a:cs typeface="Arial" panose="020B0604020202020204" pitchFamily="34" charset="0"/>
                        </a:rPr>
                        <a:t>48.0</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ea typeface="SimSun" panose="02010600030101010101" pitchFamily="2" charset="-122"/>
                          <a:cs typeface="Arial" panose="020B0604020202020204" pitchFamily="34" charset="0"/>
                        </a:rPr>
                        <a:t>-</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a:effectLst/>
                          <a:latin typeface="Arial" panose="020B0604020202020204" pitchFamily="34" charset="0"/>
                          <a:ea typeface="SimSun" panose="02010600030101010101" pitchFamily="2" charset="-122"/>
                          <a:cs typeface="Arial" panose="020B0604020202020204" pitchFamily="34" charset="0"/>
                        </a:rPr>
                        <a:t>49.97</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5294260"/>
                  </a:ext>
                </a:extLst>
              </a:tr>
              <a:tr h="248794">
                <a:tc>
                  <a:txBody>
                    <a:bodyPr/>
                    <a:lstStyle/>
                    <a:p>
                      <a:pPr algn="ctr"/>
                      <a:r>
                        <a:rPr lang="en-US" sz="2000" b="1">
                          <a:effectLst/>
                          <a:latin typeface="Arial" panose="020B0604020202020204" pitchFamily="34" charset="0"/>
                          <a:ea typeface="SimSun" panose="02010600030101010101" pitchFamily="2" charset="-122"/>
                          <a:cs typeface="Arial" panose="020B0604020202020204" pitchFamily="34" charset="0"/>
                        </a:rPr>
                        <a:t>HW (%)</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effectLst/>
                          <a:latin typeface="Arial" panose="020B0604020202020204" pitchFamily="34" charset="0"/>
                          <a:ea typeface="SimSun" panose="02010600030101010101" pitchFamily="2" charset="-122"/>
                          <a:cs typeface="Arial" panose="020B0604020202020204" pitchFamily="34" charset="0"/>
                        </a:rPr>
                        <a:t>-</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effectLst/>
                          <a:latin typeface="Arial" panose="020B0604020202020204" pitchFamily="34" charset="0"/>
                          <a:ea typeface="SimSun" panose="02010600030101010101" pitchFamily="2" charset="-122"/>
                          <a:cs typeface="Arial" panose="020B0604020202020204" pitchFamily="34" charset="0"/>
                        </a:rPr>
                        <a:t>50</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dirty="0">
                          <a:effectLst/>
                          <a:latin typeface="Arial" panose="020B0604020202020204" pitchFamily="34" charset="0"/>
                          <a:ea typeface="SimSun" panose="02010600030101010101" pitchFamily="2" charset="-122"/>
                          <a:cs typeface="Arial" panose="020B0604020202020204" pitchFamily="34" charset="0"/>
                        </a:rPr>
                        <a:t>49.96</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3714440"/>
                  </a:ext>
                </a:extLst>
              </a:tr>
              <a:tr h="248794">
                <a:tc>
                  <a:txBody>
                    <a:bodyPr/>
                    <a:lstStyle/>
                    <a:p>
                      <a:pPr algn="ctr"/>
                      <a:r>
                        <a:rPr lang="en-US" sz="2000" b="1">
                          <a:effectLst/>
                          <a:latin typeface="Arial" panose="020B0604020202020204" pitchFamily="34" charset="0"/>
                          <a:ea typeface="SimSun" panose="02010600030101010101" pitchFamily="2" charset="-122"/>
                          <a:cs typeface="Arial" panose="020B0604020202020204" pitchFamily="34" charset="0"/>
                        </a:rPr>
                        <a:t>Technology</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effectLst/>
                          <a:latin typeface="Arial" panose="020B0604020202020204" pitchFamily="34" charset="0"/>
                          <a:ea typeface="SimSun" panose="02010600030101010101" pitchFamily="2" charset="-122"/>
                          <a:cs typeface="Arial" panose="020B0604020202020204" pitchFamily="34" charset="0"/>
                        </a:rPr>
                        <a:t>65-nm</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ea typeface="SimSun" panose="02010600030101010101" pitchFamily="2" charset="-122"/>
                          <a:cs typeface="Arial" panose="020B0604020202020204" pitchFamily="34" charset="0"/>
                        </a:rPr>
                        <a:t>65-nm</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effectLst/>
                          <a:latin typeface="Arial" panose="020B0604020202020204" pitchFamily="34" charset="0"/>
                          <a:ea typeface="SimSun" panose="02010600030101010101" pitchFamily="2" charset="-122"/>
                          <a:cs typeface="Arial" panose="020B0604020202020204" pitchFamily="34" charset="0"/>
                        </a:rPr>
                        <a:t>65-nm</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2868242"/>
                  </a:ext>
                </a:extLst>
              </a:tr>
              <a:tr h="497588">
                <a:tc>
                  <a:txBody>
                    <a:bodyPr/>
                    <a:lstStyle/>
                    <a:p>
                      <a:pPr algn="ctr"/>
                      <a:r>
                        <a:rPr lang="en-US" sz="2000" b="1" dirty="0">
                          <a:effectLst/>
                          <a:latin typeface="Arial" panose="020B0604020202020204" pitchFamily="34" charset="0"/>
                          <a:ea typeface="SimSun" panose="02010600030101010101" pitchFamily="2" charset="-122"/>
                          <a:cs typeface="Arial" panose="020B0604020202020204" pitchFamily="34" charset="0"/>
                        </a:rPr>
                        <a:t>Number of </a:t>
                      </a:r>
                      <a:br>
                        <a:rPr lang="en-US" sz="2000" b="1" dirty="0">
                          <a:effectLst/>
                          <a:latin typeface="Arial" panose="020B0604020202020204" pitchFamily="34" charset="0"/>
                          <a:ea typeface="SimSun" panose="02010600030101010101" pitchFamily="2" charset="-122"/>
                          <a:cs typeface="Arial" panose="020B0604020202020204" pitchFamily="34" charset="0"/>
                        </a:rPr>
                      </a:br>
                      <a:r>
                        <a:rPr lang="en-US" sz="2000" b="1" dirty="0">
                          <a:effectLst/>
                          <a:latin typeface="Arial" panose="020B0604020202020204" pitchFamily="34" charset="0"/>
                          <a:ea typeface="SimSun" panose="02010600030101010101" pitchFamily="2" charset="-122"/>
                          <a:cs typeface="Arial" panose="020B0604020202020204" pitchFamily="34" charset="0"/>
                        </a:rPr>
                        <a:t>transistors</a:t>
                      </a:r>
                      <a:endParaRPr lang="en-US" sz="20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ea typeface="SimSun" panose="02010600030101010101" pitchFamily="2" charset="-122"/>
                          <a:cs typeface="Arial" panose="020B0604020202020204" pitchFamily="34" charset="0"/>
                        </a:rPr>
                        <a:t>34,816</a:t>
                      </a:r>
                    </a:p>
                    <a:p>
                      <a:pPr algn="ctr"/>
                      <a:r>
                        <a:rPr lang="en-US" sz="2000" dirty="0">
                          <a:effectLst/>
                          <a:latin typeface="Arial" panose="020B0604020202020204" pitchFamily="34" charset="0"/>
                          <a:ea typeface="SimSun" panose="02010600030101010101" pitchFamily="2" charset="-122"/>
                          <a:cs typeface="Arial" panose="020B0604020202020204" pitchFamily="34" charset="0"/>
                        </a:rPr>
                        <a:t>(2,048 17T-ROs)</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effectLst/>
                          <a:latin typeface="Arial" panose="020B0604020202020204" pitchFamily="34" charset="0"/>
                          <a:ea typeface="SimSun" panose="02010600030101010101" pitchFamily="2" charset="-122"/>
                          <a:cs typeface="Arial" panose="020B0604020202020204" pitchFamily="34" charset="0"/>
                        </a:rPr>
                        <a:t>4,992</a:t>
                      </a:r>
                    </a:p>
                    <a:p>
                      <a:pPr algn="ctr"/>
                      <a:r>
                        <a:rPr lang="en-US" sz="2000" dirty="0">
                          <a:effectLst/>
                          <a:latin typeface="Arial" panose="020B0604020202020204" pitchFamily="34" charset="0"/>
                          <a:ea typeface="SimSun" panose="02010600030101010101" pitchFamily="2" charset="-122"/>
                          <a:cs typeface="Arial" panose="020B0604020202020204" pitchFamily="34" charset="0"/>
                        </a:rPr>
                        <a:t>(832 6T-SRAM cells)</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dirty="0">
                          <a:effectLst/>
                          <a:latin typeface="Arial" panose="020B0604020202020204" pitchFamily="34" charset="0"/>
                          <a:ea typeface="SimSun" panose="02010600030101010101" pitchFamily="2" charset="-122"/>
                          <a:cs typeface="Arial" panose="020B0604020202020204" pitchFamily="34" charset="0"/>
                        </a:rPr>
                        <a:t>2,286</a:t>
                      </a:r>
                    </a:p>
                  </a:txBody>
                  <a:tcPr marL="36195" marR="361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3395567"/>
                  </a:ext>
                </a:extLst>
              </a:tr>
            </a:tbl>
          </a:graphicData>
        </a:graphic>
      </p:graphicFrame>
      <p:sp>
        <p:nvSpPr>
          <p:cNvPr id="45" name="Rectángulo 44">
            <a:extLst>
              <a:ext uri="{FF2B5EF4-FFF2-40B4-BE49-F238E27FC236}">
                <a16:creationId xmlns:a16="http://schemas.microsoft.com/office/drawing/2014/main" id="{36D64C25-5A1E-42C7-B7A5-56DF146022E2}"/>
              </a:ext>
            </a:extLst>
          </p:cNvPr>
          <p:cNvSpPr/>
          <p:nvPr/>
        </p:nvSpPr>
        <p:spPr>
          <a:xfrm>
            <a:off x="9752962" y="3848741"/>
            <a:ext cx="1508292" cy="14366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690B3F74-5270-42B2-9A2B-3BB378095305}"/>
              </a:ext>
            </a:extLst>
          </p:cNvPr>
          <p:cNvSpPr/>
          <p:nvPr/>
        </p:nvSpPr>
        <p:spPr>
          <a:xfrm>
            <a:off x="2762009" y="5625100"/>
            <a:ext cx="3989309" cy="61008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accent4"/>
              </a:solidFill>
            </a:endParaRPr>
          </a:p>
        </p:txBody>
      </p:sp>
      <p:sp>
        <p:nvSpPr>
          <p:cNvPr id="50" name="Rectángulo 49">
            <a:extLst>
              <a:ext uri="{FF2B5EF4-FFF2-40B4-BE49-F238E27FC236}">
                <a16:creationId xmlns:a16="http://schemas.microsoft.com/office/drawing/2014/main" id="{4D0E601D-3E5E-4265-AB7F-DB58F8870CFA}"/>
              </a:ext>
            </a:extLst>
          </p:cNvPr>
          <p:cNvSpPr/>
          <p:nvPr/>
        </p:nvSpPr>
        <p:spPr>
          <a:xfrm>
            <a:off x="6780530" y="5617092"/>
            <a:ext cx="2972432" cy="61008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4"/>
              </a:solidFill>
            </a:endParaRPr>
          </a:p>
        </p:txBody>
      </p:sp>
      <p:sp>
        <p:nvSpPr>
          <p:cNvPr id="52" name="CuadroTexto 51">
            <a:extLst>
              <a:ext uri="{FF2B5EF4-FFF2-40B4-BE49-F238E27FC236}">
                <a16:creationId xmlns:a16="http://schemas.microsoft.com/office/drawing/2014/main" id="{009CD6FA-D976-4F60-AB46-05E0DCCC3AA4}"/>
              </a:ext>
            </a:extLst>
          </p:cNvPr>
          <p:cNvSpPr txBox="1"/>
          <p:nvPr/>
        </p:nvSpPr>
        <p:spPr>
          <a:xfrm>
            <a:off x="7276697" y="3358204"/>
            <a:ext cx="2972433" cy="369332"/>
          </a:xfrm>
          <a:prstGeom prst="rect">
            <a:avLst/>
          </a:prstGeom>
          <a:noFill/>
          <a:ln w="19050">
            <a:noFill/>
          </a:ln>
        </p:spPr>
        <p:txBody>
          <a:bodyPr wrap="square" rtlCol="0">
            <a:spAutoFit/>
          </a:bodyPr>
          <a:lstStyle/>
          <a:p>
            <a:pPr algn="ctr"/>
            <a:r>
              <a:rPr lang="es-ES" b="1" i="1" dirty="0">
                <a:solidFill>
                  <a:schemeClr val="accent5"/>
                </a:solidFill>
                <a:latin typeface="Arial" panose="020B0604020202020204" pitchFamily="34" charset="0"/>
                <a:cs typeface="Arial" panose="020B0604020202020204" pitchFamily="34" charset="0"/>
              </a:rPr>
              <a:t>128-bit  </a:t>
            </a:r>
            <a:r>
              <a:rPr lang="en-US" b="1" i="1" dirty="0">
                <a:solidFill>
                  <a:schemeClr val="accent5"/>
                </a:solidFill>
                <a:latin typeface="Arial" panose="020B0604020202020204" pitchFamily="34" charset="0"/>
                <a:cs typeface="Arial" panose="020B0604020202020204" pitchFamily="34" charset="0"/>
              </a:rPr>
              <a:t>response</a:t>
            </a:r>
          </a:p>
        </p:txBody>
      </p:sp>
      <p:sp>
        <p:nvSpPr>
          <p:cNvPr id="53" name="Rectángulo 52">
            <a:extLst>
              <a:ext uri="{FF2B5EF4-FFF2-40B4-BE49-F238E27FC236}">
                <a16:creationId xmlns:a16="http://schemas.microsoft.com/office/drawing/2014/main" id="{5B85DC04-5527-41EA-A723-15D66AB4E31D}"/>
              </a:ext>
            </a:extLst>
          </p:cNvPr>
          <p:cNvSpPr/>
          <p:nvPr/>
        </p:nvSpPr>
        <p:spPr>
          <a:xfrm>
            <a:off x="9752962" y="5605398"/>
            <a:ext cx="1457003" cy="64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754709732"/>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48" grpId="0" animBg="1"/>
      <p:bldP spid="50"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A novel RTN-</a:t>
            </a:r>
            <a:r>
              <a:rPr lang="es-ES" sz="3200" b="1" dirty="0" err="1">
                <a:latin typeface="Arial" panose="020B0604020202020204" pitchFamily="34" charset="0"/>
                <a:cs typeface="Arial" panose="020B0604020202020204" pitchFamily="34" charset="0"/>
              </a:rPr>
              <a:t>based</a:t>
            </a:r>
            <a:r>
              <a:rPr lang="es-ES" sz="3200" b="1" dirty="0">
                <a:latin typeface="Arial" panose="020B0604020202020204" pitchFamily="34" charset="0"/>
                <a:cs typeface="Arial" panose="020B0604020202020204" pitchFamily="34" charset="0"/>
              </a:rPr>
              <a:t> PUF: </a:t>
            </a:r>
            <a:r>
              <a:rPr lang="es-ES" sz="3200" b="1" dirty="0" err="1">
                <a:latin typeface="Arial" panose="020B0604020202020204" pitchFamily="34" charset="0"/>
                <a:cs typeface="Arial" panose="020B0604020202020204" pitchFamily="34" charset="0"/>
              </a:rPr>
              <a:t>Evaluation</a:t>
            </a:r>
            <a:r>
              <a:rPr lang="es-ES" sz="3200" b="1" dirty="0">
                <a:latin typeface="Arial" panose="020B0604020202020204" pitchFamily="34" charset="0"/>
                <a:cs typeface="Arial" panose="020B0604020202020204" pitchFamily="34" charset="0"/>
              </a:rPr>
              <a:t> #2</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13</a:t>
            </a:fld>
            <a:endParaRPr lang="es-ES" dirty="0">
              <a:solidFill>
                <a:schemeClr val="bg1"/>
              </a:solidFill>
            </a:endParaRPr>
          </a:p>
        </p:txBody>
      </p:sp>
      <p:sp>
        <p:nvSpPr>
          <p:cNvPr id="23" name="CuadroTexto 22">
            <a:extLst>
              <a:ext uri="{FF2B5EF4-FFF2-40B4-BE49-F238E27FC236}">
                <a16:creationId xmlns:a16="http://schemas.microsoft.com/office/drawing/2014/main" id="{EBDC58A0-0718-4716-99A3-2956EC2BF898}"/>
              </a:ext>
            </a:extLst>
          </p:cNvPr>
          <p:cNvSpPr txBox="1"/>
          <p:nvPr/>
        </p:nvSpPr>
        <p:spPr>
          <a:xfrm>
            <a:off x="1646594" y="859999"/>
            <a:ext cx="8898811" cy="369332"/>
          </a:xfrm>
          <a:prstGeom prst="rect">
            <a:avLst/>
          </a:prstGeom>
          <a:noFill/>
          <a:ln w="19050">
            <a:noFill/>
          </a:ln>
        </p:spPr>
        <p:txBody>
          <a:bodyPr wrap="square" rtlCol="0">
            <a:spAutoFit/>
          </a:bodyPr>
          <a:lstStyle/>
          <a:p>
            <a:pPr lvl="0"/>
            <a:r>
              <a:rPr lang="en-US" b="1" i="1" dirty="0"/>
              <a:t>How sizes and biasing conditions can alter the PUF performance? </a:t>
            </a:r>
          </a:p>
        </p:txBody>
      </p:sp>
      <p:sp>
        <p:nvSpPr>
          <p:cNvPr id="18" name="CuadroTexto 17">
            <a:extLst>
              <a:ext uri="{FF2B5EF4-FFF2-40B4-BE49-F238E27FC236}">
                <a16:creationId xmlns:a16="http://schemas.microsoft.com/office/drawing/2014/main" id="{2E812C01-23D7-4879-9FDA-BB703425B98F}"/>
              </a:ext>
            </a:extLst>
          </p:cNvPr>
          <p:cNvSpPr txBox="1"/>
          <p:nvPr/>
        </p:nvSpPr>
        <p:spPr>
          <a:xfrm>
            <a:off x="4487044" y="4576518"/>
            <a:ext cx="3217908" cy="830997"/>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i="1" u="sng" dirty="0">
                <a:solidFill>
                  <a:schemeClr val="accent6">
                    <a:lumMod val="50000"/>
                  </a:schemeClr>
                </a:solidFill>
                <a:latin typeface="Arial" panose="020B0604020202020204" pitchFamily="34" charset="0"/>
                <a:cs typeface="Arial" panose="020B0604020202020204" pitchFamily="34" charset="0"/>
              </a:rPr>
              <a:t>OPTIMUM SIZE</a:t>
            </a:r>
            <a:endParaRPr lang="en-GB" sz="2400" b="1" i="1" dirty="0">
              <a:solidFill>
                <a:schemeClr val="accent6">
                  <a:lumMod val="50000"/>
                </a:schemeClr>
              </a:solidFill>
              <a:latin typeface="Arial" panose="020B0604020202020204" pitchFamily="34" charset="0"/>
              <a:cs typeface="Arial" panose="020B0604020202020204" pitchFamily="34" charset="0"/>
            </a:endParaRPr>
          </a:p>
          <a:p>
            <a:pPr algn="ctr"/>
            <a:r>
              <a:rPr lang="en-GB" sz="2400" b="1" i="1" dirty="0">
                <a:solidFill>
                  <a:schemeClr val="accent6">
                    <a:lumMod val="50000"/>
                  </a:schemeClr>
                </a:solidFill>
                <a:latin typeface="Arial" panose="020B0604020202020204" pitchFamily="34" charset="0"/>
                <a:cs typeface="Arial" panose="020B0604020202020204" pitchFamily="34" charset="0"/>
              </a:rPr>
              <a:t>80x60 nm</a:t>
            </a:r>
            <a:r>
              <a:rPr lang="en-GB" sz="2400" b="1" i="1" baseline="30000" dirty="0">
                <a:solidFill>
                  <a:schemeClr val="accent6">
                    <a:lumMod val="50000"/>
                  </a:schemeClr>
                </a:solidFill>
                <a:latin typeface="Arial" panose="020B0604020202020204" pitchFamily="34" charset="0"/>
                <a:cs typeface="Arial" panose="020B0604020202020204" pitchFamily="34" charset="0"/>
              </a:rPr>
              <a:t>2</a:t>
            </a:r>
            <a:r>
              <a:rPr lang="en-GB" sz="2400" b="1" i="1" dirty="0">
                <a:solidFill>
                  <a:schemeClr val="accent6">
                    <a:lumMod val="50000"/>
                  </a:schemeClr>
                </a:solidFill>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4114C773-6059-4D32-84C0-8FC366C2B874}"/>
                  </a:ext>
                </a:extLst>
              </p:cNvPr>
              <p:cNvSpPr txBox="1"/>
              <p:nvPr/>
            </p:nvSpPr>
            <p:spPr>
              <a:xfrm>
                <a:off x="3802529" y="3444152"/>
                <a:ext cx="4586939" cy="830997"/>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n-GB" sz="2400" b="1" i="1" u="sng" dirty="0">
                    <a:solidFill>
                      <a:schemeClr val="accent4">
                        <a:lumMod val="75000"/>
                      </a:schemeClr>
                    </a:solidFill>
                    <a:latin typeface="Arial" panose="020B0604020202020204" pitchFamily="34" charset="0"/>
                    <a:cs typeface="Arial" panose="020B0604020202020204" pitchFamily="34" charset="0"/>
                  </a:rPr>
                  <a:t>OPTIMUM BIASING</a:t>
                </a:r>
                <a:endParaRPr lang="en-GB" sz="2400" b="1" i="1" dirty="0">
                  <a:solidFill>
                    <a:schemeClr val="accent4">
                      <a:lumMod val="75000"/>
                    </a:schemeClr>
                  </a:solidFill>
                  <a:latin typeface="Arial" panose="020B0604020202020204" pitchFamily="34" charset="0"/>
                  <a:cs typeface="Arial" panose="020B0604020202020204" pitchFamily="34" charset="0"/>
                </a:endParaRPr>
              </a:p>
              <a:p>
                <a:pPr algn="ctr"/>
                <a14:m>
                  <m:oMath xmlns:m="http://schemas.openxmlformats.org/officeDocument/2006/math">
                    <m:d>
                      <m:dPr>
                        <m:begChr m:val="|"/>
                        <m:endChr m:val="|"/>
                        <m:ctrlPr>
                          <a:rPr lang="en-GB" sz="2400" b="1" i="1" dirty="0" smtClean="0">
                            <a:solidFill>
                              <a:schemeClr val="accent4">
                                <a:lumMod val="75000"/>
                              </a:schemeClr>
                            </a:solidFill>
                            <a:latin typeface="Cambria Math" panose="02040503050406030204" pitchFamily="18" charset="0"/>
                            <a:cs typeface="Arial" panose="020B0604020202020204" pitchFamily="34" charset="0"/>
                          </a:rPr>
                        </m:ctrlPr>
                      </m:dPr>
                      <m:e>
                        <m:sSub>
                          <m:sSubPr>
                            <m:ctrlPr>
                              <a:rPr lang="es-ES" sz="2400" b="1" i="1" dirty="0" smtClean="0">
                                <a:solidFill>
                                  <a:schemeClr val="accent4">
                                    <a:lumMod val="75000"/>
                                  </a:schemeClr>
                                </a:solidFill>
                                <a:latin typeface="Cambria Math" panose="02040503050406030204" pitchFamily="18" charset="0"/>
                                <a:cs typeface="Arial" panose="020B0604020202020204" pitchFamily="34" charset="0"/>
                              </a:rPr>
                            </m:ctrlPr>
                          </m:sSubPr>
                          <m:e>
                            <m:r>
                              <a:rPr lang="es-ES" sz="2400" b="1" i="1" dirty="0" smtClean="0">
                                <a:solidFill>
                                  <a:schemeClr val="accent4">
                                    <a:lumMod val="75000"/>
                                  </a:schemeClr>
                                </a:solidFill>
                                <a:latin typeface="Cambria Math" panose="02040503050406030204" pitchFamily="18" charset="0"/>
                                <a:cs typeface="Arial" panose="020B0604020202020204" pitchFamily="34" charset="0"/>
                              </a:rPr>
                              <m:t>𝑽</m:t>
                            </m:r>
                          </m:e>
                          <m:sub>
                            <m:r>
                              <a:rPr lang="es-ES" sz="2400" b="1" i="1" dirty="0" smtClean="0">
                                <a:solidFill>
                                  <a:schemeClr val="accent4">
                                    <a:lumMod val="75000"/>
                                  </a:schemeClr>
                                </a:solidFill>
                                <a:latin typeface="Cambria Math" panose="02040503050406030204" pitchFamily="18" charset="0"/>
                                <a:cs typeface="Arial" panose="020B0604020202020204" pitchFamily="34" charset="0"/>
                              </a:rPr>
                              <m:t>𝑮𝑺</m:t>
                            </m:r>
                          </m:sub>
                        </m:sSub>
                      </m:e>
                    </m:d>
                    <m:r>
                      <a:rPr lang="es-ES" sz="2400" b="1" i="1" dirty="0" smtClean="0">
                        <a:solidFill>
                          <a:schemeClr val="accent4">
                            <a:lumMod val="75000"/>
                          </a:schemeClr>
                        </a:solidFill>
                        <a:latin typeface="Cambria Math" panose="02040503050406030204" pitchFamily="18" charset="0"/>
                        <a:cs typeface="Arial" panose="020B0604020202020204" pitchFamily="34" charset="0"/>
                      </a:rPr>
                      <m:t>=</m:t>
                    </m:r>
                    <m:r>
                      <a:rPr lang="es-ES" sz="2400" b="1" i="1" dirty="0" smtClean="0">
                        <a:solidFill>
                          <a:schemeClr val="accent4">
                            <a:lumMod val="75000"/>
                          </a:schemeClr>
                        </a:solidFill>
                        <a:latin typeface="Cambria Math" panose="02040503050406030204" pitchFamily="18" charset="0"/>
                        <a:cs typeface="Arial" panose="020B0604020202020204" pitchFamily="34" charset="0"/>
                      </a:rPr>
                      <m:t>𝟎</m:t>
                    </m:r>
                    <m:r>
                      <a:rPr lang="es-ES" sz="2400" b="1" i="1" dirty="0" smtClean="0">
                        <a:solidFill>
                          <a:schemeClr val="accent4">
                            <a:lumMod val="75000"/>
                          </a:schemeClr>
                        </a:solidFill>
                        <a:latin typeface="Cambria Math" panose="02040503050406030204" pitchFamily="18" charset="0"/>
                        <a:cs typeface="Arial" panose="020B0604020202020204" pitchFamily="34" charset="0"/>
                      </a:rPr>
                      <m:t>.</m:t>
                    </m:r>
                    <m:r>
                      <a:rPr lang="es-ES" sz="2400" b="1" i="1" dirty="0" smtClean="0">
                        <a:solidFill>
                          <a:schemeClr val="accent4">
                            <a:lumMod val="75000"/>
                          </a:schemeClr>
                        </a:solidFill>
                        <a:latin typeface="Cambria Math" panose="02040503050406030204" pitchFamily="18" charset="0"/>
                        <a:cs typeface="Arial" panose="020B0604020202020204" pitchFamily="34" charset="0"/>
                      </a:rPr>
                      <m:t>𝟖</m:t>
                    </m:r>
                    <m:r>
                      <a:rPr lang="es-ES" sz="2400" b="1" i="1" dirty="0" smtClean="0">
                        <a:solidFill>
                          <a:schemeClr val="accent4">
                            <a:lumMod val="75000"/>
                          </a:schemeClr>
                        </a:solidFill>
                        <a:latin typeface="Cambria Math" panose="02040503050406030204" pitchFamily="18" charset="0"/>
                        <a:cs typeface="Arial" panose="020B0604020202020204" pitchFamily="34" charset="0"/>
                      </a:rPr>
                      <m:t> </m:t>
                    </m:r>
                    <m:r>
                      <a:rPr lang="es-ES" sz="2400" b="1" i="1" dirty="0" smtClean="0">
                        <a:solidFill>
                          <a:schemeClr val="accent4">
                            <a:lumMod val="75000"/>
                          </a:schemeClr>
                        </a:solidFill>
                        <a:latin typeface="Cambria Math" panose="02040503050406030204" pitchFamily="18" charset="0"/>
                        <a:cs typeface="Arial" panose="020B0604020202020204" pitchFamily="34" charset="0"/>
                      </a:rPr>
                      <m:t>𝑽</m:t>
                    </m:r>
                  </m:oMath>
                </a14:m>
                <a:r>
                  <a:rPr lang="en-GB" sz="2400" b="1" i="1" dirty="0">
                    <a:solidFill>
                      <a:schemeClr val="accent4">
                        <a:lumMod val="75000"/>
                      </a:schemeClr>
                    </a:solidFill>
                    <a:latin typeface="Arial" panose="020B0604020202020204" pitchFamily="34" charset="0"/>
                    <a:cs typeface="Arial" panose="020B0604020202020204" pitchFamily="34" charset="0"/>
                  </a:rPr>
                  <a:t> &amp; </a:t>
                </a:r>
                <a14:m>
                  <m:oMath xmlns:m="http://schemas.openxmlformats.org/officeDocument/2006/math">
                    <m:d>
                      <m:dPr>
                        <m:begChr m:val="|"/>
                        <m:endChr m:val="|"/>
                        <m:ctrlPr>
                          <a:rPr lang="en-GB" sz="2400" b="1" i="1" dirty="0">
                            <a:solidFill>
                              <a:schemeClr val="accent4">
                                <a:lumMod val="75000"/>
                              </a:schemeClr>
                            </a:solidFill>
                            <a:latin typeface="Cambria Math" panose="02040503050406030204" pitchFamily="18" charset="0"/>
                            <a:cs typeface="Arial" panose="020B0604020202020204" pitchFamily="34" charset="0"/>
                          </a:rPr>
                        </m:ctrlPr>
                      </m:dPr>
                      <m:e>
                        <m:sSub>
                          <m:sSubPr>
                            <m:ctrlPr>
                              <a:rPr lang="es-ES" sz="2400" b="1" i="1" dirty="0">
                                <a:solidFill>
                                  <a:schemeClr val="accent4">
                                    <a:lumMod val="75000"/>
                                  </a:schemeClr>
                                </a:solidFill>
                                <a:latin typeface="Cambria Math" panose="02040503050406030204" pitchFamily="18" charset="0"/>
                                <a:cs typeface="Arial" panose="020B0604020202020204" pitchFamily="34" charset="0"/>
                              </a:rPr>
                            </m:ctrlPr>
                          </m:sSubPr>
                          <m:e>
                            <m:r>
                              <a:rPr lang="es-ES" sz="2400" b="1" i="1" dirty="0">
                                <a:solidFill>
                                  <a:schemeClr val="accent4">
                                    <a:lumMod val="75000"/>
                                  </a:schemeClr>
                                </a:solidFill>
                                <a:latin typeface="Cambria Math" panose="02040503050406030204" pitchFamily="18" charset="0"/>
                                <a:cs typeface="Arial" panose="020B0604020202020204" pitchFamily="34" charset="0"/>
                              </a:rPr>
                              <m:t>𝑽</m:t>
                            </m:r>
                          </m:e>
                          <m:sub>
                            <m:r>
                              <a:rPr lang="es-ES" sz="2400" b="1" i="1" dirty="0" smtClean="0">
                                <a:solidFill>
                                  <a:schemeClr val="accent4">
                                    <a:lumMod val="75000"/>
                                  </a:schemeClr>
                                </a:solidFill>
                                <a:latin typeface="Cambria Math" panose="02040503050406030204" pitchFamily="18" charset="0"/>
                                <a:cs typeface="Arial" panose="020B0604020202020204" pitchFamily="34" charset="0"/>
                              </a:rPr>
                              <m:t>𝑫</m:t>
                            </m:r>
                            <m:r>
                              <a:rPr lang="es-ES" sz="2400" b="1" i="1" dirty="0">
                                <a:solidFill>
                                  <a:schemeClr val="accent4">
                                    <a:lumMod val="75000"/>
                                  </a:schemeClr>
                                </a:solidFill>
                                <a:latin typeface="Cambria Math" panose="02040503050406030204" pitchFamily="18" charset="0"/>
                                <a:cs typeface="Arial" panose="020B0604020202020204" pitchFamily="34" charset="0"/>
                              </a:rPr>
                              <m:t>𝑺</m:t>
                            </m:r>
                          </m:sub>
                        </m:sSub>
                      </m:e>
                    </m:d>
                    <m:r>
                      <a:rPr lang="es-ES" sz="2400" b="1" i="1" dirty="0">
                        <a:solidFill>
                          <a:schemeClr val="accent4">
                            <a:lumMod val="75000"/>
                          </a:schemeClr>
                        </a:solidFill>
                        <a:latin typeface="Cambria Math" panose="02040503050406030204" pitchFamily="18" charset="0"/>
                        <a:cs typeface="Arial" panose="020B0604020202020204" pitchFamily="34" charset="0"/>
                      </a:rPr>
                      <m:t>=</m:t>
                    </m:r>
                    <m:r>
                      <a:rPr lang="es-ES" sz="2400" b="1" i="1" dirty="0" smtClean="0">
                        <a:solidFill>
                          <a:schemeClr val="accent4">
                            <a:lumMod val="75000"/>
                          </a:schemeClr>
                        </a:solidFill>
                        <a:latin typeface="Cambria Math" panose="02040503050406030204" pitchFamily="18" charset="0"/>
                        <a:cs typeface="Arial" panose="020B0604020202020204" pitchFamily="34" charset="0"/>
                      </a:rPr>
                      <m:t>𝟏</m:t>
                    </m:r>
                    <m:r>
                      <a:rPr lang="es-ES" sz="2400" b="1" i="1" dirty="0" smtClean="0">
                        <a:solidFill>
                          <a:schemeClr val="accent4">
                            <a:lumMod val="75000"/>
                          </a:schemeClr>
                        </a:solidFill>
                        <a:latin typeface="Cambria Math" panose="02040503050406030204" pitchFamily="18" charset="0"/>
                        <a:cs typeface="Arial" panose="020B0604020202020204" pitchFamily="34" charset="0"/>
                      </a:rPr>
                      <m:t>.</m:t>
                    </m:r>
                    <m:r>
                      <a:rPr lang="es-ES" sz="2400" b="1" i="1" dirty="0" smtClean="0">
                        <a:solidFill>
                          <a:schemeClr val="accent4">
                            <a:lumMod val="75000"/>
                          </a:schemeClr>
                        </a:solidFill>
                        <a:latin typeface="Cambria Math" panose="02040503050406030204" pitchFamily="18" charset="0"/>
                        <a:cs typeface="Arial" panose="020B0604020202020204" pitchFamily="34" charset="0"/>
                      </a:rPr>
                      <m:t>𝟐</m:t>
                    </m:r>
                    <m:r>
                      <a:rPr lang="es-ES" sz="2400" b="1" i="1" dirty="0" smtClean="0">
                        <a:solidFill>
                          <a:schemeClr val="accent4">
                            <a:lumMod val="75000"/>
                          </a:schemeClr>
                        </a:solidFill>
                        <a:latin typeface="Cambria Math" panose="02040503050406030204" pitchFamily="18" charset="0"/>
                        <a:cs typeface="Arial" panose="020B0604020202020204" pitchFamily="34" charset="0"/>
                      </a:rPr>
                      <m:t> </m:t>
                    </m:r>
                    <m:r>
                      <a:rPr lang="es-ES" sz="2400" b="1" i="1" dirty="0" smtClean="0">
                        <a:solidFill>
                          <a:schemeClr val="accent4">
                            <a:lumMod val="75000"/>
                          </a:schemeClr>
                        </a:solidFill>
                        <a:latin typeface="Cambria Math" panose="02040503050406030204" pitchFamily="18" charset="0"/>
                        <a:cs typeface="Arial" panose="020B0604020202020204" pitchFamily="34" charset="0"/>
                      </a:rPr>
                      <m:t>𝑽</m:t>
                    </m:r>
                  </m:oMath>
                </a14:m>
                <a:endParaRPr lang="en-GB" sz="2400" b="1" i="1" dirty="0">
                  <a:solidFill>
                    <a:schemeClr val="accent4">
                      <a:lumMod val="75000"/>
                    </a:schemeClr>
                  </a:solidFill>
                  <a:latin typeface="Arial" panose="020B0604020202020204" pitchFamily="34" charset="0"/>
                  <a:cs typeface="Arial" panose="020B0604020202020204" pitchFamily="34" charset="0"/>
                </a:endParaRPr>
              </a:p>
            </p:txBody>
          </p:sp>
        </mc:Choice>
        <mc:Fallback xmlns="">
          <p:sp>
            <p:nvSpPr>
              <p:cNvPr id="19" name="CuadroTexto 18">
                <a:extLst>
                  <a:ext uri="{FF2B5EF4-FFF2-40B4-BE49-F238E27FC236}">
                    <a16:creationId xmlns:a16="http://schemas.microsoft.com/office/drawing/2014/main" id="{4114C773-6059-4D32-84C0-8FC366C2B874}"/>
                  </a:ext>
                </a:extLst>
              </p:cNvPr>
              <p:cNvSpPr txBox="1">
                <a:spLocks noRot="1" noChangeAspect="1" noMove="1" noResize="1" noEditPoints="1" noAdjustHandles="1" noChangeArrowheads="1" noChangeShapeType="1" noTextEdit="1"/>
              </p:cNvSpPr>
              <p:nvPr/>
            </p:nvSpPr>
            <p:spPr>
              <a:xfrm>
                <a:off x="3802529" y="3444152"/>
                <a:ext cx="4586939" cy="830997"/>
              </a:xfrm>
              <a:prstGeom prst="rect">
                <a:avLst/>
              </a:prstGeom>
              <a:blipFill>
                <a:blip r:embed="rId4"/>
                <a:stretch>
                  <a:fillRect t="-4317" b="-15108"/>
                </a:stretch>
              </a:blipFill>
              <a:ln w="19050">
                <a:solidFill>
                  <a:schemeClr val="accent4">
                    <a:lumMod val="50000"/>
                  </a:schemeClr>
                </a:solidFill>
              </a:ln>
              <a:effectLst/>
            </p:spPr>
            <p:txBody>
              <a:bodyPr/>
              <a:lstStyle/>
              <a:p>
                <a:r>
                  <a:rPr lang="es-ES">
                    <a:noFill/>
                  </a:rPr>
                  <a:t> </a:t>
                </a:r>
              </a:p>
            </p:txBody>
          </p:sp>
        </mc:Fallback>
      </mc:AlternateContent>
      <p:sp>
        <p:nvSpPr>
          <p:cNvPr id="21" name="CuadroTexto 20">
            <a:extLst>
              <a:ext uri="{FF2B5EF4-FFF2-40B4-BE49-F238E27FC236}">
                <a16:creationId xmlns:a16="http://schemas.microsoft.com/office/drawing/2014/main" id="{E31C11E5-D68C-4576-8495-6A9D3E59444A}"/>
              </a:ext>
            </a:extLst>
          </p:cNvPr>
          <p:cNvSpPr txBox="1"/>
          <p:nvPr/>
        </p:nvSpPr>
        <p:spPr>
          <a:xfrm>
            <a:off x="1223445" y="1928717"/>
            <a:ext cx="4218764" cy="830997"/>
          </a:xfrm>
          <a:prstGeom prst="rect">
            <a:avLst/>
          </a:prstGeom>
          <a:solidFill>
            <a:schemeClr val="accent1">
              <a:lumMod val="20000"/>
              <a:lumOff val="80000"/>
            </a:schemeClr>
          </a:solidFill>
          <a:ln w="19050">
            <a:solidFill>
              <a:srgbClr val="FF0000"/>
            </a:solidFill>
          </a:ln>
        </p:spPr>
        <p:txBody>
          <a:bodyPr wrap="square" rtlCol="0">
            <a:spAutoFit/>
          </a:bodyPr>
          <a:lstStyle/>
          <a:p>
            <a:pPr marL="342900" indent="-342900" algn="ctr">
              <a:buFont typeface="Symbol" panose="05050102010706020507" pitchFamily="18" charset="2"/>
              <a:buChar char="­"/>
            </a:pPr>
            <a:r>
              <a:rPr lang="en-GB" sz="2400" i="1" dirty="0">
                <a:solidFill>
                  <a:srgbClr val="FF0000"/>
                </a:solidFill>
                <a:latin typeface="Arial" panose="020B0604020202020204" pitchFamily="34" charset="0"/>
                <a:cs typeface="Arial" panose="020B0604020202020204" pitchFamily="34" charset="0"/>
              </a:rPr>
              <a:t>Larger Transistors</a:t>
            </a:r>
          </a:p>
          <a:p>
            <a:pPr marL="342900" indent="-342900" algn="ctr">
              <a:buFont typeface="Symbol" panose="05050102010706020507" pitchFamily="18" charset="2"/>
              <a:buChar char="­"/>
            </a:pPr>
            <a:r>
              <a:rPr lang="en-GB" sz="2400" i="1" dirty="0">
                <a:solidFill>
                  <a:srgbClr val="FF0000"/>
                </a:solidFill>
                <a:latin typeface="Arial" panose="020B0604020202020204" pitchFamily="34" charset="0"/>
                <a:cs typeface="Arial" panose="020B0604020202020204" pitchFamily="34" charset="0"/>
              </a:rPr>
              <a:t>Stable Pairs</a:t>
            </a:r>
          </a:p>
        </p:txBody>
      </p:sp>
      <p:sp>
        <p:nvSpPr>
          <p:cNvPr id="22" name="CuadroTexto 21">
            <a:extLst>
              <a:ext uri="{FF2B5EF4-FFF2-40B4-BE49-F238E27FC236}">
                <a16:creationId xmlns:a16="http://schemas.microsoft.com/office/drawing/2014/main" id="{75EC51D5-28C0-406D-BEE2-D1BD97317678}"/>
              </a:ext>
            </a:extLst>
          </p:cNvPr>
          <p:cNvSpPr txBox="1"/>
          <p:nvPr/>
        </p:nvSpPr>
        <p:spPr>
          <a:xfrm>
            <a:off x="6596427" y="1896287"/>
            <a:ext cx="4218764" cy="830997"/>
          </a:xfrm>
          <a:prstGeom prst="rect">
            <a:avLst/>
          </a:prstGeom>
          <a:solidFill>
            <a:schemeClr val="accent4">
              <a:lumMod val="20000"/>
              <a:lumOff val="80000"/>
            </a:schemeClr>
          </a:solidFill>
          <a:ln w="19050">
            <a:solidFill>
              <a:srgbClr val="00B050"/>
            </a:solidFill>
          </a:ln>
        </p:spPr>
        <p:txBody>
          <a:bodyPr wrap="square" rtlCol="0">
            <a:spAutoFit/>
          </a:bodyPr>
          <a:lstStyle/>
          <a:p>
            <a:pPr algn="ctr"/>
            <a:r>
              <a:rPr lang="en-GB" sz="2400" dirty="0">
                <a:solidFill>
                  <a:srgbClr val="00B050"/>
                </a:solidFill>
                <a:latin typeface="Arial" panose="020B0604020202020204" pitchFamily="34" charset="0"/>
                <a:cs typeface="Arial" panose="020B0604020202020204" pitchFamily="34" charset="0"/>
                <a:sym typeface="Symbol" panose="05050102010706020507" pitchFamily="18" charset="2"/>
              </a:rPr>
              <a:t> </a:t>
            </a:r>
            <a:r>
              <a:rPr lang="en-GB" sz="2400" i="1" dirty="0">
                <a:solidFill>
                  <a:srgbClr val="00B050"/>
                </a:solidFill>
                <a:latin typeface="Arial" panose="020B0604020202020204" pitchFamily="34" charset="0"/>
                <a:cs typeface="Arial" panose="020B0604020202020204" pitchFamily="34" charset="0"/>
              </a:rPr>
              <a:t>Smaller Transistors</a:t>
            </a:r>
          </a:p>
          <a:p>
            <a:pPr algn="ctr"/>
            <a:r>
              <a:rPr lang="en-GB" sz="2400" dirty="0">
                <a:solidFill>
                  <a:srgbClr val="00B050"/>
                </a:solidFill>
                <a:latin typeface="Arial" panose="020B0604020202020204" pitchFamily="34" charset="0"/>
                <a:cs typeface="Arial" panose="020B0604020202020204" pitchFamily="34" charset="0"/>
                <a:sym typeface="Symbol" panose="05050102010706020507" pitchFamily="18" charset="2"/>
              </a:rPr>
              <a:t> </a:t>
            </a:r>
            <a:r>
              <a:rPr lang="en-GB" sz="2400" i="1" dirty="0">
                <a:solidFill>
                  <a:srgbClr val="00B050"/>
                </a:solidFill>
                <a:latin typeface="Arial" panose="020B0604020202020204" pitchFamily="34" charset="0"/>
                <a:cs typeface="Arial" panose="020B0604020202020204" pitchFamily="34" charset="0"/>
              </a:rPr>
              <a:t>Area Cost per Bit</a:t>
            </a:r>
          </a:p>
        </p:txBody>
      </p:sp>
    </p:spTree>
    <p:custDataLst>
      <p:tags r:id="rId1"/>
    </p:custDataLst>
    <p:extLst>
      <p:ext uri="{BB962C8B-B14F-4D97-AF65-F5344CB8AC3E}">
        <p14:creationId xmlns:p14="http://schemas.microsoft.com/office/powerpoint/2010/main" val="559547873"/>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A novel RTN-</a:t>
            </a:r>
            <a:r>
              <a:rPr lang="es-ES" sz="3200" b="1" dirty="0" err="1">
                <a:latin typeface="Arial" panose="020B0604020202020204" pitchFamily="34" charset="0"/>
                <a:cs typeface="Arial" panose="020B0604020202020204" pitchFamily="34" charset="0"/>
              </a:rPr>
              <a:t>based</a:t>
            </a:r>
            <a:r>
              <a:rPr lang="es-ES" sz="3200" b="1" dirty="0">
                <a:latin typeface="Arial" panose="020B0604020202020204" pitchFamily="34" charset="0"/>
                <a:cs typeface="Arial" panose="020B0604020202020204" pitchFamily="34" charset="0"/>
              </a:rPr>
              <a:t> PUF: </a:t>
            </a:r>
            <a:r>
              <a:rPr lang="es-ES" sz="3200" b="1" dirty="0" err="1">
                <a:latin typeface="Arial" panose="020B0604020202020204" pitchFamily="34" charset="0"/>
                <a:cs typeface="Arial" panose="020B0604020202020204" pitchFamily="34" charset="0"/>
              </a:rPr>
              <a:t>Evaluation</a:t>
            </a:r>
            <a:r>
              <a:rPr lang="es-ES" sz="3200" b="1" dirty="0">
                <a:latin typeface="Arial" panose="020B0604020202020204" pitchFamily="34" charset="0"/>
                <a:cs typeface="Arial" panose="020B0604020202020204" pitchFamily="34" charset="0"/>
              </a:rPr>
              <a:t> #3</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14</a:t>
            </a:fld>
            <a:endParaRPr lang="es-ES" dirty="0">
              <a:solidFill>
                <a:schemeClr val="bg1"/>
              </a:solidFill>
            </a:endParaRPr>
          </a:p>
        </p:txBody>
      </p:sp>
      <p:sp>
        <p:nvSpPr>
          <p:cNvPr id="23" name="CuadroTexto 22">
            <a:extLst>
              <a:ext uri="{FF2B5EF4-FFF2-40B4-BE49-F238E27FC236}">
                <a16:creationId xmlns:a16="http://schemas.microsoft.com/office/drawing/2014/main" id="{EBDC58A0-0718-4716-99A3-2956EC2BF898}"/>
              </a:ext>
            </a:extLst>
          </p:cNvPr>
          <p:cNvSpPr txBox="1"/>
          <p:nvPr/>
        </p:nvSpPr>
        <p:spPr>
          <a:xfrm>
            <a:off x="1646594" y="859999"/>
            <a:ext cx="8898811" cy="646331"/>
          </a:xfrm>
          <a:prstGeom prst="rect">
            <a:avLst/>
          </a:prstGeom>
          <a:noFill/>
          <a:ln w="19050">
            <a:noFill/>
          </a:ln>
        </p:spPr>
        <p:txBody>
          <a:bodyPr wrap="square" rtlCol="0">
            <a:spAutoFit/>
          </a:bodyPr>
          <a:lstStyle/>
          <a:p>
            <a:pPr lvl="0"/>
            <a:r>
              <a:rPr lang="en-US" b="1" i="1" dirty="0"/>
              <a:t>How non-idealities of the circuitry needed to get the response can affect the PUF performance?</a:t>
            </a:r>
          </a:p>
        </p:txBody>
      </p:sp>
      <p:sp>
        <p:nvSpPr>
          <p:cNvPr id="18" name="CuadroTexto 17">
            <a:extLst>
              <a:ext uri="{FF2B5EF4-FFF2-40B4-BE49-F238E27FC236}">
                <a16:creationId xmlns:a16="http://schemas.microsoft.com/office/drawing/2014/main" id="{2E812C01-23D7-4879-9FDA-BB703425B98F}"/>
              </a:ext>
            </a:extLst>
          </p:cNvPr>
          <p:cNvSpPr txBox="1"/>
          <p:nvPr/>
        </p:nvSpPr>
        <p:spPr>
          <a:xfrm>
            <a:off x="2094171" y="3018313"/>
            <a:ext cx="8003647" cy="830997"/>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dirty="0">
                <a:solidFill>
                  <a:schemeClr val="accent6">
                    <a:lumMod val="50000"/>
                  </a:schemeClr>
                </a:solidFill>
                <a:latin typeface="Arial" panose="020B0604020202020204" pitchFamily="34" charset="0"/>
                <a:cs typeface="Arial" panose="020B0604020202020204" pitchFamily="34" charset="0"/>
              </a:rPr>
              <a:t>MCF Extractor and Comparator must be carefully designed</a:t>
            </a:r>
          </a:p>
        </p:txBody>
      </p:sp>
      <p:sp>
        <p:nvSpPr>
          <p:cNvPr id="19" name="CuadroTexto 18">
            <a:extLst>
              <a:ext uri="{FF2B5EF4-FFF2-40B4-BE49-F238E27FC236}">
                <a16:creationId xmlns:a16="http://schemas.microsoft.com/office/drawing/2014/main" id="{4114C773-6059-4D32-84C0-8FC366C2B874}"/>
              </a:ext>
            </a:extLst>
          </p:cNvPr>
          <p:cNvSpPr txBox="1"/>
          <p:nvPr/>
        </p:nvSpPr>
        <p:spPr>
          <a:xfrm>
            <a:off x="2094174" y="1846823"/>
            <a:ext cx="8003648" cy="830997"/>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s-ES" sz="2400" b="1" dirty="0">
                <a:solidFill>
                  <a:schemeClr val="accent4">
                    <a:lumMod val="75000"/>
                  </a:schemeClr>
                </a:solidFill>
                <a:latin typeface="Arial" panose="020B0604020202020204" pitchFamily="34" charset="0"/>
                <a:cs typeface="Arial" panose="020B0604020202020204" pitchFamily="34" charset="0"/>
              </a:rPr>
              <a:t>Non-</a:t>
            </a:r>
            <a:r>
              <a:rPr lang="es-ES" sz="2400" b="1" dirty="0" err="1">
                <a:solidFill>
                  <a:schemeClr val="accent4">
                    <a:lumMod val="75000"/>
                  </a:schemeClr>
                </a:solidFill>
                <a:latin typeface="Arial" panose="020B0604020202020204" pitchFamily="34" charset="0"/>
                <a:cs typeface="Arial" panose="020B0604020202020204" pitchFamily="34" charset="0"/>
              </a:rPr>
              <a:t>idealities</a:t>
            </a:r>
            <a:r>
              <a:rPr lang="es-ES" sz="2400" b="1" dirty="0">
                <a:solidFill>
                  <a:schemeClr val="accent4">
                    <a:lumMod val="75000"/>
                  </a:schemeClr>
                </a:solidFill>
                <a:latin typeface="Arial" panose="020B0604020202020204" pitchFamily="34" charset="0"/>
                <a:cs typeface="Arial" panose="020B0604020202020204" pitchFamily="34" charset="0"/>
              </a:rPr>
              <a:t> </a:t>
            </a:r>
            <a:r>
              <a:rPr lang="es-ES" sz="2400" b="1" dirty="0" err="1">
                <a:solidFill>
                  <a:schemeClr val="accent4">
                    <a:lumMod val="75000"/>
                  </a:schemeClr>
                </a:solidFill>
                <a:latin typeface="Arial" panose="020B0604020202020204" pitchFamily="34" charset="0"/>
                <a:cs typeface="Arial" panose="020B0604020202020204" pitchFamily="34" charset="0"/>
              </a:rPr>
              <a:t>of</a:t>
            </a:r>
            <a:r>
              <a:rPr lang="es-ES" sz="2400" b="1" dirty="0">
                <a:solidFill>
                  <a:schemeClr val="accent4">
                    <a:lumMod val="75000"/>
                  </a:schemeClr>
                </a:solidFill>
                <a:latin typeface="Arial" panose="020B0604020202020204" pitchFamily="34" charset="0"/>
                <a:cs typeface="Arial" panose="020B0604020202020204" pitchFamily="34" charset="0"/>
              </a:rPr>
              <a:t> </a:t>
            </a:r>
            <a:r>
              <a:rPr lang="es-ES" sz="2400" b="1" dirty="0" err="1">
                <a:solidFill>
                  <a:schemeClr val="accent4">
                    <a:lumMod val="75000"/>
                  </a:schemeClr>
                </a:solidFill>
                <a:latin typeface="Arial" panose="020B0604020202020204" pitchFamily="34" charset="0"/>
                <a:cs typeface="Arial" panose="020B0604020202020204" pitchFamily="34" charset="0"/>
              </a:rPr>
              <a:t>the</a:t>
            </a:r>
            <a:r>
              <a:rPr lang="es-ES" sz="2400" b="1" dirty="0">
                <a:solidFill>
                  <a:schemeClr val="accent4">
                    <a:lumMod val="75000"/>
                  </a:schemeClr>
                </a:solidFill>
                <a:latin typeface="Arial" panose="020B0604020202020204" pitchFamily="34" charset="0"/>
                <a:cs typeface="Arial" panose="020B0604020202020204" pitchFamily="34" charset="0"/>
              </a:rPr>
              <a:t> </a:t>
            </a:r>
            <a:r>
              <a:rPr lang="es-ES" sz="2400" b="1" dirty="0" err="1">
                <a:solidFill>
                  <a:schemeClr val="accent4">
                    <a:lumMod val="75000"/>
                  </a:schemeClr>
                </a:solidFill>
                <a:latin typeface="Arial" panose="020B0604020202020204" pitchFamily="34" charset="0"/>
                <a:cs typeface="Arial" panose="020B0604020202020204" pitchFamily="34" charset="0"/>
              </a:rPr>
              <a:t>circuitry</a:t>
            </a:r>
            <a:r>
              <a:rPr lang="es-ES" sz="2400" b="1" dirty="0">
                <a:solidFill>
                  <a:schemeClr val="accent4">
                    <a:lumMod val="75000"/>
                  </a:schemeClr>
                </a:solidFill>
                <a:latin typeface="Arial" panose="020B0604020202020204" pitchFamily="34" charset="0"/>
                <a:cs typeface="Arial" panose="020B0604020202020204" pitchFamily="34" charset="0"/>
              </a:rPr>
              <a:t> can </a:t>
            </a:r>
            <a:r>
              <a:rPr lang="es-ES" sz="2400" b="1" dirty="0" err="1">
                <a:solidFill>
                  <a:schemeClr val="accent4">
                    <a:lumMod val="75000"/>
                  </a:schemeClr>
                </a:solidFill>
                <a:latin typeface="Arial" panose="020B0604020202020204" pitchFamily="34" charset="0"/>
                <a:cs typeface="Arial" panose="020B0604020202020204" pitchFamily="34" charset="0"/>
              </a:rPr>
              <a:t>affect</a:t>
            </a:r>
            <a:r>
              <a:rPr lang="es-ES" sz="2400" b="1" dirty="0">
                <a:solidFill>
                  <a:schemeClr val="accent4">
                    <a:lumMod val="75000"/>
                  </a:schemeClr>
                </a:solidFill>
                <a:latin typeface="Arial" panose="020B0604020202020204" pitchFamily="34" charset="0"/>
                <a:cs typeface="Arial" panose="020B0604020202020204" pitchFamily="34" charset="0"/>
              </a:rPr>
              <a:t> </a:t>
            </a:r>
            <a:r>
              <a:rPr lang="es-ES" sz="2400" b="1" dirty="0" err="1">
                <a:solidFill>
                  <a:schemeClr val="accent4">
                    <a:lumMod val="75000"/>
                  </a:schemeClr>
                </a:solidFill>
                <a:latin typeface="Arial" panose="020B0604020202020204" pitchFamily="34" charset="0"/>
                <a:cs typeface="Arial" panose="020B0604020202020204" pitchFamily="34" charset="0"/>
              </a:rPr>
              <a:t>the</a:t>
            </a:r>
            <a:r>
              <a:rPr lang="es-ES" sz="2400" b="1" dirty="0">
                <a:solidFill>
                  <a:schemeClr val="accent4">
                    <a:lumMod val="75000"/>
                  </a:schemeClr>
                </a:solidFill>
                <a:latin typeface="Arial" panose="020B0604020202020204" pitchFamily="34" charset="0"/>
                <a:cs typeface="Arial" panose="020B0604020202020204" pitchFamily="34" charset="0"/>
              </a:rPr>
              <a:t> performance </a:t>
            </a:r>
            <a:r>
              <a:rPr lang="es-ES" sz="2400" b="1" dirty="0" err="1">
                <a:solidFill>
                  <a:schemeClr val="accent4">
                    <a:lumMod val="75000"/>
                  </a:schemeClr>
                </a:solidFill>
                <a:latin typeface="Arial" panose="020B0604020202020204" pitchFamily="34" charset="0"/>
                <a:cs typeface="Arial" panose="020B0604020202020204" pitchFamily="34" charset="0"/>
              </a:rPr>
              <a:t>of</a:t>
            </a:r>
            <a:r>
              <a:rPr lang="es-ES" sz="2400" b="1" dirty="0">
                <a:solidFill>
                  <a:schemeClr val="accent4">
                    <a:lumMod val="75000"/>
                  </a:schemeClr>
                </a:solidFill>
                <a:latin typeface="Arial" panose="020B0604020202020204" pitchFamily="34" charset="0"/>
                <a:cs typeface="Arial" panose="020B0604020202020204" pitchFamily="34" charset="0"/>
              </a:rPr>
              <a:t> </a:t>
            </a:r>
            <a:r>
              <a:rPr lang="es-ES" sz="2400" b="1" dirty="0" err="1">
                <a:solidFill>
                  <a:schemeClr val="accent4">
                    <a:lumMod val="75000"/>
                  </a:schemeClr>
                </a:solidFill>
                <a:latin typeface="Arial" panose="020B0604020202020204" pitchFamily="34" charset="0"/>
                <a:cs typeface="Arial" panose="020B0604020202020204" pitchFamily="34" charset="0"/>
              </a:rPr>
              <a:t>the</a:t>
            </a:r>
            <a:r>
              <a:rPr lang="es-ES" sz="2400" b="1" dirty="0">
                <a:solidFill>
                  <a:schemeClr val="accent4">
                    <a:lumMod val="75000"/>
                  </a:schemeClr>
                </a:solidFill>
                <a:latin typeface="Arial" panose="020B0604020202020204" pitchFamily="34" charset="0"/>
                <a:cs typeface="Arial" panose="020B0604020202020204" pitchFamily="34" charset="0"/>
              </a:rPr>
              <a:t> PUF</a:t>
            </a:r>
            <a:endParaRPr lang="en-GB" sz="2400" b="1" dirty="0">
              <a:solidFill>
                <a:schemeClr val="accent4">
                  <a:lumMod val="75000"/>
                </a:schemeClr>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E82FC142-94ED-4C81-B54F-ABA38B227CCD}"/>
              </a:ext>
            </a:extLst>
          </p:cNvPr>
          <p:cNvSpPr txBox="1"/>
          <p:nvPr/>
        </p:nvSpPr>
        <p:spPr>
          <a:xfrm>
            <a:off x="2094171" y="4155183"/>
            <a:ext cx="8003647" cy="830997"/>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The on-resistance and off-resistance of the transistor selector can affect the performance</a:t>
            </a:r>
          </a:p>
        </p:txBody>
      </p:sp>
    </p:spTree>
    <p:custDataLst>
      <p:tags r:id="rId1"/>
    </p:custDataLst>
    <p:extLst>
      <p:ext uri="{BB962C8B-B14F-4D97-AF65-F5344CB8AC3E}">
        <p14:creationId xmlns:p14="http://schemas.microsoft.com/office/powerpoint/2010/main" val="2499993471"/>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8" grpId="0" animBg="1"/>
      <p:bldP spid="1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Low-</a:t>
            </a:r>
            <a:r>
              <a:rPr lang="es-ES" sz="3200" b="1" dirty="0" err="1">
                <a:latin typeface="Arial" panose="020B0604020202020204" pitchFamily="34" charset="0"/>
                <a:cs typeface="Arial" panose="020B0604020202020204" pitchFamily="34" charset="0"/>
              </a:rPr>
              <a:t>level</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design</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of</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the</a:t>
            </a:r>
            <a:r>
              <a:rPr lang="es-ES" sz="3200" b="1" dirty="0">
                <a:latin typeface="Arial" panose="020B0604020202020204" pitchFamily="34" charset="0"/>
                <a:cs typeface="Arial" panose="020B0604020202020204" pitchFamily="34" charset="0"/>
              </a:rPr>
              <a:t> RTN-</a:t>
            </a:r>
            <a:r>
              <a:rPr lang="es-ES" sz="3200" b="1" dirty="0" err="1">
                <a:latin typeface="Arial" panose="020B0604020202020204" pitchFamily="34" charset="0"/>
                <a:cs typeface="Arial" panose="020B0604020202020204" pitchFamily="34" charset="0"/>
              </a:rPr>
              <a:t>based</a:t>
            </a:r>
            <a:r>
              <a:rPr lang="es-ES" sz="3200" b="1" dirty="0">
                <a:latin typeface="Arial" panose="020B0604020202020204" pitchFamily="34" charset="0"/>
                <a:cs typeface="Arial" panose="020B0604020202020204" pitchFamily="34" charset="0"/>
              </a:rPr>
              <a:t> PUF</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15</a:t>
            </a:fld>
            <a:endParaRPr lang="es-ES" dirty="0">
              <a:solidFill>
                <a:schemeClr val="bg1"/>
              </a:solidFill>
            </a:endParaRPr>
          </a:p>
        </p:txBody>
      </p:sp>
      <p:sp>
        <p:nvSpPr>
          <p:cNvPr id="10" name="CuadroTexto 9">
            <a:extLst>
              <a:ext uri="{FF2B5EF4-FFF2-40B4-BE49-F238E27FC236}">
                <a16:creationId xmlns:a16="http://schemas.microsoft.com/office/drawing/2014/main" id="{E485435D-3DD5-4A2D-98B3-976C55A6DF44}"/>
              </a:ext>
            </a:extLst>
          </p:cNvPr>
          <p:cNvSpPr txBox="1"/>
          <p:nvPr/>
        </p:nvSpPr>
        <p:spPr>
          <a:xfrm>
            <a:off x="2446338" y="1126513"/>
            <a:ext cx="2466252" cy="461665"/>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s-ES" sz="2400" b="1" dirty="0" err="1">
                <a:solidFill>
                  <a:schemeClr val="accent4">
                    <a:lumMod val="75000"/>
                  </a:schemeClr>
                </a:solidFill>
                <a:latin typeface="Arial" panose="020B0604020202020204" pitchFamily="34" charset="0"/>
                <a:cs typeface="Arial" panose="020B0604020202020204" pitchFamily="34" charset="0"/>
              </a:rPr>
              <a:t>Evaluation</a:t>
            </a:r>
            <a:endParaRPr lang="en-GB" sz="2400" b="1" dirty="0">
              <a:solidFill>
                <a:schemeClr val="accent4">
                  <a:lumMod val="75000"/>
                </a:schemeClr>
              </a:solidFill>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3ADD043B-CF8E-4C08-B44D-A162569F044E}"/>
              </a:ext>
            </a:extLst>
          </p:cNvPr>
          <p:cNvSpPr txBox="1"/>
          <p:nvPr/>
        </p:nvSpPr>
        <p:spPr>
          <a:xfrm>
            <a:off x="6793715" y="1126514"/>
            <a:ext cx="3322781" cy="461665"/>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dirty="0">
                <a:solidFill>
                  <a:schemeClr val="accent6">
                    <a:lumMod val="50000"/>
                  </a:schemeClr>
                </a:solidFill>
                <a:latin typeface="Arial" panose="020B0604020202020204" pitchFamily="34" charset="0"/>
                <a:cs typeface="Arial" panose="020B0604020202020204" pitchFamily="34" charset="0"/>
              </a:rPr>
              <a:t>Low-level design</a:t>
            </a:r>
          </a:p>
        </p:txBody>
      </p:sp>
      <p:sp>
        <p:nvSpPr>
          <p:cNvPr id="13" name="Flecha: a la derecha 12">
            <a:extLst>
              <a:ext uri="{FF2B5EF4-FFF2-40B4-BE49-F238E27FC236}">
                <a16:creationId xmlns:a16="http://schemas.microsoft.com/office/drawing/2014/main" id="{15E8BCBB-B2C3-4AB5-9894-1D096214EBEB}"/>
              </a:ext>
            </a:extLst>
          </p:cNvPr>
          <p:cNvSpPr/>
          <p:nvPr/>
        </p:nvSpPr>
        <p:spPr>
          <a:xfrm>
            <a:off x="5318215" y="1154059"/>
            <a:ext cx="1069874" cy="406571"/>
          </a:xfrm>
          <a:prstGeom prst="rightArrow">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uadroTexto 13">
            <a:extLst>
              <a:ext uri="{FF2B5EF4-FFF2-40B4-BE49-F238E27FC236}">
                <a16:creationId xmlns:a16="http://schemas.microsoft.com/office/drawing/2014/main" id="{EA266C29-7929-472F-9EF8-621DCFB3617B}"/>
              </a:ext>
            </a:extLst>
          </p:cNvPr>
          <p:cNvSpPr txBox="1"/>
          <p:nvPr/>
        </p:nvSpPr>
        <p:spPr>
          <a:xfrm>
            <a:off x="3242392" y="2080762"/>
            <a:ext cx="5221520"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Differential Voltage mode</a:t>
            </a:r>
          </a:p>
        </p:txBody>
      </p:sp>
      <p:sp>
        <p:nvSpPr>
          <p:cNvPr id="15" name="CuadroTexto 14">
            <a:extLst>
              <a:ext uri="{FF2B5EF4-FFF2-40B4-BE49-F238E27FC236}">
                <a16:creationId xmlns:a16="http://schemas.microsoft.com/office/drawing/2014/main" id="{23D4DCB0-FBDC-42C8-A0BA-3FDC246766A5}"/>
              </a:ext>
            </a:extLst>
          </p:cNvPr>
          <p:cNvSpPr txBox="1"/>
          <p:nvPr/>
        </p:nvSpPr>
        <p:spPr>
          <a:xfrm>
            <a:off x="283097" y="3007464"/>
            <a:ext cx="11625806" cy="2187458"/>
          </a:xfrm>
          <a:prstGeom prst="rect">
            <a:avLst/>
          </a:prstGeom>
          <a:noFill/>
          <a:ln w="19050">
            <a:noFill/>
          </a:ln>
        </p:spPr>
        <p:txBody>
          <a:bodyPr wrap="square" rtlCol="0">
            <a:spAutoFit/>
          </a:bodyPr>
          <a:lstStyle/>
          <a:p>
            <a:pPr marL="342900" lvl="0" indent="-342900">
              <a:lnSpc>
                <a:spcPct val="200000"/>
              </a:lnSpc>
              <a:buFont typeface="+mj-lt"/>
              <a:buAutoNum type="arabicPeriod"/>
            </a:pPr>
            <a:r>
              <a:rPr lang="en-US" sz="2400" dirty="0"/>
              <a:t>Avoiding potential issues in current sensing</a:t>
            </a:r>
          </a:p>
          <a:p>
            <a:pPr marL="342900" lvl="0" indent="-342900">
              <a:lnSpc>
                <a:spcPct val="200000"/>
              </a:lnSpc>
              <a:buFont typeface="+mj-lt"/>
              <a:buAutoNum type="arabicPeriod"/>
            </a:pPr>
            <a:r>
              <a:rPr lang="en-US" sz="2400" dirty="0"/>
              <a:t>Examination of different ICC in CC method can improve the PUF quality.</a:t>
            </a:r>
          </a:p>
          <a:p>
            <a:pPr marL="342900" lvl="0" indent="-342900">
              <a:lnSpc>
                <a:spcPct val="200000"/>
              </a:lnSpc>
              <a:buFont typeface="+mj-lt"/>
              <a:buAutoNum type="arabicPeriod"/>
            </a:pPr>
            <a:r>
              <a:rPr lang="en-US" sz="2400" dirty="0"/>
              <a:t>In case aging impacts the PUF, adjusting voltage levels is a simple task</a:t>
            </a:r>
            <a:r>
              <a:rPr lang="en-US" sz="2000" dirty="0"/>
              <a:t>. </a:t>
            </a:r>
          </a:p>
        </p:txBody>
      </p:sp>
      <p:sp>
        <p:nvSpPr>
          <p:cNvPr id="11" name="CuadroTexto 10">
            <a:extLst>
              <a:ext uri="{FF2B5EF4-FFF2-40B4-BE49-F238E27FC236}">
                <a16:creationId xmlns:a16="http://schemas.microsoft.com/office/drawing/2014/main" id="{34E491D9-8ECF-4BE4-8534-43AD59FD3856}"/>
              </a:ext>
            </a:extLst>
          </p:cNvPr>
          <p:cNvSpPr txBox="1"/>
          <p:nvPr/>
        </p:nvSpPr>
        <p:spPr>
          <a:xfrm>
            <a:off x="9282333" y="1588178"/>
            <a:ext cx="2749388" cy="377909"/>
          </a:xfrm>
          <a:prstGeom prst="rect">
            <a:avLst/>
          </a:prstGeom>
          <a:noFill/>
          <a:ln w="19050">
            <a:noFill/>
          </a:ln>
        </p:spPr>
        <p:txBody>
          <a:bodyPr wrap="square" rtlCol="0">
            <a:spAutoFit/>
          </a:bodyPr>
          <a:lstStyle/>
          <a:p>
            <a:pPr lvl="0"/>
            <a:r>
              <a:rPr lang="en-US" dirty="0"/>
              <a:t>Analog design flow</a:t>
            </a:r>
            <a:endParaRPr lang="es-ES" dirty="0"/>
          </a:p>
        </p:txBody>
      </p:sp>
    </p:spTree>
    <p:custDataLst>
      <p:tags r:id="rId1"/>
    </p:custDataLst>
    <p:extLst>
      <p:ext uri="{BB962C8B-B14F-4D97-AF65-F5344CB8AC3E}">
        <p14:creationId xmlns:p14="http://schemas.microsoft.com/office/powerpoint/2010/main" val="4263225574"/>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Low-</a:t>
            </a:r>
            <a:r>
              <a:rPr lang="es-ES" sz="3200" b="1" dirty="0" err="1">
                <a:latin typeface="Arial" panose="020B0604020202020204" pitchFamily="34" charset="0"/>
                <a:cs typeface="Arial" panose="020B0604020202020204" pitchFamily="34" charset="0"/>
              </a:rPr>
              <a:t>level</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design</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floorplan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16</a:t>
            </a:fld>
            <a:endParaRPr lang="es-ES" dirty="0">
              <a:solidFill>
                <a:schemeClr val="bg1"/>
              </a:solidFill>
            </a:endParaRPr>
          </a:p>
        </p:txBody>
      </p:sp>
      <p:pic>
        <p:nvPicPr>
          <p:cNvPr id="7" name="Imagen 6">
            <a:extLst>
              <a:ext uri="{FF2B5EF4-FFF2-40B4-BE49-F238E27FC236}">
                <a16:creationId xmlns:a16="http://schemas.microsoft.com/office/drawing/2014/main" id="{CABDD267-041C-4E32-9CAB-F85C6FF2829C}"/>
              </a:ext>
            </a:extLst>
          </p:cNvPr>
          <p:cNvPicPr>
            <a:picLocks noChangeAspect="1"/>
          </p:cNvPicPr>
          <p:nvPr/>
        </p:nvPicPr>
        <p:blipFill>
          <a:blip r:embed="rId4"/>
          <a:stretch>
            <a:fillRect/>
          </a:stretch>
        </p:blipFill>
        <p:spPr>
          <a:xfrm>
            <a:off x="2647968" y="782318"/>
            <a:ext cx="6896063" cy="5552464"/>
          </a:xfrm>
          <a:prstGeom prst="rect">
            <a:avLst/>
          </a:prstGeom>
        </p:spPr>
      </p:pic>
    </p:spTree>
    <p:custDataLst>
      <p:tags r:id="rId1"/>
    </p:custDataLst>
    <p:extLst>
      <p:ext uri="{BB962C8B-B14F-4D97-AF65-F5344CB8AC3E}">
        <p14:creationId xmlns:p14="http://schemas.microsoft.com/office/powerpoint/2010/main" val="2431769278"/>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Low-</a:t>
            </a:r>
            <a:r>
              <a:rPr lang="es-ES" sz="3200" b="1" dirty="0" err="1">
                <a:latin typeface="Arial" panose="020B0604020202020204" pitchFamily="34" charset="0"/>
                <a:cs typeface="Arial" panose="020B0604020202020204" pitchFamily="34" charset="0"/>
              </a:rPr>
              <a:t>level</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design</a:t>
            </a:r>
            <a:r>
              <a:rPr lang="es-ES" sz="3200" b="1" dirty="0">
                <a:latin typeface="Arial" panose="020B0604020202020204" pitchFamily="34" charset="0"/>
                <a:cs typeface="Arial" panose="020B0604020202020204" pitchFamily="34" charset="0"/>
              </a:rPr>
              <a:t>: array </a:t>
            </a:r>
            <a:r>
              <a:rPr lang="es-ES" sz="3200" b="1" dirty="0" err="1">
                <a:latin typeface="Arial" panose="020B0604020202020204" pitchFamily="34" charset="0"/>
                <a:cs typeface="Arial" panose="020B0604020202020204" pitchFamily="34" charset="0"/>
              </a:rPr>
              <a:t>design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17</a:t>
            </a:fld>
            <a:endParaRPr lang="es-ES" dirty="0">
              <a:solidFill>
                <a:schemeClr val="bg1"/>
              </a:solidFill>
            </a:endParaRPr>
          </a:p>
        </p:txBody>
      </p:sp>
      <p:sp>
        <p:nvSpPr>
          <p:cNvPr id="8" name="CuadroTexto 7">
            <a:extLst>
              <a:ext uri="{FF2B5EF4-FFF2-40B4-BE49-F238E27FC236}">
                <a16:creationId xmlns:a16="http://schemas.microsoft.com/office/drawing/2014/main" id="{991660F1-8E6F-44A3-BB0E-EAC195FA5975}"/>
              </a:ext>
            </a:extLst>
          </p:cNvPr>
          <p:cNvSpPr txBox="1"/>
          <p:nvPr/>
        </p:nvSpPr>
        <p:spPr>
          <a:xfrm>
            <a:off x="1346520" y="905516"/>
            <a:ext cx="3213682" cy="461665"/>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s-ES" sz="2400" b="1" dirty="0">
                <a:solidFill>
                  <a:schemeClr val="accent4">
                    <a:lumMod val="75000"/>
                  </a:schemeClr>
                </a:solidFill>
                <a:latin typeface="Arial" panose="020B0604020202020204" pitchFamily="34" charset="0"/>
                <a:cs typeface="Arial" panose="020B0604020202020204" pitchFamily="34" charset="0"/>
              </a:rPr>
              <a:t>4,096 </a:t>
            </a:r>
            <a:r>
              <a:rPr lang="es-ES" sz="2400" b="1" dirty="0" err="1">
                <a:solidFill>
                  <a:schemeClr val="accent4">
                    <a:lumMod val="75000"/>
                  </a:schemeClr>
                </a:solidFill>
                <a:latin typeface="Arial" panose="020B0604020202020204" pitchFamily="34" charset="0"/>
                <a:cs typeface="Arial" panose="020B0604020202020204" pitchFamily="34" charset="0"/>
              </a:rPr>
              <a:t>transistors</a:t>
            </a:r>
            <a:endParaRPr lang="en-GB" sz="2400" b="1" dirty="0">
              <a:solidFill>
                <a:schemeClr val="accent4">
                  <a:lumMod val="75000"/>
                </a:schemeClr>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7217BE9A-84EF-4C16-9824-BBDB61DFFC30}"/>
              </a:ext>
            </a:extLst>
          </p:cNvPr>
          <p:cNvSpPr txBox="1"/>
          <p:nvPr/>
        </p:nvSpPr>
        <p:spPr>
          <a:xfrm>
            <a:off x="5424596" y="767017"/>
            <a:ext cx="3217908" cy="1200329"/>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i="1" u="sng" dirty="0">
                <a:solidFill>
                  <a:schemeClr val="accent6">
                    <a:lumMod val="50000"/>
                  </a:schemeClr>
                </a:solidFill>
                <a:latin typeface="Arial" panose="020B0604020202020204" pitchFamily="34" charset="0"/>
                <a:cs typeface="Arial" panose="020B0604020202020204" pitchFamily="34" charset="0"/>
              </a:rPr>
              <a:t>OPTIMUM SIZE</a:t>
            </a:r>
            <a:endParaRPr lang="en-GB" sz="2400" b="1" i="1" dirty="0">
              <a:solidFill>
                <a:schemeClr val="accent6">
                  <a:lumMod val="50000"/>
                </a:schemeClr>
              </a:solidFill>
              <a:latin typeface="Arial" panose="020B0604020202020204" pitchFamily="34" charset="0"/>
              <a:cs typeface="Arial" panose="020B0604020202020204" pitchFamily="34" charset="0"/>
            </a:endParaRPr>
          </a:p>
          <a:p>
            <a:pPr algn="ctr"/>
            <a:r>
              <a:rPr lang="en-GB" sz="2400" b="1" i="1" dirty="0">
                <a:solidFill>
                  <a:schemeClr val="accent6">
                    <a:lumMod val="50000"/>
                  </a:schemeClr>
                </a:solidFill>
                <a:latin typeface="Arial" panose="020B0604020202020204" pitchFamily="34" charset="0"/>
                <a:cs typeface="Arial" panose="020B0604020202020204" pitchFamily="34" charset="0"/>
              </a:rPr>
              <a:t>L = 100nm</a:t>
            </a:r>
          </a:p>
          <a:p>
            <a:pPr algn="ctr"/>
            <a:r>
              <a:rPr lang="en-GB" sz="2400" b="1" i="1" dirty="0">
                <a:solidFill>
                  <a:schemeClr val="accent6">
                    <a:lumMod val="50000"/>
                  </a:schemeClr>
                </a:solidFill>
                <a:latin typeface="Arial" panose="020B0604020202020204" pitchFamily="34" charset="0"/>
                <a:cs typeface="Arial" panose="020B0604020202020204" pitchFamily="34" charset="0"/>
              </a:rPr>
              <a:t>W = 2um</a:t>
            </a:r>
          </a:p>
        </p:txBody>
      </p:sp>
      <p:pic>
        <p:nvPicPr>
          <p:cNvPr id="10" name="Imagen 9">
            <a:extLst>
              <a:ext uri="{FF2B5EF4-FFF2-40B4-BE49-F238E27FC236}">
                <a16:creationId xmlns:a16="http://schemas.microsoft.com/office/drawing/2014/main" id="{BECCEA0D-9384-429F-A754-D1CDD0DDB735}"/>
              </a:ext>
            </a:extLst>
          </p:cNvPr>
          <p:cNvPicPr>
            <a:picLocks noChangeAspect="1"/>
          </p:cNvPicPr>
          <p:nvPr/>
        </p:nvPicPr>
        <p:blipFill>
          <a:blip r:embed="rId4"/>
          <a:stretch>
            <a:fillRect/>
          </a:stretch>
        </p:blipFill>
        <p:spPr>
          <a:xfrm>
            <a:off x="603812" y="1602017"/>
            <a:ext cx="4699099" cy="4826388"/>
          </a:xfrm>
          <a:prstGeom prst="rect">
            <a:avLst/>
          </a:prstGeom>
        </p:spPr>
      </p:pic>
      <p:grpSp>
        <p:nvGrpSpPr>
          <p:cNvPr id="17" name="Grupo 16">
            <a:extLst>
              <a:ext uri="{FF2B5EF4-FFF2-40B4-BE49-F238E27FC236}">
                <a16:creationId xmlns:a16="http://schemas.microsoft.com/office/drawing/2014/main" id="{14C2A435-68F3-4B1B-9064-289E2E6E5F6D}"/>
              </a:ext>
            </a:extLst>
          </p:cNvPr>
          <p:cNvGrpSpPr/>
          <p:nvPr/>
        </p:nvGrpSpPr>
        <p:grpSpPr>
          <a:xfrm>
            <a:off x="5671595" y="767017"/>
            <a:ext cx="3379808" cy="5661388"/>
            <a:chOff x="5671595" y="767017"/>
            <a:chExt cx="3379808" cy="5661388"/>
          </a:xfrm>
        </p:grpSpPr>
        <p:cxnSp>
          <p:nvCxnSpPr>
            <p:cNvPr id="12" name="Conector recto 11">
              <a:extLst>
                <a:ext uri="{FF2B5EF4-FFF2-40B4-BE49-F238E27FC236}">
                  <a16:creationId xmlns:a16="http://schemas.microsoft.com/office/drawing/2014/main" id="{01D2AAA5-6656-4D8F-85E2-F73BFA8E13BC}"/>
                </a:ext>
              </a:extLst>
            </p:cNvPr>
            <p:cNvCxnSpPr/>
            <p:nvPr/>
          </p:nvCxnSpPr>
          <p:spPr>
            <a:xfrm flipV="1">
              <a:off x="5671595" y="2303362"/>
              <a:ext cx="0" cy="412504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322D3F8-79FF-46DB-A241-E768B7F495DE}"/>
                </a:ext>
              </a:extLst>
            </p:cNvPr>
            <p:cNvCxnSpPr/>
            <p:nvPr/>
          </p:nvCxnSpPr>
          <p:spPr>
            <a:xfrm>
              <a:off x="5671595" y="2303362"/>
              <a:ext cx="3379808"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DA20516-4375-4D06-B1E5-8D92D588B963}"/>
                </a:ext>
              </a:extLst>
            </p:cNvPr>
            <p:cNvCxnSpPr/>
            <p:nvPr/>
          </p:nvCxnSpPr>
          <p:spPr>
            <a:xfrm flipV="1">
              <a:off x="9051403" y="767017"/>
              <a:ext cx="0" cy="1536345"/>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19" name="Imagen 18">
            <a:extLst>
              <a:ext uri="{FF2B5EF4-FFF2-40B4-BE49-F238E27FC236}">
                <a16:creationId xmlns:a16="http://schemas.microsoft.com/office/drawing/2014/main" id="{0FE9FE2D-D5A0-4A38-B192-278E66350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078" y="3375305"/>
            <a:ext cx="5710177" cy="3053100"/>
          </a:xfrm>
          <a:prstGeom prst="rect">
            <a:avLst/>
          </a:prstGeom>
        </p:spPr>
      </p:pic>
      <p:sp>
        <p:nvSpPr>
          <p:cNvPr id="20" name="CuadroTexto 19">
            <a:extLst>
              <a:ext uri="{FF2B5EF4-FFF2-40B4-BE49-F238E27FC236}">
                <a16:creationId xmlns:a16="http://schemas.microsoft.com/office/drawing/2014/main" id="{D44155F2-4F66-4ACE-9D5C-E9D5CD662B77}"/>
              </a:ext>
            </a:extLst>
          </p:cNvPr>
          <p:cNvSpPr txBox="1"/>
          <p:nvPr/>
        </p:nvSpPr>
        <p:spPr>
          <a:xfrm>
            <a:off x="7628013" y="2784879"/>
            <a:ext cx="2846780"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err="1">
                <a:solidFill>
                  <a:schemeClr val="accent5">
                    <a:lumMod val="50000"/>
                  </a:schemeClr>
                </a:solidFill>
                <a:latin typeface="Arial" panose="020B0604020202020204" pitchFamily="34" charset="0"/>
                <a:cs typeface="Arial" panose="020B0604020202020204" pitchFamily="34" charset="0"/>
              </a:rPr>
              <a:t>t</a:t>
            </a:r>
            <a:r>
              <a:rPr lang="en-GB" b="1" dirty="0" err="1">
                <a:solidFill>
                  <a:schemeClr val="accent5">
                    <a:lumMod val="50000"/>
                  </a:schemeClr>
                </a:solidFill>
                <a:latin typeface="Arial" panose="020B0604020202020204" pitchFamily="34" charset="0"/>
                <a:cs typeface="Arial" panose="020B0604020202020204" pitchFamily="34" charset="0"/>
              </a:rPr>
              <a:t>min</a:t>
            </a:r>
            <a:r>
              <a:rPr lang="en-GB" sz="2400" b="1" dirty="0">
                <a:solidFill>
                  <a:schemeClr val="accent5">
                    <a:lumMod val="50000"/>
                  </a:schemeClr>
                </a:solidFill>
                <a:latin typeface="Arial" panose="020B0604020202020204" pitchFamily="34" charset="0"/>
                <a:cs typeface="Arial" panose="020B0604020202020204" pitchFamily="34" charset="0"/>
              </a:rPr>
              <a:t> = 10us</a:t>
            </a:r>
          </a:p>
        </p:txBody>
      </p:sp>
    </p:spTree>
    <p:custDataLst>
      <p:tags r:id="rId1"/>
    </p:custDataLst>
    <p:extLst>
      <p:ext uri="{BB962C8B-B14F-4D97-AF65-F5344CB8AC3E}">
        <p14:creationId xmlns:p14="http://schemas.microsoft.com/office/powerpoint/2010/main" val="1117617909"/>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1B82931C-FF54-4630-8618-39B4B189B552}"/>
              </a:ext>
            </a:extLst>
          </p:cNvPr>
          <p:cNvPicPr>
            <a:picLocks noChangeAspect="1"/>
          </p:cNvPicPr>
          <p:nvPr/>
        </p:nvPicPr>
        <p:blipFill rotWithShape="1">
          <a:blip r:embed="rId4"/>
          <a:srcRect l="282" r="1"/>
          <a:stretch/>
        </p:blipFill>
        <p:spPr>
          <a:xfrm>
            <a:off x="5673090" y="2002420"/>
            <a:ext cx="6403037" cy="4376747"/>
          </a:xfrm>
          <a:prstGeom prst="rect">
            <a:avLst/>
          </a:prstGeom>
          <a:ln w="50800">
            <a:solidFill>
              <a:schemeClr val="accent6">
                <a:lumMod val="60000"/>
                <a:lumOff val="40000"/>
              </a:schemeClr>
            </a:solidFill>
          </a:ln>
        </p:spPr>
      </p:pic>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Low-</a:t>
            </a:r>
            <a:r>
              <a:rPr lang="es-ES" sz="3200" b="1" dirty="0" err="1">
                <a:latin typeface="Arial" panose="020B0604020202020204" pitchFamily="34" charset="0"/>
                <a:cs typeface="Arial" panose="020B0604020202020204" pitchFamily="34" charset="0"/>
              </a:rPr>
              <a:t>level</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design</a:t>
            </a:r>
            <a:r>
              <a:rPr lang="es-ES" sz="3200" b="1" dirty="0">
                <a:latin typeface="Arial" panose="020B0604020202020204" pitchFamily="34" charset="0"/>
                <a:cs typeface="Arial" panose="020B0604020202020204" pitchFamily="34" charset="0"/>
              </a:rPr>
              <a:t>: ASB </a:t>
            </a:r>
            <a:r>
              <a:rPr lang="es-ES" sz="3200" b="1" dirty="0" err="1">
                <a:latin typeface="Arial" panose="020B0604020202020204" pitchFamily="34" charset="0"/>
                <a:cs typeface="Arial" panose="020B0604020202020204" pitchFamily="34" charset="0"/>
              </a:rPr>
              <a:t>design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18</a:t>
            </a:fld>
            <a:endParaRPr lang="es-ES" dirty="0">
              <a:solidFill>
                <a:schemeClr val="bg1"/>
              </a:solidFill>
            </a:endParaRPr>
          </a:p>
        </p:txBody>
      </p:sp>
      <p:pic>
        <p:nvPicPr>
          <p:cNvPr id="7" name="Imagen 6">
            <a:extLst>
              <a:ext uri="{FF2B5EF4-FFF2-40B4-BE49-F238E27FC236}">
                <a16:creationId xmlns:a16="http://schemas.microsoft.com/office/drawing/2014/main" id="{90DD066A-C5AD-49FD-BB48-696858F30143}"/>
              </a:ext>
            </a:extLst>
          </p:cNvPr>
          <p:cNvPicPr>
            <a:picLocks noChangeAspect="1"/>
          </p:cNvPicPr>
          <p:nvPr/>
        </p:nvPicPr>
        <p:blipFill>
          <a:blip r:embed="rId5"/>
          <a:stretch>
            <a:fillRect/>
          </a:stretch>
        </p:blipFill>
        <p:spPr>
          <a:xfrm>
            <a:off x="115872" y="893194"/>
            <a:ext cx="6308077" cy="2501161"/>
          </a:xfrm>
          <a:prstGeom prst="rect">
            <a:avLst/>
          </a:prstGeom>
        </p:spPr>
      </p:pic>
      <p:sp>
        <p:nvSpPr>
          <p:cNvPr id="15" name="Rectángulo 14">
            <a:extLst>
              <a:ext uri="{FF2B5EF4-FFF2-40B4-BE49-F238E27FC236}">
                <a16:creationId xmlns:a16="http://schemas.microsoft.com/office/drawing/2014/main" id="{0D7399E6-573B-41C7-829D-D5D06D4500D2}"/>
              </a:ext>
            </a:extLst>
          </p:cNvPr>
          <p:cNvSpPr/>
          <p:nvPr/>
        </p:nvSpPr>
        <p:spPr>
          <a:xfrm>
            <a:off x="4852416" y="1737360"/>
            <a:ext cx="820674" cy="31089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14D88A84-7C70-4BA0-836B-F407289A587E}"/>
              </a:ext>
            </a:extLst>
          </p:cNvPr>
          <p:cNvSpPr/>
          <p:nvPr/>
        </p:nvSpPr>
        <p:spPr>
          <a:xfrm>
            <a:off x="4852416" y="2138302"/>
            <a:ext cx="820674" cy="31089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96290FDF-BD6A-4FE2-8B42-419FFEA982D5}"/>
              </a:ext>
            </a:extLst>
          </p:cNvPr>
          <p:cNvSpPr/>
          <p:nvPr/>
        </p:nvSpPr>
        <p:spPr>
          <a:xfrm>
            <a:off x="930527" y="1737360"/>
            <a:ext cx="820674" cy="31089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E4B7D456-83FA-4A48-8B4A-F34D334BD856}"/>
              </a:ext>
            </a:extLst>
          </p:cNvPr>
          <p:cNvSpPr/>
          <p:nvPr/>
        </p:nvSpPr>
        <p:spPr>
          <a:xfrm>
            <a:off x="930527" y="2138302"/>
            <a:ext cx="820674" cy="31089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graphicFrame>
        <p:nvGraphicFramePr>
          <p:cNvPr id="24" name="Tabla 23">
            <a:extLst>
              <a:ext uri="{FF2B5EF4-FFF2-40B4-BE49-F238E27FC236}">
                <a16:creationId xmlns:a16="http://schemas.microsoft.com/office/drawing/2014/main" id="{AFC32AD3-8CD7-403E-ABED-71A7E1969492}"/>
              </a:ext>
            </a:extLst>
          </p:cNvPr>
          <p:cNvGraphicFramePr>
            <a:graphicFrameLocks noGrp="1"/>
          </p:cNvGraphicFramePr>
          <p:nvPr>
            <p:extLst>
              <p:ext uri="{D42A27DB-BD31-4B8C-83A1-F6EECF244321}">
                <p14:modId xmlns:p14="http://schemas.microsoft.com/office/powerpoint/2010/main" val="2808198457"/>
              </p:ext>
            </p:extLst>
          </p:nvPr>
        </p:nvGraphicFramePr>
        <p:xfrm>
          <a:off x="452696" y="4104377"/>
          <a:ext cx="4836933" cy="1668652"/>
        </p:xfrm>
        <a:graphic>
          <a:graphicData uri="http://schemas.openxmlformats.org/drawingml/2006/table">
            <a:tbl>
              <a:tblPr>
                <a:tableStyleId>{93296810-A885-4BE3-A3E7-6D5BEEA58F35}</a:tableStyleId>
              </a:tblPr>
              <a:tblGrid>
                <a:gridCol w="1612311">
                  <a:extLst>
                    <a:ext uri="{9D8B030D-6E8A-4147-A177-3AD203B41FA5}">
                      <a16:colId xmlns:a16="http://schemas.microsoft.com/office/drawing/2014/main" val="2427056028"/>
                    </a:ext>
                  </a:extLst>
                </a:gridCol>
                <a:gridCol w="1612311">
                  <a:extLst>
                    <a:ext uri="{9D8B030D-6E8A-4147-A177-3AD203B41FA5}">
                      <a16:colId xmlns:a16="http://schemas.microsoft.com/office/drawing/2014/main" val="464274815"/>
                    </a:ext>
                  </a:extLst>
                </a:gridCol>
                <a:gridCol w="1612311">
                  <a:extLst>
                    <a:ext uri="{9D8B030D-6E8A-4147-A177-3AD203B41FA5}">
                      <a16:colId xmlns:a16="http://schemas.microsoft.com/office/drawing/2014/main" val="3072668381"/>
                    </a:ext>
                  </a:extLst>
                </a:gridCol>
              </a:tblGrid>
              <a:tr h="417163">
                <a:tc rowSpan="2">
                  <a:txBody>
                    <a:bodyPr/>
                    <a:lstStyle/>
                    <a:p>
                      <a:pPr marL="62865" marR="55245" algn="ctr">
                        <a:lnSpc>
                          <a:spcPts val="725"/>
                        </a:lnSpc>
                      </a:pPr>
                      <a:r>
                        <a:rPr lang="es-ES" sz="1800" b="1" i="1" dirty="0" err="1">
                          <a:effectLst/>
                          <a:latin typeface="Arial" panose="020B0604020202020204" pitchFamily="34" charset="0"/>
                          <a:ea typeface="Times New Roman" panose="02020603050405020304" pitchFamily="18" charset="0"/>
                          <a:cs typeface="Arial" panose="020B0604020202020204" pitchFamily="34" charset="0"/>
                        </a:rPr>
                        <a:t>Circuit</a:t>
                      </a:r>
                      <a:endParaRPr lang="es-ES" sz="1800" b="1" i="1"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gridSpan="2">
                  <a:txBody>
                    <a:bodyPr/>
                    <a:lstStyle/>
                    <a:p>
                      <a:pPr marL="62865" marR="62230" algn="ctr">
                        <a:lnSpc>
                          <a:spcPts val="1345"/>
                        </a:lnSpc>
                        <a:spcBef>
                          <a:spcPts val="60"/>
                        </a:spcBef>
                        <a:spcAft>
                          <a:spcPts val="0"/>
                        </a:spcAft>
                      </a:pPr>
                      <a:r>
                        <a:rPr lang="es-ES" sz="1800" b="1" i="1" dirty="0" err="1">
                          <a:effectLst/>
                          <a:latin typeface="Arial" panose="020B0604020202020204" pitchFamily="34" charset="0"/>
                          <a:ea typeface="Times New Roman" panose="02020603050405020304" pitchFamily="18" charset="0"/>
                          <a:cs typeface="Arial" panose="020B0604020202020204" pitchFamily="34" charset="0"/>
                        </a:rPr>
                        <a:t>Static</a:t>
                      </a:r>
                      <a:r>
                        <a:rPr lang="es-ES" sz="1800" b="1" i="1" dirty="0">
                          <a:effectLst/>
                          <a:latin typeface="Arial" panose="020B0604020202020204" pitchFamily="34" charset="0"/>
                          <a:ea typeface="Times New Roman" panose="02020603050405020304" pitchFamily="18" charset="0"/>
                          <a:cs typeface="Arial" panose="020B0604020202020204" pitchFamily="34" charset="0"/>
                        </a:rPr>
                        <a:t> Error (</a:t>
                      </a:r>
                      <a:r>
                        <a:rPr lang="es-ES" sz="1800" b="1" i="1" dirty="0" err="1">
                          <a:effectLst/>
                          <a:latin typeface="Arial" panose="020B0604020202020204" pitchFamily="34" charset="0"/>
                          <a:ea typeface="Times New Roman" panose="02020603050405020304" pitchFamily="18" charset="0"/>
                          <a:cs typeface="Arial" panose="020B0604020202020204" pitchFamily="34" charset="0"/>
                        </a:rPr>
                        <a:t>mV</a:t>
                      </a:r>
                      <a:r>
                        <a:rPr lang="es-ES" sz="1800" b="1" i="1" dirty="0">
                          <a:effectLst/>
                          <a:latin typeface="Arial" panose="020B0604020202020204" pitchFamily="34" charset="0"/>
                          <a:ea typeface="Times New Roman" panose="02020603050405020304" pitchFamily="18" charset="0"/>
                          <a:cs typeface="Arial" panose="020B0604020202020204" pitchFamily="34" charset="0"/>
                        </a:rPr>
                        <a:t>)</a:t>
                      </a:r>
                    </a:p>
                  </a:txBody>
                  <a:tcPr marL="0" marR="0" marT="0" marB="0" anchor="ctr"/>
                </a:tc>
                <a:tc hMerge="1">
                  <a:txBody>
                    <a:bodyPr/>
                    <a:lstStyle/>
                    <a:p>
                      <a:pPr marL="62865" marR="79375" algn="ctr">
                        <a:lnSpc>
                          <a:spcPts val="1345"/>
                        </a:lnSpc>
                        <a:spcBef>
                          <a:spcPts val="60"/>
                        </a:spcBef>
                        <a:spcAft>
                          <a:spcPts val="0"/>
                        </a:spcAft>
                      </a:pPr>
                      <a:endParaRPr lang="es-E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181861546"/>
                  </a:ext>
                </a:extLst>
              </a:tr>
              <a:tr h="417163">
                <a:tc vMerge="1">
                  <a:txBody>
                    <a:bodyPr/>
                    <a:lstStyle/>
                    <a:p>
                      <a:pPr marL="62865" marR="55245" algn="ctr">
                        <a:lnSpc>
                          <a:spcPts val="725"/>
                        </a:lnSpc>
                      </a:pPr>
                      <a:endParaRPr lang="es-E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2865" marR="62230" algn="ctr">
                        <a:lnSpc>
                          <a:spcPts val="1345"/>
                        </a:lnSpc>
                        <a:spcBef>
                          <a:spcPts val="60"/>
                        </a:spcBef>
                        <a:spcAft>
                          <a:spcPts val="0"/>
                        </a:spcAft>
                      </a:pPr>
                      <a:r>
                        <a:rPr lang="en-US" sz="1800" b="1" i="1" dirty="0">
                          <a:effectLst/>
                          <a:latin typeface="Arial" panose="020B0604020202020204" pitchFamily="34" charset="0"/>
                          <a:cs typeface="Arial" panose="020B0604020202020204" pitchFamily="34" charset="0"/>
                        </a:rPr>
                        <a:t>µ</a:t>
                      </a:r>
                      <a:endParaRPr lang="es-ES" sz="1800" b="1" i="1"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62865" marR="79375" algn="ctr">
                        <a:lnSpc>
                          <a:spcPts val="1345"/>
                        </a:lnSpc>
                        <a:spcBef>
                          <a:spcPts val="60"/>
                        </a:spcBef>
                        <a:spcAft>
                          <a:spcPts val="0"/>
                        </a:spcAft>
                      </a:pPr>
                      <a:r>
                        <a:rPr lang="en-US" sz="1800" b="1" i="1" dirty="0">
                          <a:effectLst/>
                          <a:latin typeface="Arial" panose="020B0604020202020204" pitchFamily="34" charset="0"/>
                          <a:cs typeface="Arial" panose="020B0604020202020204" pitchFamily="34" charset="0"/>
                        </a:rPr>
                        <a:t>σ</a:t>
                      </a:r>
                      <a:endParaRPr lang="es-ES" sz="1800" b="1" i="1"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3462776243"/>
                  </a:ext>
                </a:extLst>
              </a:tr>
              <a:tr h="417163">
                <a:tc>
                  <a:txBody>
                    <a:bodyPr/>
                    <a:lstStyle/>
                    <a:p>
                      <a:pPr marL="62865" marR="69850" algn="ctr">
                        <a:lnSpc>
                          <a:spcPts val="1345"/>
                        </a:lnSpc>
                        <a:spcBef>
                          <a:spcPts val="210"/>
                        </a:spcBef>
                        <a:spcAft>
                          <a:spcPts val="0"/>
                        </a:spcAft>
                      </a:pPr>
                      <a:r>
                        <a:rPr lang="en-US" sz="1800" dirty="0">
                          <a:effectLst/>
                          <a:latin typeface="Arial" panose="020B0604020202020204" pitchFamily="34" charset="0"/>
                          <a:cs typeface="Arial" panose="020B0604020202020204" pitchFamily="34" charset="0"/>
                        </a:rPr>
                        <a:t>PDH</a:t>
                      </a:r>
                      <a:r>
                        <a:rPr lang="en-US" sz="1800" baseline="-25000" dirty="0">
                          <a:effectLst/>
                          <a:latin typeface="Arial" panose="020B0604020202020204" pitchFamily="34" charset="0"/>
                          <a:cs typeface="Arial" panose="020B0604020202020204" pitchFamily="34" charset="0"/>
                        </a:rPr>
                        <a:t>MAX</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71120" marR="124460" algn="ctr">
                        <a:lnSpc>
                          <a:spcPts val="1345"/>
                        </a:lnSpc>
                        <a:spcBef>
                          <a:spcPts val="210"/>
                        </a:spcBef>
                        <a:spcAft>
                          <a:spcPts val="0"/>
                        </a:spcAft>
                      </a:pPr>
                      <a:r>
                        <a:rPr lang="en-US" sz="1800" dirty="0">
                          <a:effectLst/>
                          <a:latin typeface="Arial" panose="020B0604020202020204" pitchFamily="34" charset="0"/>
                          <a:cs typeface="Arial" panose="020B0604020202020204" pitchFamily="34" charset="0"/>
                        </a:rPr>
                        <a:t>0.5319</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25095" marR="187960" algn="ctr">
                        <a:lnSpc>
                          <a:spcPts val="1345"/>
                        </a:lnSpc>
                        <a:spcBef>
                          <a:spcPts val="210"/>
                        </a:spcBef>
                        <a:spcAft>
                          <a:spcPts val="0"/>
                        </a:spcAft>
                      </a:pPr>
                      <a:r>
                        <a:rPr lang="en-US" sz="1800" dirty="0">
                          <a:effectLst/>
                          <a:latin typeface="Arial" panose="020B0604020202020204" pitchFamily="34" charset="0"/>
                          <a:cs typeface="Arial" panose="020B0604020202020204" pitchFamily="34" charset="0"/>
                        </a:rPr>
                        <a:t>0.141</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21615944"/>
                  </a:ext>
                </a:extLst>
              </a:tr>
              <a:tr h="417163">
                <a:tc>
                  <a:txBody>
                    <a:bodyPr/>
                    <a:lstStyle/>
                    <a:p>
                      <a:pPr marL="62865" marR="66040" algn="ctr">
                        <a:lnSpc>
                          <a:spcPts val="1300"/>
                        </a:lnSpc>
                      </a:pPr>
                      <a:r>
                        <a:rPr lang="en-US" sz="1800">
                          <a:effectLst/>
                          <a:latin typeface="Arial" panose="020B0604020202020204" pitchFamily="34" charset="0"/>
                          <a:cs typeface="Arial" panose="020B0604020202020204" pitchFamily="34" charset="0"/>
                        </a:rPr>
                        <a:t>PDH</a:t>
                      </a:r>
                      <a:r>
                        <a:rPr lang="en-US" sz="1800" baseline="-25000">
                          <a:effectLst/>
                          <a:latin typeface="Arial" panose="020B0604020202020204" pitchFamily="34" charset="0"/>
                          <a:cs typeface="Arial" panose="020B0604020202020204" pitchFamily="34" charset="0"/>
                        </a:rPr>
                        <a:t>MIN</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71120" marR="124460" algn="ctr">
                        <a:lnSpc>
                          <a:spcPts val="1300"/>
                        </a:lnSpc>
                        <a:spcAft>
                          <a:spcPts val="0"/>
                        </a:spcAft>
                      </a:pPr>
                      <a:r>
                        <a:rPr lang="en-US" sz="1800" dirty="0">
                          <a:effectLst/>
                          <a:latin typeface="Arial" panose="020B0604020202020204" pitchFamily="34" charset="0"/>
                          <a:cs typeface="Arial" panose="020B0604020202020204" pitchFamily="34" charset="0"/>
                        </a:rPr>
                        <a:t>0.8405</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25095" marR="187960" algn="ctr">
                        <a:lnSpc>
                          <a:spcPts val="1300"/>
                        </a:lnSpc>
                        <a:spcAft>
                          <a:spcPts val="0"/>
                        </a:spcAft>
                      </a:pPr>
                      <a:r>
                        <a:rPr lang="en-US" sz="1800" dirty="0">
                          <a:effectLst/>
                          <a:latin typeface="Arial" panose="020B0604020202020204" pitchFamily="34" charset="0"/>
                          <a:cs typeface="Arial" panose="020B0604020202020204" pitchFamily="34" charset="0"/>
                        </a:rPr>
                        <a:t>0.250</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4125294260"/>
                  </a:ext>
                </a:extLst>
              </a:tr>
            </a:tbl>
          </a:graphicData>
        </a:graphic>
      </p:graphicFrame>
      <p:sp>
        <p:nvSpPr>
          <p:cNvPr id="25" name="CuadroTexto 24">
            <a:extLst>
              <a:ext uri="{FF2B5EF4-FFF2-40B4-BE49-F238E27FC236}">
                <a16:creationId xmlns:a16="http://schemas.microsoft.com/office/drawing/2014/main" id="{8604E27C-AF90-4EF6-A330-4C8E4D43B451}"/>
              </a:ext>
            </a:extLst>
          </p:cNvPr>
          <p:cNvSpPr txBox="1"/>
          <p:nvPr/>
        </p:nvSpPr>
        <p:spPr>
          <a:xfrm>
            <a:off x="7213217" y="1107381"/>
            <a:ext cx="3322781" cy="461665"/>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dirty="0">
                <a:solidFill>
                  <a:schemeClr val="accent6">
                    <a:lumMod val="50000"/>
                  </a:schemeClr>
                </a:solidFill>
                <a:latin typeface="Arial" panose="020B0604020202020204" pitchFamily="34" charset="0"/>
                <a:cs typeface="Arial" panose="020B0604020202020204" pitchFamily="34" charset="0"/>
              </a:rPr>
              <a:t>PDH design</a:t>
            </a:r>
          </a:p>
        </p:txBody>
      </p:sp>
    </p:spTree>
    <p:custDataLst>
      <p:tags r:id="rId1"/>
    </p:custDataLst>
    <p:extLst>
      <p:ext uri="{BB962C8B-B14F-4D97-AF65-F5344CB8AC3E}">
        <p14:creationId xmlns:p14="http://schemas.microsoft.com/office/powerpoint/2010/main" val="264974039"/>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C9CC112-38B2-4000-B90C-BD9211EB8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96" y="1892807"/>
            <a:ext cx="6298864" cy="4497013"/>
          </a:xfrm>
          <a:prstGeom prst="rect">
            <a:avLst/>
          </a:prstGeom>
          <a:ln w="50800">
            <a:solidFill>
              <a:schemeClr val="accent6">
                <a:lumMod val="60000"/>
                <a:lumOff val="40000"/>
              </a:schemeClr>
            </a:solidFill>
          </a:ln>
        </p:spPr>
      </p:pic>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Low-</a:t>
            </a:r>
            <a:r>
              <a:rPr lang="es-ES" sz="3200" b="1" dirty="0" err="1">
                <a:latin typeface="Arial" panose="020B0604020202020204" pitchFamily="34" charset="0"/>
                <a:cs typeface="Arial" panose="020B0604020202020204" pitchFamily="34" charset="0"/>
              </a:rPr>
              <a:t>level</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design</a:t>
            </a:r>
            <a:r>
              <a:rPr lang="es-ES" sz="3200" b="1" dirty="0">
                <a:latin typeface="Arial" panose="020B0604020202020204" pitchFamily="34" charset="0"/>
                <a:cs typeface="Arial" panose="020B0604020202020204" pitchFamily="34" charset="0"/>
              </a:rPr>
              <a:t>: ASB </a:t>
            </a:r>
            <a:r>
              <a:rPr lang="es-ES" sz="3200" b="1" dirty="0" err="1">
                <a:latin typeface="Arial" panose="020B0604020202020204" pitchFamily="34" charset="0"/>
                <a:cs typeface="Arial" panose="020B0604020202020204" pitchFamily="34" charset="0"/>
              </a:rPr>
              <a:t>design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19</a:t>
            </a:fld>
            <a:endParaRPr lang="es-ES" dirty="0">
              <a:solidFill>
                <a:schemeClr val="bg1"/>
              </a:solidFill>
            </a:endParaRPr>
          </a:p>
        </p:txBody>
      </p:sp>
      <p:pic>
        <p:nvPicPr>
          <p:cNvPr id="7" name="Imagen 6">
            <a:extLst>
              <a:ext uri="{FF2B5EF4-FFF2-40B4-BE49-F238E27FC236}">
                <a16:creationId xmlns:a16="http://schemas.microsoft.com/office/drawing/2014/main" id="{90DD066A-C5AD-49FD-BB48-696858F30143}"/>
              </a:ext>
            </a:extLst>
          </p:cNvPr>
          <p:cNvPicPr>
            <a:picLocks noChangeAspect="1"/>
          </p:cNvPicPr>
          <p:nvPr/>
        </p:nvPicPr>
        <p:blipFill>
          <a:blip r:embed="rId5"/>
          <a:stretch>
            <a:fillRect/>
          </a:stretch>
        </p:blipFill>
        <p:spPr>
          <a:xfrm>
            <a:off x="115872" y="893194"/>
            <a:ext cx="6308077" cy="2501161"/>
          </a:xfrm>
          <a:prstGeom prst="rect">
            <a:avLst/>
          </a:prstGeom>
        </p:spPr>
      </p:pic>
      <p:sp>
        <p:nvSpPr>
          <p:cNvPr id="22" name="Rectángulo 21">
            <a:extLst>
              <a:ext uri="{FF2B5EF4-FFF2-40B4-BE49-F238E27FC236}">
                <a16:creationId xmlns:a16="http://schemas.microsoft.com/office/drawing/2014/main" id="{96290FDF-BD6A-4FE2-8B42-419FFEA982D5}"/>
              </a:ext>
            </a:extLst>
          </p:cNvPr>
          <p:cNvSpPr/>
          <p:nvPr/>
        </p:nvSpPr>
        <p:spPr>
          <a:xfrm>
            <a:off x="2724601" y="1318908"/>
            <a:ext cx="990871" cy="57389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8604E27C-AF90-4EF6-A330-4C8E4D43B451}"/>
              </a:ext>
            </a:extLst>
          </p:cNvPr>
          <p:cNvSpPr txBox="1"/>
          <p:nvPr/>
        </p:nvSpPr>
        <p:spPr>
          <a:xfrm>
            <a:off x="7213217" y="1107381"/>
            <a:ext cx="3322781" cy="461665"/>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dirty="0" err="1">
                <a:solidFill>
                  <a:schemeClr val="accent6">
                    <a:lumMod val="50000"/>
                  </a:schemeClr>
                </a:solidFill>
                <a:latin typeface="Arial" panose="020B0604020202020204" pitchFamily="34" charset="0"/>
                <a:cs typeface="Arial" panose="020B0604020202020204" pitchFamily="34" charset="0"/>
              </a:rPr>
              <a:t>Substractor</a:t>
            </a:r>
            <a:r>
              <a:rPr lang="en-GB" sz="2400" b="1" dirty="0">
                <a:solidFill>
                  <a:schemeClr val="accent6">
                    <a:lumMod val="50000"/>
                  </a:schemeClr>
                </a:solidFill>
                <a:latin typeface="Arial" panose="020B0604020202020204" pitchFamily="34" charset="0"/>
                <a:cs typeface="Arial" panose="020B0604020202020204" pitchFamily="34" charset="0"/>
              </a:rPr>
              <a:t> design</a:t>
            </a:r>
          </a:p>
        </p:txBody>
      </p:sp>
      <p:pic>
        <p:nvPicPr>
          <p:cNvPr id="10" name="Imagen 9">
            <a:extLst>
              <a:ext uri="{FF2B5EF4-FFF2-40B4-BE49-F238E27FC236}">
                <a16:creationId xmlns:a16="http://schemas.microsoft.com/office/drawing/2014/main" id="{FE4A4D1F-7EB4-4B98-9A5A-C429231BB247}"/>
              </a:ext>
            </a:extLst>
          </p:cNvPr>
          <p:cNvPicPr>
            <a:picLocks noChangeAspect="1"/>
          </p:cNvPicPr>
          <p:nvPr/>
        </p:nvPicPr>
        <p:blipFill rotWithShape="1">
          <a:blip r:embed="rId6"/>
          <a:srcRect b="14197"/>
          <a:stretch/>
        </p:blipFill>
        <p:spPr>
          <a:xfrm>
            <a:off x="597866" y="3777037"/>
            <a:ext cx="4253469" cy="2033454"/>
          </a:xfrm>
          <a:prstGeom prst="rect">
            <a:avLst/>
          </a:prstGeom>
          <a:ln w="50800">
            <a:solidFill>
              <a:schemeClr val="accent1">
                <a:lumMod val="60000"/>
                <a:lumOff val="40000"/>
              </a:schemeClr>
            </a:solidFill>
          </a:ln>
        </p:spPr>
      </p:pic>
    </p:spTree>
    <p:custDataLst>
      <p:tags r:id="rId1"/>
    </p:custDataLst>
    <p:extLst>
      <p:ext uri="{BB962C8B-B14F-4D97-AF65-F5344CB8AC3E}">
        <p14:creationId xmlns:p14="http://schemas.microsoft.com/office/powerpoint/2010/main" val="3110379790"/>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Fancy Bear Hackers (APT28): Targets &amp; Methods | CrowdStrike">
            <a:extLst>
              <a:ext uri="{FF2B5EF4-FFF2-40B4-BE49-F238E27FC236}">
                <a16:creationId xmlns:a16="http://schemas.microsoft.com/office/drawing/2014/main" id="{B595FEAC-A1FE-4BD9-9CBE-D2DE686ED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348" y="3789449"/>
            <a:ext cx="3829094" cy="25214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Introduction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2</a:t>
            </a:fld>
            <a:endParaRPr lang="es-ES" dirty="0">
              <a:solidFill>
                <a:schemeClr val="bg1"/>
              </a:solidFill>
            </a:endParaRPr>
          </a:p>
        </p:txBody>
      </p:sp>
      <p:graphicFrame>
        <p:nvGraphicFramePr>
          <p:cNvPr id="7" name="Diagrama 6">
            <a:extLst>
              <a:ext uri="{FF2B5EF4-FFF2-40B4-BE49-F238E27FC236}">
                <a16:creationId xmlns:a16="http://schemas.microsoft.com/office/drawing/2014/main" id="{7E8A26F5-BE53-4759-8D92-7A8B1DA02E07}"/>
              </a:ext>
            </a:extLst>
          </p:cNvPr>
          <p:cNvGraphicFramePr/>
          <p:nvPr>
            <p:extLst>
              <p:ext uri="{D42A27DB-BD31-4B8C-83A1-F6EECF244321}">
                <p14:modId xmlns:p14="http://schemas.microsoft.com/office/powerpoint/2010/main" val="3641786707"/>
              </p:ext>
            </p:extLst>
          </p:nvPr>
        </p:nvGraphicFramePr>
        <p:xfrm>
          <a:off x="4979465" y="664687"/>
          <a:ext cx="6491046" cy="27093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ángulo 7">
            <a:extLst>
              <a:ext uri="{FF2B5EF4-FFF2-40B4-BE49-F238E27FC236}">
                <a16:creationId xmlns:a16="http://schemas.microsoft.com/office/drawing/2014/main" id="{ED443AA9-8D26-4520-9A6A-7B70F96745B8}"/>
              </a:ext>
            </a:extLst>
          </p:cNvPr>
          <p:cNvSpPr/>
          <p:nvPr/>
        </p:nvSpPr>
        <p:spPr>
          <a:xfrm>
            <a:off x="902826" y="871203"/>
            <a:ext cx="3275635" cy="74541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Cybersecurity</a:t>
            </a:r>
          </a:p>
        </p:txBody>
      </p:sp>
      <p:sp>
        <p:nvSpPr>
          <p:cNvPr id="9" name="Rectángulo 8">
            <a:extLst>
              <a:ext uri="{FF2B5EF4-FFF2-40B4-BE49-F238E27FC236}">
                <a16:creationId xmlns:a16="http://schemas.microsoft.com/office/drawing/2014/main" id="{54CBA546-6BC0-47EE-8F62-F8F5C4819241}"/>
              </a:ext>
            </a:extLst>
          </p:cNvPr>
          <p:cNvSpPr/>
          <p:nvPr/>
        </p:nvSpPr>
        <p:spPr>
          <a:xfrm>
            <a:off x="902826" y="2019353"/>
            <a:ext cx="3275635" cy="1218427"/>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Information security</a:t>
            </a:r>
          </a:p>
        </p:txBody>
      </p:sp>
      <p:pic>
        <p:nvPicPr>
          <p:cNvPr id="13314" name="Picture 2" descr="Hacker - Wikipedia, la enciclopedia libre">
            <a:extLst>
              <a:ext uri="{FF2B5EF4-FFF2-40B4-BE49-F238E27FC236}">
                <a16:creationId xmlns:a16="http://schemas.microsoft.com/office/drawing/2014/main" id="{181AF2E0-FFFC-4696-BF15-6050E2D463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598" y="3429000"/>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Google's Groundbreaking Quantum Computer has shattered all expectations |  by Adeleye Fabusoro | Medium">
            <a:extLst>
              <a:ext uri="{FF2B5EF4-FFF2-40B4-BE49-F238E27FC236}">
                <a16:creationId xmlns:a16="http://schemas.microsoft.com/office/drawing/2014/main" id="{129A554F-F1F1-4E15-98D1-6CEADFD651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0752" y="3462716"/>
            <a:ext cx="2257426" cy="28481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NIST logo: blue">
            <a:extLst>
              <a:ext uri="{FF2B5EF4-FFF2-40B4-BE49-F238E27FC236}">
                <a16:creationId xmlns:a16="http://schemas.microsoft.com/office/drawing/2014/main" id="{2852FF7C-A237-4224-85C1-CB8E46EA3F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5227" y="3367069"/>
            <a:ext cx="2831388" cy="126234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Agencia de la Unión Europea para la Ciberseguridad | Unión Europea">
            <a:extLst>
              <a:ext uri="{FF2B5EF4-FFF2-40B4-BE49-F238E27FC236}">
                <a16:creationId xmlns:a16="http://schemas.microsoft.com/office/drawing/2014/main" id="{5AEBA01B-C3A0-4FAE-9F50-D624215DDF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9192" y="4417619"/>
            <a:ext cx="2628123" cy="207104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Qué es el Centro Criptológico Nacional o CCN - Red Seguridad">
            <a:extLst>
              <a:ext uri="{FF2B5EF4-FFF2-40B4-BE49-F238E27FC236}">
                <a16:creationId xmlns:a16="http://schemas.microsoft.com/office/drawing/2014/main" id="{2B646484-619B-4397-ABA1-6CEDE7F88F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91259" y="4672225"/>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22336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1580">
        <p159:morph option="byObject"/>
      </p:transition>
    </mc:Choice>
    <mc:Fallback>
      <p:transition spd="slow" advTm="815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C9CC112-38B2-4000-B90C-BD9211EB82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9870" y="2688317"/>
            <a:ext cx="6606258" cy="3484833"/>
          </a:xfrm>
          <a:prstGeom prst="rect">
            <a:avLst/>
          </a:prstGeom>
          <a:ln w="50800">
            <a:solidFill>
              <a:schemeClr val="accent6">
                <a:lumMod val="60000"/>
                <a:lumOff val="40000"/>
              </a:schemeClr>
            </a:solidFill>
          </a:ln>
        </p:spPr>
      </p:pic>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Low-</a:t>
            </a:r>
            <a:r>
              <a:rPr lang="es-ES" sz="3200" b="1" dirty="0" err="1">
                <a:latin typeface="Arial" panose="020B0604020202020204" pitchFamily="34" charset="0"/>
                <a:cs typeface="Arial" panose="020B0604020202020204" pitchFamily="34" charset="0"/>
              </a:rPr>
              <a:t>level</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design</a:t>
            </a:r>
            <a:r>
              <a:rPr lang="es-ES" sz="3200" b="1" dirty="0">
                <a:latin typeface="Arial" panose="020B0604020202020204" pitchFamily="34" charset="0"/>
                <a:cs typeface="Arial" panose="020B0604020202020204" pitchFamily="34" charset="0"/>
              </a:rPr>
              <a:t>: ASB </a:t>
            </a:r>
            <a:r>
              <a:rPr lang="es-ES" sz="3200" b="1" dirty="0" err="1">
                <a:latin typeface="Arial" panose="020B0604020202020204" pitchFamily="34" charset="0"/>
                <a:cs typeface="Arial" panose="020B0604020202020204" pitchFamily="34" charset="0"/>
              </a:rPr>
              <a:t>design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20</a:t>
            </a:fld>
            <a:endParaRPr lang="es-ES" dirty="0">
              <a:solidFill>
                <a:schemeClr val="bg1"/>
              </a:solidFill>
            </a:endParaRPr>
          </a:p>
        </p:txBody>
      </p:sp>
      <p:pic>
        <p:nvPicPr>
          <p:cNvPr id="7" name="Imagen 6">
            <a:extLst>
              <a:ext uri="{FF2B5EF4-FFF2-40B4-BE49-F238E27FC236}">
                <a16:creationId xmlns:a16="http://schemas.microsoft.com/office/drawing/2014/main" id="{90DD066A-C5AD-49FD-BB48-696858F30143}"/>
              </a:ext>
            </a:extLst>
          </p:cNvPr>
          <p:cNvPicPr>
            <a:picLocks noChangeAspect="1"/>
          </p:cNvPicPr>
          <p:nvPr/>
        </p:nvPicPr>
        <p:blipFill>
          <a:blip r:embed="rId5"/>
          <a:stretch>
            <a:fillRect/>
          </a:stretch>
        </p:blipFill>
        <p:spPr>
          <a:xfrm>
            <a:off x="115872" y="893194"/>
            <a:ext cx="6308077" cy="2501161"/>
          </a:xfrm>
          <a:prstGeom prst="rect">
            <a:avLst/>
          </a:prstGeom>
        </p:spPr>
      </p:pic>
      <p:sp>
        <p:nvSpPr>
          <p:cNvPr id="22" name="Rectángulo 21">
            <a:extLst>
              <a:ext uri="{FF2B5EF4-FFF2-40B4-BE49-F238E27FC236}">
                <a16:creationId xmlns:a16="http://schemas.microsoft.com/office/drawing/2014/main" id="{96290FDF-BD6A-4FE2-8B42-419FFEA982D5}"/>
              </a:ext>
            </a:extLst>
          </p:cNvPr>
          <p:cNvSpPr/>
          <p:nvPr/>
        </p:nvSpPr>
        <p:spPr>
          <a:xfrm>
            <a:off x="2774474" y="2441652"/>
            <a:ext cx="990871" cy="57389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8604E27C-AF90-4EF6-A330-4C8E4D43B451}"/>
              </a:ext>
            </a:extLst>
          </p:cNvPr>
          <p:cNvSpPr txBox="1"/>
          <p:nvPr/>
        </p:nvSpPr>
        <p:spPr>
          <a:xfrm>
            <a:off x="7213217" y="1107381"/>
            <a:ext cx="3322781" cy="461665"/>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dirty="0">
                <a:solidFill>
                  <a:schemeClr val="accent6">
                    <a:lumMod val="50000"/>
                  </a:schemeClr>
                </a:solidFill>
                <a:latin typeface="Arial" panose="020B0604020202020204" pitchFamily="34" charset="0"/>
                <a:cs typeface="Arial" panose="020B0604020202020204" pitchFamily="34" charset="0"/>
              </a:rPr>
              <a:t>Comparator design</a:t>
            </a:r>
          </a:p>
        </p:txBody>
      </p:sp>
    </p:spTree>
    <p:custDataLst>
      <p:tags r:id="rId1"/>
    </p:custDataLst>
    <p:extLst>
      <p:ext uri="{BB962C8B-B14F-4D97-AF65-F5344CB8AC3E}">
        <p14:creationId xmlns:p14="http://schemas.microsoft.com/office/powerpoint/2010/main" val="3700008402"/>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Low-</a:t>
            </a:r>
            <a:r>
              <a:rPr lang="es-ES" sz="3200" b="1" dirty="0" err="1">
                <a:latin typeface="Arial" panose="020B0604020202020204" pitchFamily="34" charset="0"/>
                <a:cs typeface="Arial" panose="020B0604020202020204" pitchFamily="34" charset="0"/>
              </a:rPr>
              <a:t>level</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design</a:t>
            </a:r>
            <a:r>
              <a:rPr lang="es-ES" sz="3200" b="1" dirty="0">
                <a:latin typeface="Arial" panose="020B0604020202020204" pitchFamily="34" charset="0"/>
                <a:cs typeface="Arial" panose="020B0604020202020204" pitchFamily="34" charset="0"/>
              </a:rPr>
              <a:t>: ASB </a:t>
            </a:r>
            <a:r>
              <a:rPr lang="es-ES" sz="3200" b="1" dirty="0" err="1">
                <a:latin typeface="Arial" panose="020B0604020202020204" pitchFamily="34" charset="0"/>
                <a:cs typeface="Arial" panose="020B0604020202020204" pitchFamily="34" charset="0"/>
              </a:rPr>
              <a:t>design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21</a:t>
            </a:fld>
            <a:endParaRPr lang="es-ES" dirty="0">
              <a:solidFill>
                <a:schemeClr val="bg1"/>
              </a:solidFill>
            </a:endParaRPr>
          </a:p>
        </p:txBody>
      </p:sp>
      <p:pic>
        <p:nvPicPr>
          <p:cNvPr id="9" name="Imagen 8">
            <a:extLst>
              <a:ext uri="{FF2B5EF4-FFF2-40B4-BE49-F238E27FC236}">
                <a16:creationId xmlns:a16="http://schemas.microsoft.com/office/drawing/2014/main" id="{210FA69E-07CC-4F98-B28F-265391588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763" y="888152"/>
            <a:ext cx="5836013" cy="2063392"/>
          </a:xfrm>
          <a:prstGeom prst="rect">
            <a:avLst/>
          </a:prstGeom>
          <a:ln w="57150">
            <a:solidFill>
              <a:schemeClr val="accent1">
                <a:lumMod val="60000"/>
                <a:lumOff val="40000"/>
              </a:schemeClr>
            </a:solidFill>
          </a:ln>
        </p:spPr>
      </p:pic>
      <p:pic>
        <p:nvPicPr>
          <p:cNvPr id="12" name="Imagen 11">
            <a:extLst>
              <a:ext uri="{FF2B5EF4-FFF2-40B4-BE49-F238E27FC236}">
                <a16:creationId xmlns:a16="http://schemas.microsoft.com/office/drawing/2014/main" id="{E5F418FA-D56F-40FB-82FE-8454F5A6A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3216" y="1003898"/>
            <a:ext cx="5184574" cy="1947645"/>
          </a:xfrm>
          <a:prstGeom prst="rect">
            <a:avLst/>
          </a:prstGeom>
          <a:ln w="50800">
            <a:solidFill>
              <a:schemeClr val="accent3">
                <a:lumMod val="60000"/>
                <a:lumOff val="40000"/>
              </a:schemeClr>
            </a:solidFill>
          </a:ln>
        </p:spPr>
      </p:pic>
      <p:pic>
        <p:nvPicPr>
          <p:cNvPr id="15" name="Imagen 14">
            <a:extLst>
              <a:ext uri="{FF2B5EF4-FFF2-40B4-BE49-F238E27FC236}">
                <a16:creationId xmlns:a16="http://schemas.microsoft.com/office/drawing/2014/main" id="{0EB2A827-B0F8-4332-AE35-38A2FB8D0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42" y="3294595"/>
            <a:ext cx="11005116" cy="2825895"/>
          </a:xfrm>
          <a:prstGeom prst="rect">
            <a:avLst/>
          </a:prstGeom>
        </p:spPr>
      </p:pic>
    </p:spTree>
    <p:custDataLst>
      <p:tags r:id="rId1"/>
    </p:custDataLst>
    <p:extLst>
      <p:ext uri="{BB962C8B-B14F-4D97-AF65-F5344CB8AC3E}">
        <p14:creationId xmlns:p14="http://schemas.microsoft.com/office/powerpoint/2010/main" val="393278133"/>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Low-</a:t>
            </a:r>
            <a:r>
              <a:rPr lang="es-ES" sz="3200" b="1" dirty="0" err="1">
                <a:latin typeface="Arial" panose="020B0604020202020204" pitchFamily="34" charset="0"/>
                <a:cs typeface="Arial" panose="020B0604020202020204" pitchFamily="34" charset="0"/>
              </a:rPr>
              <a:t>level</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design</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Milestone</a:t>
            </a:r>
            <a:r>
              <a:rPr lang="es-ES" sz="3200" b="1" dirty="0">
                <a:latin typeface="Arial" panose="020B0604020202020204" pitchFamily="34" charset="0"/>
                <a:cs typeface="Arial" panose="020B0604020202020204" pitchFamily="34" charset="0"/>
              </a:rPr>
              <a:t> - I</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22</a:t>
            </a:fld>
            <a:endParaRPr lang="es-ES" dirty="0">
              <a:solidFill>
                <a:schemeClr val="bg1"/>
              </a:solidFill>
            </a:endParaRPr>
          </a:p>
        </p:txBody>
      </p:sp>
      <p:pic>
        <p:nvPicPr>
          <p:cNvPr id="21" name="Imagen 20">
            <a:extLst>
              <a:ext uri="{FF2B5EF4-FFF2-40B4-BE49-F238E27FC236}">
                <a16:creationId xmlns:a16="http://schemas.microsoft.com/office/drawing/2014/main" id="{2E63EA37-FC71-4C53-9CD6-6FB96A95BD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29" y="770407"/>
            <a:ext cx="7768541" cy="5570429"/>
          </a:xfrm>
          <a:prstGeom prst="rect">
            <a:avLst/>
          </a:prstGeom>
        </p:spPr>
      </p:pic>
    </p:spTree>
    <p:custDataLst>
      <p:tags r:id="rId1"/>
    </p:custDataLst>
    <p:extLst>
      <p:ext uri="{BB962C8B-B14F-4D97-AF65-F5344CB8AC3E}">
        <p14:creationId xmlns:p14="http://schemas.microsoft.com/office/powerpoint/2010/main" val="4284573705"/>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Hash </a:t>
            </a:r>
            <a:r>
              <a:rPr lang="es-ES" sz="3200" b="1" dirty="0" err="1">
                <a:latin typeface="Arial" panose="020B0604020202020204" pitchFamily="34" charset="0"/>
                <a:cs typeface="Arial" panose="020B0604020202020204" pitchFamily="34" charset="0"/>
              </a:rPr>
              <a:t>Functions</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23</a:t>
            </a:fld>
            <a:endParaRPr lang="es-ES" dirty="0">
              <a:solidFill>
                <a:schemeClr val="bg1"/>
              </a:solidFill>
            </a:endParaRPr>
          </a:p>
        </p:txBody>
      </p:sp>
      <p:graphicFrame>
        <p:nvGraphicFramePr>
          <p:cNvPr id="3" name="Diagrama 2">
            <a:extLst>
              <a:ext uri="{FF2B5EF4-FFF2-40B4-BE49-F238E27FC236}">
                <a16:creationId xmlns:a16="http://schemas.microsoft.com/office/drawing/2014/main" id="{7BB7813C-021B-486F-8F75-506672FD3DAA}"/>
              </a:ext>
            </a:extLst>
          </p:cNvPr>
          <p:cNvGraphicFramePr/>
          <p:nvPr>
            <p:extLst>
              <p:ext uri="{D42A27DB-BD31-4B8C-83A1-F6EECF244321}">
                <p14:modId xmlns:p14="http://schemas.microsoft.com/office/powerpoint/2010/main" val="241531887"/>
              </p:ext>
            </p:extLst>
          </p:nvPr>
        </p:nvGraphicFramePr>
        <p:xfrm>
          <a:off x="684835" y="816452"/>
          <a:ext cx="5260051" cy="28527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a 10">
            <a:extLst>
              <a:ext uri="{FF2B5EF4-FFF2-40B4-BE49-F238E27FC236}">
                <a16:creationId xmlns:a16="http://schemas.microsoft.com/office/drawing/2014/main" id="{6F1B5822-8AF5-4337-8805-F3FB3C26F9C5}"/>
              </a:ext>
            </a:extLst>
          </p:cNvPr>
          <p:cNvGraphicFramePr/>
          <p:nvPr>
            <p:extLst>
              <p:ext uri="{D42A27DB-BD31-4B8C-83A1-F6EECF244321}">
                <p14:modId xmlns:p14="http://schemas.microsoft.com/office/powerpoint/2010/main" val="2556496052"/>
              </p:ext>
            </p:extLst>
          </p:nvPr>
        </p:nvGraphicFramePr>
        <p:xfrm>
          <a:off x="6016906" y="961134"/>
          <a:ext cx="6023980" cy="27080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Diagrama 13">
            <a:extLst>
              <a:ext uri="{FF2B5EF4-FFF2-40B4-BE49-F238E27FC236}">
                <a16:creationId xmlns:a16="http://schemas.microsoft.com/office/drawing/2014/main" id="{C5A12351-ADF5-4D87-9AB2-9D88232054E0}"/>
              </a:ext>
            </a:extLst>
          </p:cNvPr>
          <p:cNvGraphicFramePr/>
          <p:nvPr>
            <p:extLst>
              <p:ext uri="{D42A27DB-BD31-4B8C-83A1-F6EECF244321}">
                <p14:modId xmlns:p14="http://schemas.microsoft.com/office/powerpoint/2010/main" val="3001897005"/>
              </p:ext>
            </p:extLst>
          </p:nvPr>
        </p:nvGraphicFramePr>
        <p:xfrm>
          <a:off x="1880886" y="3982609"/>
          <a:ext cx="8128000" cy="220405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9" name="Picture 4" descr="NIST logo: blue">
            <a:extLst>
              <a:ext uri="{FF2B5EF4-FFF2-40B4-BE49-F238E27FC236}">
                <a16:creationId xmlns:a16="http://schemas.microsoft.com/office/drawing/2014/main" id="{0D79C0A0-326A-4C9A-88A8-DD885E0D501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3472" y="4431588"/>
            <a:ext cx="2831388" cy="12623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03038441"/>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Hash </a:t>
            </a:r>
            <a:r>
              <a:rPr lang="es-ES" sz="3200" b="1" dirty="0" err="1">
                <a:latin typeface="Arial" panose="020B0604020202020204" pitchFamily="34" charset="0"/>
                <a:cs typeface="Arial" panose="020B0604020202020204" pitchFamily="34" charset="0"/>
              </a:rPr>
              <a:t>Functions</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24</a:t>
            </a:fld>
            <a:endParaRPr lang="es-ES" dirty="0">
              <a:solidFill>
                <a:schemeClr val="bg1"/>
              </a:solidFill>
            </a:endParaRPr>
          </a:p>
        </p:txBody>
      </p:sp>
      <p:graphicFrame>
        <p:nvGraphicFramePr>
          <p:cNvPr id="7" name="Diagrama 6">
            <a:extLst>
              <a:ext uri="{FF2B5EF4-FFF2-40B4-BE49-F238E27FC236}">
                <a16:creationId xmlns:a16="http://schemas.microsoft.com/office/drawing/2014/main" id="{AC466FCF-D106-4704-B91D-3599D8834FBD}"/>
              </a:ext>
            </a:extLst>
          </p:cNvPr>
          <p:cNvGraphicFramePr/>
          <p:nvPr>
            <p:extLst>
              <p:ext uri="{D42A27DB-BD31-4B8C-83A1-F6EECF244321}">
                <p14:modId xmlns:p14="http://schemas.microsoft.com/office/powerpoint/2010/main" val="1813618530"/>
              </p:ext>
            </p:extLst>
          </p:nvPr>
        </p:nvGraphicFramePr>
        <p:xfrm>
          <a:off x="1289934" y="719666"/>
          <a:ext cx="9612132"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4846558"/>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B135C1DD-EB8C-46A5-A0F5-6B18498703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0745" y="1571771"/>
            <a:ext cx="5883226" cy="4426143"/>
          </a:xfrm>
          <a:prstGeom prst="rect">
            <a:avLst/>
          </a:prstGeom>
          <a:ln w="50800">
            <a:solidFill>
              <a:schemeClr val="accent4">
                <a:lumMod val="75000"/>
              </a:schemeClr>
            </a:solidFill>
          </a:ln>
        </p:spPr>
      </p:pic>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SHA-2</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25</a:t>
            </a:fld>
            <a:endParaRPr lang="es-ES" dirty="0">
              <a:solidFill>
                <a:schemeClr val="bg1"/>
              </a:solidFill>
            </a:endParaRPr>
          </a:p>
        </p:txBody>
      </p:sp>
      <p:pic>
        <p:nvPicPr>
          <p:cNvPr id="8" name="Imagen 7">
            <a:extLst>
              <a:ext uri="{FF2B5EF4-FFF2-40B4-BE49-F238E27FC236}">
                <a16:creationId xmlns:a16="http://schemas.microsoft.com/office/drawing/2014/main" id="{9BEBB7D3-99D9-466C-83E5-698638DF27FB}"/>
              </a:ext>
            </a:extLst>
          </p:cNvPr>
          <p:cNvPicPr>
            <a:picLocks noChangeAspect="1"/>
          </p:cNvPicPr>
          <p:nvPr/>
        </p:nvPicPr>
        <p:blipFill>
          <a:blip r:embed="rId5"/>
          <a:stretch>
            <a:fillRect/>
          </a:stretch>
        </p:blipFill>
        <p:spPr>
          <a:xfrm>
            <a:off x="6476343" y="2470975"/>
            <a:ext cx="5354912" cy="1916049"/>
          </a:xfrm>
          <a:prstGeom prst="rect">
            <a:avLst/>
          </a:prstGeom>
          <a:ln w="50800">
            <a:solidFill>
              <a:schemeClr val="accent2">
                <a:lumMod val="75000"/>
              </a:schemeClr>
            </a:solidFill>
          </a:ln>
        </p:spPr>
      </p:pic>
      <p:sp>
        <p:nvSpPr>
          <p:cNvPr id="9" name="CuadroTexto 8">
            <a:extLst>
              <a:ext uri="{FF2B5EF4-FFF2-40B4-BE49-F238E27FC236}">
                <a16:creationId xmlns:a16="http://schemas.microsoft.com/office/drawing/2014/main" id="{D6FA2A06-D994-4DAF-9126-2E15796119E8}"/>
              </a:ext>
            </a:extLst>
          </p:cNvPr>
          <p:cNvSpPr txBox="1"/>
          <p:nvPr/>
        </p:nvSpPr>
        <p:spPr>
          <a:xfrm>
            <a:off x="8508474" y="1880549"/>
            <a:ext cx="3322781" cy="461665"/>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dirty="0">
                <a:solidFill>
                  <a:schemeClr val="accent6">
                    <a:lumMod val="50000"/>
                  </a:schemeClr>
                </a:solidFill>
                <a:latin typeface="Arial" panose="020B0604020202020204" pitchFamily="34" charset="0"/>
                <a:cs typeface="Arial" panose="020B0604020202020204" pitchFamily="34" charset="0"/>
              </a:rPr>
              <a:t>Message Schedule</a:t>
            </a:r>
          </a:p>
        </p:txBody>
      </p:sp>
      <p:sp>
        <p:nvSpPr>
          <p:cNvPr id="12" name="CuadroTexto 11">
            <a:extLst>
              <a:ext uri="{FF2B5EF4-FFF2-40B4-BE49-F238E27FC236}">
                <a16:creationId xmlns:a16="http://schemas.microsoft.com/office/drawing/2014/main" id="{C1B4C34A-58BA-48F7-8CCB-ED16BFEF442D}"/>
              </a:ext>
            </a:extLst>
          </p:cNvPr>
          <p:cNvSpPr txBox="1"/>
          <p:nvPr/>
        </p:nvSpPr>
        <p:spPr>
          <a:xfrm>
            <a:off x="342417" y="1017778"/>
            <a:ext cx="3213682" cy="461665"/>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s-ES" sz="2400" b="1" dirty="0">
                <a:solidFill>
                  <a:schemeClr val="accent4">
                    <a:lumMod val="75000"/>
                  </a:schemeClr>
                </a:solidFill>
                <a:latin typeface="Arial" panose="020B0604020202020204" pitchFamily="34" charset="0"/>
                <a:cs typeface="Arial" panose="020B0604020202020204" pitchFamily="34" charset="0"/>
              </a:rPr>
              <a:t>SHA-2 Core</a:t>
            </a:r>
            <a:endParaRPr lang="en-GB" sz="2400" b="1" dirty="0">
              <a:solidFill>
                <a:schemeClr val="accent4">
                  <a:lumMod val="75000"/>
                </a:schemeClr>
              </a:solidFill>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0EB98745-2AEB-42CF-9C49-E4DCC25732F2}"/>
              </a:ext>
            </a:extLst>
          </p:cNvPr>
          <p:cNvSpPr/>
          <p:nvPr/>
        </p:nvSpPr>
        <p:spPr>
          <a:xfrm>
            <a:off x="4537276" y="5347504"/>
            <a:ext cx="1558724" cy="567159"/>
          </a:xfrm>
          <a:prstGeom prst="rect">
            <a:avLst/>
          </a:pr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curvado 15">
            <a:extLst>
              <a:ext uri="{FF2B5EF4-FFF2-40B4-BE49-F238E27FC236}">
                <a16:creationId xmlns:a16="http://schemas.microsoft.com/office/drawing/2014/main" id="{76609BED-9520-45FE-83F1-006108E7B56C}"/>
              </a:ext>
            </a:extLst>
          </p:cNvPr>
          <p:cNvCxnSpPr>
            <a:cxnSpLocks/>
            <a:stCxn id="8" idx="2"/>
          </p:cNvCxnSpPr>
          <p:nvPr/>
        </p:nvCxnSpPr>
        <p:spPr>
          <a:xfrm rot="5400000">
            <a:off x="7051858" y="3529859"/>
            <a:ext cx="1244776" cy="2959107"/>
          </a:xfrm>
          <a:prstGeom prst="curvedConnector2">
            <a:avLst/>
          </a:prstGeom>
          <a:ln w="1079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24A03402-56A2-4975-86E5-6CB078234662}"/>
              </a:ext>
            </a:extLst>
          </p:cNvPr>
          <p:cNvSpPr/>
          <p:nvPr/>
        </p:nvSpPr>
        <p:spPr>
          <a:xfrm>
            <a:off x="684834" y="3831220"/>
            <a:ext cx="3620069" cy="1597307"/>
          </a:xfrm>
          <a:prstGeom prst="rect">
            <a:avLst/>
          </a:prstGeom>
          <a:solidFill>
            <a:schemeClr val="accent3">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935981476"/>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B135C1DD-EB8C-46A5-A0F5-6B18498703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32105" y="1685692"/>
            <a:ext cx="7127790" cy="4284974"/>
          </a:xfrm>
          <a:prstGeom prst="rect">
            <a:avLst/>
          </a:prstGeom>
          <a:ln w="50800">
            <a:solidFill>
              <a:schemeClr val="accent5">
                <a:lumMod val="75000"/>
              </a:schemeClr>
            </a:solidFill>
          </a:ln>
        </p:spPr>
      </p:pic>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SHA-2</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26</a:t>
            </a:fld>
            <a:endParaRPr lang="es-ES" dirty="0">
              <a:solidFill>
                <a:schemeClr val="bg1"/>
              </a:solidFill>
            </a:endParaRPr>
          </a:p>
        </p:txBody>
      </p:sp>
      <p:sp>
        <p:nvSpPr>
          <p:cNvPr id="14" name="CuadroTexto 13">
            <a:extLst>
              <a:ext uri="{FF2B5EF4-FFF2-40B4-BE49-F238E27FC236}">
                <a16:creationId xmlns:a16="http://schemas.microsoft.com/office/drawing/2014/main" id="{68078056-1854-4522-B823-FFBC75747048}"/>
              </a:ext>
            </a:extLst>
          </p:cNvPr>
          <p:cNvSpPr txBox="1"/>
          <p:nvPr/>
        </p:nvSpPr>
        <p:spPr>
          <a:xfrm>
            <a:off x="4672610" y="977588"/>
            <a:ext cx="2846780"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SHA-2 IP</a:t>
            </a:r>
          </a:p>
        </p:txBody>
      </p:sp>
    </p:spTree>
    <p:custDataLst>
      <p:tags r:id="rId1"/>
    </p:custDataLst>
    <p:extLst>
      <p:ext uri="{BB962C8B-B14F-4D97-AF65-F5344CB8AC3E}">
        <p14:creationId xmlns:p14="http://schemas.microsoft.com/office/powerpoint/2010/main" val="2754610536"/>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SHA-2</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27</a:t>
            </a:fld>
            <a:endParaRPr lang="es-ES" dirty="0">
              <a:solidFill>
                <a:schemeClr val="bg1"/>
              </a:solidFill>
            </a:endParaRPr>
          </a:p>
        </p:txBody>
      </p:sp>
      <p:graphicFrame>
        <p:nvGraphicFramePr>
          <p:cNvPr id="8" name="Tabla 7">
            <a:extLst>
              <a:ext uri="{FF2B5EF4-FFF2-40B4-BE49-F238E27FC236}">
                <a16:creationId xmlns:a16="http://schemas.microsoft.com/office/drawing/2014/main" id="{5EFF527B-753F-406A-BD7A-245482A19A22}"/>
              </a:ext>
            </a:extLst>
          </p:cNvPr>
          <p:cNvGraphicFramePr>
            <a:graphicFrameLocks noGrp="1"/>
          </p:cNvGraphicFramePr>
          <p:nvPr>
            <p:extLst>
              <p:ext uri="{D42A27DB-BD31-4B8C-83A1-F6EECF244321}">
                <p14:modId xmlns:p14="http://schemas.microsoft.com/office/powerpoint/2010/main" val="3811582799"/>
              </p:ext>
            </p:extLst>
          </p:nvPr>
        </p:nvGraphicFramePr>
        <p:xfrm>
          <a:off x="150952" y="708948"/>
          <a:ext cx="11862943" cy="5440104"/>
        </p:xfrm>
        <a:graphic>
          <a:graphicData uri="http://schemas.openxmlformats.org/drawingml/2006/table">
            <a:tbl>
              <a:tblPr>
                <a:tableStyleId>{2A488322-F2BA-4B5B-9748-0D474271808F}</a:tableStyleId>
              </a:tblPr>
              <a:tblGrid>
                <a:gridCol w="1698585">
                  <a:extLst>
                    <a:ext uri="{9D8B030D-6E8A-4147-A177-3AD203B41FA5}">
                      <a16:colId xmlns:a16="http://schemas.microsoft.com/office/drawing/2014/main" val="2427056028"/>
                    </a:ext>
                  </a:extLst>
                </a:gridCol>
                <a:gridCol w="1698585">
                  <a:extLst>
                    <a:ext uri="{9D8B030D-6E8A-4147-A177-3AD203B41FA5}">
                      <a16:colId xmlns:a16="http://schemas.microsoft.com/office/drawing/2014/main" val="2535366311"/>
                    </a:ext>
                  </a:extLst>
                </a:gridCol>
                <a:gridCol w="1486865">
                  <a:extLst>
                    <a:ext uri="{9D8B030D-6E8A-4147-A177-3AD203B41FA5}">
                      <a16:colId xmlns:a16="http://schemas.microsoft.com/office/drawing/2014/main" val="3477155790"/>
                    </a:ext>
                  </a:extLst>
                </a:gridCol>
                <a:gridCol w="1551008">
                  <a:extLst>
                    <a:ext uri="{9D8B030D-6E8A-4147-A177-3AD203B41FA5}">
                      <a16:colId xmlns:a16="http://schemas.microsoft.com/office/drawing/2014/main" val="3535372304"/>
                    </a:ext>
                  </a:extLst>
                </a:gridCol>
                <a:gridCol w="1481559">
                  <a:extLst>
                    <a:ext uri="{9D8B030D-6E8A-4147-A177-3AD203B41FA5}">
                      <a16:colId xmlns:a16="http://schemas.microsoft.com/office/drawing/2014/main" val="464274815"/>
                    </a:ext>
                  </a:extLst>
                </a:gridCol>
                <a:gridCol w="1894246">
                  <a:extLst>
                    <a:ext uri="{9D8B030D-6E8A-4147-A177-3AD203B41FA5}">
                      <a16:colId xmlns:a16="http://schemas.microsoft.com/office/drawing/2014/main" val="3072668381"/>
                    </a:ext>
                  </a:extLst>
                </a:gridCol>
                <a:gridCol w="2052095">
                  <a:extLst>
                    <a:ext uri="{9D8B030D-6E8A-4147-A177-3AD203B41FA5}">
                      <a16:colId xmlns:a16="http://schemas.microsoft.com/office/drawing/2014/main" val="2211654555"/>
                    </a:ext>
                  </a:extLst>
                </a:gridCol>
              </a:tblGrid>
              <a:tr h="453342">
                <a:tc rowSpan="2">
                  <a:txBody>
                    <a:bodyPr/>
                    <a:lstStyle/>
                    <a:p>
                      <a:pPr marL="62865" algn="ctr">
                        <a:lnSpc>
                          <a:spcPts val="1345"/>
                        </a:lnSpc>
                      </a:pPr>
                      <a:r>
                        <a:rPr lang="en-US" sz="1800" b="1" i="1" dirty="0">
                          <a:solidFill>
                            <a:schemeClr val="accent3">
                              <a:lumMod val="75000"/>
                            </a:schemeClr>
                          </a:solidFill>
                          <a:effectLst/>
                        </a:rPr>
                        <a:t> Ref</a:t>
                      </a:r>
                      <a:endParaRPr lang="es-ES" sz="1800" b="1" i="1" dirty="0">
                        <a:solidFill>
                          <a:schemeClr val="accent3">
                            <a:lumMod val="75000"/>
                          </a:schemeClr>
                        </a:solidFill>
                        <a:effectLst/>
                        <a:latin typeface="Arial" panose="020B0604020202020204" pitchFamily="34" charset="0"/>
                        <a:cs typeface="Arial" panose="020B0604020202020204" pitchFamily="34" charset="0"/>
                      </a:endParaRPr>
                    </a:p>
                  </a:txBody>
                  <a:tcPr marL="0" marR="0" marT="0" marB="0" anchor="ctr"/>
                </a:tc>
                <a:tc rowSpan="2">
                  <a:txBody>
                    <a:bodyPr/>
                    <a:lstStyle/>
                    <a:p>
                      <a:pPr marL="62865" algn="ctr">
                        <a:lnSpc>
                          <a:spcPts val="1345"/>
                        </a:lnSpc>
                      </a:pPr>
                      <a:r>
                        <a:rPr lang="es-ES" sz="1800" b="1" i="1" dirty="0" err="1">
                          <a:solidFill>
                            <a:schemeClr val="accent3">
                              <a:lumMod val="75000"/>
                            </a:schemeClr>
                          </a:solidFill>
                          <a:effectLst/>
                        </a:rPr>
                        <a:t>Platform</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rowSpan="2">
                  <a:txBody>
                    <a:bodyPr/>
                    <a:lstStyle/>
                    <a:p>
                      <a:pPr marL="62865" algn="ctr">
                        <a:lnSpc>
                          <a:spcPts val="1345"/>
                        </a:lnSpc>
                      </a:pPr>
                      <a:r>
                        <a:rPr lang="es-ES" sz="1800" b="1" i="1" dirty="0">
                          <a:solidFill>
                            <a:schemeClr val="accent3">
                              <a:lumMod val="75000"/>
                            </a:schemeClr>
                          </a:solidFill>
                          <a:effectLst/>
                        </a:rPr>
                        <a:t>SHA-2 ver.</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995" marR="116840" algn="ctr">
                        <a:lnSpc>
                          <a:spcPts val="1365"/>
                        </a:lnSpc>
                        <a:spcAft>
                          <a:spcPts val="0"/>
                        </a:spcAft>
                      </a:pPr>
                      <a:r>
                        <a:rPr lang="es-ES" sz="1800" b="1" i="1" dirty="0" err="1">
                          <a:solidFill>
                            <a:schemeClr val="accent3">
                              <a:lumMod val="75000"/>
                            </a:schemeClr>
                          </a:solidFill>
                          <a:effectLst/>
                        </a:rPr>
                        <a:t>Area</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32080" algn="ctr">
                        <a:lnSpc>
                          <a:spcPts val="1365"/>
                        </a:lnSpc>
                      </a:pPr>
                      <a:r>
                        <a:rPr lang="es-ES" sz="1800" b="1" i="1" dirty="0" err="1">
                          <a:solidFill>
                            <a:schemeClr val="accent3">
                              <a:lumMod val="75000"/>
                            </a:schemeClr>
                          </a:solidFill>
                          <a:effectLst/>
                        </a:rPr>
                        <a:t>Frequency</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65"/>
                        </a:lnSpc>
                        <a:spcAft>
                          <a:spcPts val="0"/>
                        </a:spcAft>
                      </a:pPr>
                      <a:r>
                        <a:rPr lang="es-ES" sz="1800" b="1" i="1" dirty="0" err="1">
                          <a:solidFill>
                            <a:schemeClr val="accent3">
                              <a:lumMod val="75000"/>
                            </a:schemeClr>
                          </a:solidFill>
                          <a:effectLst/>
                        </a:rPr>
                        <a:t>Throughput</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780" marR="99060" algn="ctr">
                        <a:lnSpc>
                          <a:spcPts val="1365"/>
                        </a:lnSpc>
                        <a:spcAft>
                          <a:spcPts val="0"/>
                        </a:spcAft>
                      </a:pPr>
                      <a:r>
                        <a:rPr lang="es-ES" sz="1800" b="1" i="1" dirty="0" err="1">
                          <a:solidFill>
                            <a:schemeClr val="accent3">
                              <a:lumMod val="75000"/>
                            </a:schemeClr>
                          </a:solidFill>
                          <a:effectLst/>
                        </a:rPr>
                        <a:t>Efficiency</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3019417551"/>
                  </a:ext>
                </a:extLst>
              </a:tr>
              <a:tr h="453342">
                <a:tc vMerge="1">
                  <a:txBody>
                    <a:bodyPr/>
                    <a:lstStyle/>
                    <a:p>
                      <a:pPr marL="62865" algn="l">
                        <a:lnSpc>
                          <a:spcPts val="1345"/>
                        </a:lnSpc>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62865" algn="l">
                        <a:lnSpc>
                          <a:spcPts val="1345"/>
                        </a:lnSpc>
                      </a:pPr>
                      <a:endParaRPr lang="es-E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62865" algn="l">
                        <a:lnSpc>
                          <a:spcPts val="1345"/>
                        </a:lnSpc>
                      </a:pPr>
                      <a:endParaRPr lang="es-E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6995" marR="116840" algn="ctr">
                        <a:lnSpc>
                          <a:spcPts val="1365"/>
                        </a:lnSpc>
                        <a:spcAft>
                          <a:spcPts val="0"/>
                        </a:spcAft>
                      </a:pPr>
                      <a:r>
                        <a:rPr lang="en-US" sz="1800" b="1" i="1" dirty="0">
                          <a:solidFill>
                            <a:schemeClr val="accent3">
                              <a:lumMod val="75000"/>
                            </a:schemeClr>
                          </a:solidFill>
                          <a:effectLst/>
                        </a:rPr>
                        <a:t>(Slices)</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32080" algn="ctr">
                        <a:lnSpc>
                          <a:spcPts val="1365"/>
                        </a:lnSpc>
                      </a:pPr>
                      <a:r>
                        <a:rPr lang="en-US" sz="1800" b="1" i="1">
                          <a:solidFill>
                            <a:schemeClr val="accent3">
                              <a:lumMod val="75000"/>
                            </a:schemeClr>
                          </a:solidFill>
                          <a:effectLst/>
                        </a:rPr>
                        <a:t>(MHz)</a:t>
                      </a:r>
                      <a:endParaRPr lang="es-ES" sz="1800" b="1" i="1">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65"/>
                        </a:lnSpc>
                        <a:spcAft>
                          <a:spcPts val="0"/>
                        </a:spcAft>
                      </a:pPr>
                      <a:r>
                        <a:rPr lang="en-US" sz="1800" b="1" i="1" dirty="0">
                          <a:solidFill>
                            <a:schemeClr val="accent3">
                              <a:lumMod val="75000"/>
                            </a:schemeClr>
                          </a:solidFill>
                          <a:effectLst/>
                        </a:rPr>
                        <a:t>(Gbps)</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780" marR="99060" algn="ctr">
                        <a:lnSpc>
                          <a:spcPts val="1365"/>
                        </a:lnSpc>
                        <a:spcAft>
                          <a:spcPts val="0"/>
                        </a:spcAft>
                      </a:pPr>
                      <a:r>
                        <a:rPr lang="en-US" sz="1800" b="1" i="1" dirty="0">
                          <a:solidFill>
                            <a:schemeClr val="accent3">
                              <a:lumMod val="75000"/>
                            </a:schemeClr>
                          </a:solidFill>
                          <a:effectLst/>
                        </a:rPr>
                        <a:t>(Mbps/Slice)</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3462776243"/>
                  </a:ext>
                </a:extLst>
              </a:tr>
              <a:tr h="453342">
                <a:tc>
                  <a:txBody>
                    <a:bodyPr/>
                    <a:lstStyle/>
                    <a:p>
                      <a:pPr marL="59690" marR="59690" algn="ctr">
                        <a:lnSpc>
                          <a:spcPts val="1360"/>
                        </a:lnSpc>
                        <a:spcBef>
                          <a:spcPts val="230"/>
                        </a:spcBef>
                        <a:spcAft>
                          <a:spcPts val="0"/>
                        </a:spcAft>
                      </a:pPr>
                      <a:r>
                        <a:rPr lang="en-US" sz="1800" dirty="0">
                          <a:solidFill>
                            <a:schemeClr val="accent4">
                              <a:lumMod val="75000"/>
                            </a:schemeClr>
                          </a:solidFill>
                          <a:effectLst/>
                        </a:rPr>
                        <a:t>[</a:t>
                      </a:r>
                      <a:r>
                        <a:rPr lang="en-US" sz="1800" u="none" strike="noStrike" dirty="0">
                          <a:solidFill>
                            <a:schemeClr val="accent4">
                              <a:lumMod val="75000"/>
                            </a:schemeClr>
                          </a:solidFill>
                          <a:effectLst/>
                          <a:hlinkClick r:id="rId4" action="ppaction://hlinkfile">
                            <a:extLst>
                              <a:ext uri="{A12FA001-AC4F-418D-AE19-62706E023703}">
                                <ahyp:hlinkClr xmlns:ahyp="http://schemas.microsoft.com/office/drawing/2018/hyperlinkcolor" val="tx"/>
                              </a:ext>
                            </a:extLst>
                          </a:hlinkClick>
                        </a:rPr>
                        <a:t>89</a:t>
                      </a:r>
                      <a:r>
                        <a:rPr lang="en-US" sz="1800" dirty="0">
                          <a:solidFill>
                            <a:schemeClr val="accent4">
                              <a:lumMod val="75000"/>
                            </a:schemeClr>
                          </a:solidFill>
                          <a:effectLst/>
                        </a:rPr>
                        <a:t>]</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59690" marR="83185" algn="ctr">
                        <a:lnSpc>
                          <a:spcPts val="1360"/>
                        </a:lnSpc>
                        <a:spcBef>
                          <a:spcPts val="230"/>
                        </a:spcBef>
                        <a:spcAft>
                          <a:spcPts val="0"/>
                        </a:spcAft>
                      </a:pPr>
                      <a:r>
                        <a:rPr lang="en-US" sz="1800" dirty="0" err="1">
                          <a:solidFill>
                            <a:schemeClr val="accent4">
                              <a:lumMod val="75000"/>
                            </a:schemeClr>
                          </a:solidFill>
                          <a:effectLst/>
                        </a:rPr>
                        <a:t>Virtex</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360" marR="86995" algn="ctr">
                        <a:lnSpc>
                          <a:spcPts val="1360"/>
                        </a:lnSpc>
                        <a:spcBef>
                          <a:spcPts val="230"/>
                        </a:spcBef>
                        <a:spcAft>
                          <a:spcPts val="0"/>
                        </a:spcAft>
                      </a:pPr>
                      <a:r>
                        <a:rPr lang="en-US" sz="1800" dirty="0">
                          <a:solidFill>
                            <a:schemeClr val="accent4">
                              <a:lumMod val="75000"/>
                            </a:schemeClr>
                          </a:solidFill>
                          <a:effectLst/>
                        </a:rPr>
                        <a:t>SHA-256</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995" marR="116840" algn="ctr">
                        <a:lnSpc>
                          <a:spcPts val="1360"/>
                        </a:lnSpc>
                        <a:spcBef>
                          <a:spcPts val="230"/>
                        </a:spcBef>
                        <a:spcAft>
                          <a:spcPts val="0"/>
                        </a:spcAft>
                      </a:pPr>
                      <a:r>
                        <a:rPr lang="en-US" sz="1800">
                          <a:solidFill>
                            <a:schemeClr val="accent4">
                              <a:lumMod val="75000"/>
                            </a:schemeClr>
                          </a:solidFill>
                          <a:effectLst/>
                        </a:rPr>
                        <a:t>755</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30175" algn="ctr">
                        <a:lnSpc>
                          <a:spcPts val="1360"/>
                        </a:lnSpc>
                        <a:spcBef>
                          <a:spcPts val="230"/>
                        </a:spcBef>
                        <a:spcAft>
                          <a:spcPts val="0"/>
                        </a:spcAft>
                      </a:pPr>
                      <a:r>
                        <a:rPr lang="en-US" sz="1800">
                          <a:solidFill>
                            <a:schemeClr val="accent4">
                              <a:lumMod val="75000"/>
                            </a:schemeClr>
                          </a:solidFill>
                          <a:effectLst/>
                        </a:rPr>
                        <a:t>174.00</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60"/>
                        </a:lnSpc>
                        <a:spcBef>
                          <a:spcPts val="230"/>
                        </a:spcBef>
                        <a:spcAft>
                          <a:spcPts val="0"/>
                        </a:spcAft>
                      </a:pPr>
                      <a:r>
                        <a:rPr lang="en-US" sz="1800">
                          <a:solidFill>
                            <a:schemeClr val="accent4">
                              <a:lumMod val="75000"/>
                            </a:schemeClr>
                          </a:solidFill>
                          <a:effectLst/>
                        </a:rPr>
                        <a:t>1.370</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145" marR="99060" algn="ctr">
                        <a:lnSpc>
                          <a:spcPts val="1360"/>
                        </a:lnSpc>
                        <a:spcBef>
                          <a:spcPts val="230"/>
                        </a:spcBef>
                        <a:spcAft>
                          <a:spcPts val="0"/>
                        </a:spcAft>
                      </a:pPr>
                      <a:r>
                        <a:rPr lang="en-US" sz="1800">
                          <a:solidFill>
                            <a:schemeClr val="accent4">
                              <a:lumMod val="75000"/>
                            </a:schemeClr>
                          </a:solidFill>
                          <a:effectLst/>
                        </a:rPr>
                        <a:t>1.830</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1966327218"/>
                  </a:ext>
                </a:extLst>
              </a:tr>
              <a:tr h="453342">
                <a:tc>
                  <a:txBody>
                    <a:bodyPr/>
                    <a:lstStyle/>
                    <a:p>
                      <a:pPr marL="59690" marR="59690" algn="ctr">
                        <a:lnSpc>
                          <a:spcPts val="1345"/>
                        </a:lnSpc>
                        <a:spcAft>
                          <a:spcPts val="0"/>
                        </a:spcAft>
                      </a:pPr>
                      <a:r>
                        <a:rPr lang="en-US" sz="1800">
                          <a:solidFill>
                            <a:schemeClr val="accent4">
                              <a:lumMod val="75000"/>
                            </a:schemeClr>
                          </a:solidFill>
                          <a:effectLst/>
                        </a:rPr>
                        <a:t>[</a:t>
                      </a:r>
                      <a:r>
                        <a:rPr lang="en-US" sz="1800" u="none" strike="noStrike">
                          <a:solidFill>
                            <a:schemeClr val="accent4">
                              <a:lumMod val="75000"/>
                            </a:schemeClr>
                          </a:solidFill>
                          <a:effectLst/>
                          <a:hlinkClick r:id="rId5" action="ppaction://hlinkfile">
                            <a:extLst>
                              <a:ext uri="{A12FA001-AC4F-418D-AE19-62706E023703}">
                                <ahyp:hlinkClr xmlns:ahyp="http://schemas.microsoft.com/office/drawing/2018/hyperlinkcolor" val="tx"/>
                              </a:ext>
                            </a:extLst>
                          </a:hlinkClick>
                        </a:rPr>
                        <a:t>90</a:t>
                      </a:r>
                      <a:r>
                        <a:rPr lang="en-US" sz="1800">
                          <a:solidFill>
                            <a:schemeClr val="accent4">
                              <a:lumMod val="75000"/>
                            </a:schemeClr>
                          </a:solidFill>
                          <a:effectLst/>
                        </a:rPr>
                        <a:t>]</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59690" marR="83185" algn="ctr">
                        <a:lnSpc>
                          <a:spcPts val="1345"/>
                        </a:lnSpc>
                        <a:spcAft>
                          <a:spcPts val="0"/>
                        </a:spcAft>
                      </a:pPr>
                      <a:r>
                        <a:rPr lang="en-US" sz="1800" dirty="0" err="1">
                          <a:solidFill>
                            <a:schemeClr val="accent4">
                              <a:lumMod val="75000"/>
                            </a:schemeClr>
                          </a:solidFill>
                          <a:effectLst/>
                        </a:rPr>
                        <a:t>Virtex</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360" marR="86995" algn="ctr">
                        <a:lnSpc>
                          <a:spcPts val="1345"/>
                        </a:lnSpc>
                        <a:spcAft>
                          <a:spcPts val="0"/>
                        </a:spcAft>
                      </a:pPr>
                      <a:r>
                        <a:rPr lang="en-US" sz="1800">
                          <a:solidFill>
                            <a:schemeClr val="accent4">
                              <a:lumMod val="75000"/>
                            </a:schemeClr>
                          </a:solidFill>
                          <a:effectLst/>
                        </a:rPr>
                        <a:t>SHA-256</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995" marR="116840" algn="ctr">
                        <a:lnSpc>
                          <a:spcPts val="1345"/>
                        </a:lnSpc>
                        <a:spcAft>
                          <a:spcPts val="0"/>
                        </a:spcAft>
                      </a:pPr>
                      <a:r>
                        <a:rPr lang="en-US" sz="1800">
                          <a:solidFill>
                            <a:schemeClr val="accent4">
                              <a:lumMod val="75000"/>
                            </a:schemeClr>
                          </a:solidFill>
                          <a:effectLst/>
                        </a:rPr>
                        <a:t>6136</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68275" algn="ctr">
                        <a:lnSpc>
                          <a:spcPts val="1345"/>
                        </a:lnSpc>
                      </a:pPr>
                      <a:r>
                        <a:rPr lang="en-US" sz="1800">
                          <a:solidFill>
                            <a:schemeClr val="accent4">
                              <a:lumMod val="75000"/>
                            </a:schemeClr>
                          </a:solidFill>
                          <a:effectLst/>
                        </a:rPr>
                        <a:t>35.10</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45"/>
                        </a:lnSpc>
                        <a:spcAft>
                          <a:spcPts val="0"/>
                        </a:spcAft>
                      </a:pPr>
                      <a:r>
                        <a:rPr lang="en-US" sz="1800">
                          <a:solidFill>
                            <a:schemeClr val="accent4">
                              <a:lumMod val="75000"/>
                            </a:schemeClr>
                          </a:solidFill>
                          <a:effectLst/>
                        </a:rPr>
                        <a:t>2.077</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145" marR="99060" algn="ctr">
                        <a:lnSpc>
                          <a:spcPts val="1345"/>
                        </a:lnSpc>
                        <a:spcAft>
                          <a:spcPts val="0"/>
                        </a:spcAft>
                      </a:pPr>
                      <a:r>
                        <a:rPr lang="en-US" sz="1800">
                          <a:solidFill>
                            <a:schemeClr val="accent4">
                              <a:lumMod val="75000"/>
                            </a:schemeClr>
                          </a:solidFill>
                          <a:effectLst/>
                        </a:rPr>
                        <a:t>0.338</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2541302793"/>
                  </a:ext>
                </a:extLst>
              </a:tr>
              <a:tr h="453342">
                <a:tc>
                  <a:txBody>
                    <a:bodyPr/>
                    <a:lstStyle/>
                    <a:p>
                      <a:pPr marL="59690" marR="59690" algn="ctr">
                        <a:lnSpc>
                          <a:spcPts val="1345"/>
                        </a:lnSpc>
                        <a:spcAft>
                          <a:spcPts val="0"/>
                        </a:spcAft>
                      </a:pPr>
                      <a:r>
                        <a:rPr lang="en-US" sz="1800">
                          <a:solidFill>
                            <a:schemeClr val="accent4">
                              <a:lumMod val="75000"/>
                            </a:schemeClr>
                          </a:solidFill>
                          <a:effectLst/>
                        </a:rPr>
                        <a:t>[</a:t>
                      </a:r>
                      <a:r>
                        <a:rPr lang="en-US" sz="1800" u="none" strike="noStrike">
                          <a:solidFill>
                            <a:schemeClr val="accent4">
                              <a:lumMod val="75000"/>
                            </a:schemeClr>
                          </a:solidFill>
                          <a:effectLst/>
                          <a:hlinkClick r:id="rId6" action="ppaction://hlinkfile">
                            <a:extLst>
                              <a:ext uri="{A12FA001-AC4F-418D-AE19-62706E023703}">
                                <ahyp:hlinkClr xmlns:ahyp="http://schemas.microsoft.com/office/drawing/2018/hyperlinkcolor" val="tx"/>
                              </a:ext>
                            </a:extLst>
                          </a:hlinkClick>
                        </a:rPr>
                        <a:t>91</a:t>
                      </a:r>
                      <a:r>
                        <a:rPr lang="en-US" sz="1800">
                          <a:solidFill>
                            <a:schemeClr val="accent4">
                              <a:lumMod val="75000"/>
                            </a:schemeClr>
                          </a:solidFill>
                          <a:effectLst/>
                        </a:rPr>
                        <a:t>]</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59690" marR="83185" algn="ctr">
                        <a:lnSpc>
                          <a:spcPts val="1345"/>
                        </a:lnSpc>
                        <a:spcAft>
                          <a:spcPts val="0"/>
                        </a:spcAft>
                      </a:pPr>
                      <a:r>
                        <a:rPr lang="en-US" sz="1800">
                          <a:solidFill>
                            <a:schemeClr val="accent4">
                              <a:lumMod val="75000"/>
                            </a:schemeClr>
                          </a:solidFill>
                          <a:effectLst/>
                        </a:rPr>
                        <a:t>Virtex-5</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360" marR="86995" algn="ctr">
                        <a:lnSpc>
                          <a:spcPts val="1345"/>
                        </a:lnSpc>
                        <a:spcAft>
                          <a:spcPts val="0"/>
                        </a:spcAft>
                      </a:pPr>
                      <a:r>
                        <a:rPr lang="en-US" sz="1800" dirty="0">
                          <a:solidFill>
                            <a:schemeClr val="accent4">
                              <a:lumMod val="75000"/>
                            </a:schemeClr>
                          </a:solidFill>
                          <a:effectLst/>
                        </a:rPr>
                        <a:t>SHA-256</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995" marR="116840" algn="ctr">
                        <a:lnSpc>
                          <a:spcPts val="1345"/>
                        </a:lnSpc>
                        <a:spcAft>
                          <a:spcPts val="0"/>
                        </a:spcAft>
                      </a:pPr>
                      <a:r>
                        <a:rPr lang="en-US" sz="1800" dirty="0">
                          <a:solidFill>
                            <a:schemeClr val="accent4">
                              <a:lumMod val="75000"/>
                            </a:schemeClr>
                          </a:solidFill>
                          <a:effectLst/>
                        </a:rPr>
                        <a:t>387</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30175" algn="ctr">
                        <a:lnSpc>
                          <a:spcPts val="1345"/>
                        </a:lnSpc>
                      </a:pPr>
                      <a:r>
                        <a:rPr lang="en-US" sz="1800">
                          <a:solidFill>
                            <a:schemeClr val="accent4">
                              <a:lumMod val="75000"/>
                            </a:schemeClr>
                          </a:solidFill>
                          <a:effectLst/>
                        </a:rPr>
                        <a:t>202.54</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45"/>
                        </a:lnSpc>
                        <a:spcAft>
                          <a:spcPts val="0"/>
                        </a:spcAft>
                      </a:pPr>
                      <a:r>
                        <a:rPr lang="en-US" sz="1800">
                          <a:solidFill>
                            <a:schemeClr val="accent4">
                              <a:lumMod val="75000"/>
                            </a:schemeClr>
                          </a:solidFill>
                          <a:effectLst/>
                        </a:rPr>
                        <a:t>1.580</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145" marR="99060" algn="ctr">
                        <a:lnSpc>
                          <a:spcPts val="1345"/>
                        </a:lnSpc>
                        <a:spcAft>
                          <a:spcPts val="0"/>
                        </a:spcAft>
                      </a:pPr>
                      <a:r>
                        <a:rPr lang="en-US" sz="1800">
                          <a:solidFill>
                            <a:schemeClr val="accent4">
                              <a:lumMod val="75000"/>
                            </a:schemeClr>
                          </a:solidFill>
                          <a:effectLst/>
                        </a:rPr>
                        <a:t>4.190</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97339240"/>
                  </a:ext>
                </a:extLst>
              </a:tr>
              <a:tr h="453342">
                <a:tc>
                  <a:txBody>
                    <a:bodyPr/>
                    <a:lstStyle/>
                    <a:p>
                      <a:pPr marL="59690" marR="59690" algn="ctr">
                        <a:lnSpc>
                          <a:spcPts val="1345"/>
                        </a:lnSpc>
                        <a:spcAft>
                          <a:spcPts val="0"/>
                        </a:spcAft>
                      </a:pPr>
                      <a:r>
                        <a:rPr lang="en-US" sz="1800">
                          <a:solidFill>
                            <a:schemeClr val="accent4">
                              <a:lumMod val="75000"/>
                            </a:schemeClr>
                          </a:solidFill>
                          <a:effectLst/>
                        </a:rPr>
                        <a:t>[</a:t>
                      </a:r>
                      <a:r>
                        <a:rPr lang="en-US" sz="1800" u="none" strike="noStrike">
                          <a:solidFill>
                            <a:schemeClr val="accent4">
                              <a:lumMod val="75000"/>
                            </a:schemeClr>
                          </a:solidFill>
                          <a:effectLst/>
                          <a:hlinkClick r:id="rId7" action="ppaction://hlinkfile">
                            <a:extLst>
                              <a:ext uri="{A12FA001-AC4F-418D-AE19-62706E023703}">
                                <ahyp:hlinkClr xmlns:ahyp="http://schemas.microsoft.com/office/drawing/2018/hyperlinkcolor" val="tx"/>
                              </a:ext>
                            </a:extLst>
                          </a:hlinkClick>
                        </a:rPr>
                        <a:t>92</a:t>
                      </a:r>
                      <a:r>
                        <a:rPr lang="en-US" sz="1800">
                          <a:solidFill>
                            <a:schemeClr val="accent4">
                              <a:lumMod val="75000"/>
                            </a:schemeClr>
                          </a:solidFill>
                          <a:effectLst/>
                        </a:rPr>
                        <a:t>]</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59690" marR="83185" algn="ctr">
                        <a:lnSpc>
                          <a:spcPts val="1345"/>
                        </a:lnSpc>
                        <a:spcAft>
                          <a:spcPts val="0"/>
                        </a:spcAft>
                      </a:pPr>
                      <a:r>
                        <a:rPr lang="en-US" sz="1800" dirty="0">
                          <a:solidFill>
                            <a:schemeClr val="accent4">
                              <a:lumMod val="75000"/>
                            </a:schemeClr>
                          </a:solidFill>
                          <a:effectLst/>
                        </a:rPr>
                        <a:t>Virtex-4</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360" marR="86995" algn="ctr">
                        <a:lnSpc>
                          <a:spcPts val="1345"/>
                        </a:lnSpc>
                        <a:spcAft>
                          <a:spcPts val="0"/>
                        </a:spcAft>
                      </a:pPr>
                      <a:r>
                        <a:rPr lang="en-US" sz="1800" dirty="0">
                          <a:solidFill>
                            <a:schemeClr val="accent4">
                              <a:lumMod val="75000"/>
                            </a:schemeClr>
                          </a:solidFill>
                          <a:effectLst/>
                        </a:rPr>
                        <a:t>SHA-256</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995" marR="116840" algn="ctr">
                        <a:lnSpc>
                          <a:spcPts val="1345"/>
                        </a:lnSpc>
                        <a:spcAft>
                          <a:spcPts val="0"/>
                        </a:spcAft>
                      </a:pPr>
                      <a:r>
                        <a:rPr lang="en-US" sz="1800" dirty="0">
                          <a:solidFill>
                            <a:schemeClr val="accent4">
                              <a:lumMod val="75000"/>
                            </a:schemeClr>
                          </a:solidFill>
                          <a:effectLst/>
                        </a:rPr>
                        <a:t>610</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30175" algn="ctr">
                        <a:lnSpc>
                          <a:spcPts val="1345"/>
                        </a:lnSpc>
                      </a:pPr>
                      <a:r>
                        <a:rPr lang="en-US" sz="1800">
                          <a:solidFill>
                            <a:schemeClr val="accent4">
                              <a:lumMod val="75000"/>
                            </a:schemeClr>
                          </a:solidFill>
                          <a:effectLst/>
                        </a:rPr>
                        <a:t>170.75</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45"/>
                        </a:lnSpc>
                        <a:spcAft>
                          <a:spcPts val="0"/>
                        </a:spcAft>
                      </a:pPr>
                      <a:r>
                        <a:rPr lang="en-US" sz="1800">
                          <a:solidFill>
                            <a:schemeClr val="accent4">
                              <a:lumMod val="75000"/>
                            </a:schemeClr>
                          </a:solidFill>
                          <a:effectLst/>
                        </a:rPr>
                        <a:t>1.345</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145" marR="99060" algn="ctr">
                        <a:lnSpc>
                          <a:spcPts val="1345"/>
                        </a:lnSpc>
                        <a:spcAft>
                          <a:spcPts val="0"/>
                        </a:spcAft>
                      </a:pPr>
                      <a:r>
                        <a:rPr lang="en-US" sz="1800">
                          <a:solidFill>
                            <a:schemeClr val="accent4">
                              <a:lumMod val="75000"/>
                            </a:schemeClr>
                          </a:solidFill>
                          <a:effectLst/>
                        </a:rPr>
                        <a:t>2.200</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3183987983"/>
                  </a:ext>
                </a:extLst>
              </a:tr>
              <a:tr h="453342">
                <a:tc>
                  <a:txBody>
                    <a:bodyPr/>
                    <a:lstStyle/>
                    <a:p>
                      <a:pPr marL="59690" marR="59690" algn="ctr">
                        <a:lnSpc>
                          <a:spcPts val="1325"/>
                        </a:lnSpc>
                        <a:spcAft>
                          <a:spcPts val="0"/>
                        </a:spcAft>
                      </a:pPr>
                      <a:r>
                        <a:rPr lang="en-US" sz="1800">
                          <a:solidFill>
                            <a:schemeClr val="accent4">
                              <a:lumMod val="75000"/>
                            </a:schemeClr>
                          </a:solidFill>
                          <a:effectLst/>
                        </a:rPr>
                        <a:t>[</a:t>
                      </a:r>
                      <a:r>
                        <a:rPr lang="en-US" sz="1800" u="none" strike="noStrike">
                          <a:solidFill>
                            <a:schemeClr val="accent4">
                              <a:lumMod val="75000"/>
                            </a:schemeClr>
                          </a:solidFill>
                          <a:effectLst/>
                          <a:hlinkClick r:id="rId8" action="ppaction://hlinkfile">
                            <a:extLst>
                              <a:ext uri="{A12FA001-AC4F-418D-AE19-62706E023703}">
                                <ahyp:hlinkClr xmlns:ahyp="http://schemas.microsoft.com/office/drawing/2018/hyperlinkcolor" val="tx"/>
                              </a:ext>
                            </a:extLst>
                          </a:hlinkClick>
                        </a:rPr>
                        <a:t>93</a:t>
                      </a:r>
                      <a:r>
                        <a:rPr lang="en-US" sz="1800">
                          <a:solidFill>
                            <a:schemeClr val="accent4">
                              <a:lumMod val="75000"/>
                            </a:schemeClr>
                          </a:solidFill>
                          <a:effectLst/>
                        </a:rPr>
                        <a:t>]</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59690" marR="83185" algn="ctr">
                        <a:lnSpc>
                          <a:spcPts val="1325"/>
                        </a:lnSpc>
                        <a:spcAft>
                          <a:spcPts val="0"/>
                        </a:spcAft>
                      </a:pPr>
                      <a:r>
                        <a:rPr lang="en-US" sz="1800">
                          <a:solidFill>
                            <a:schemeClr val="accent4">
                              <a:lumMod val="75000"/>
                            </a:schemeClr>
                          </a:solidFill>
                          <a:effectLst/>
                        </a:rPr>
                        <a:t>Virtex-5</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360" marR="86995" algn="ctr">
                        <a:lnSpc>
                          <a:spcPts val="1325"/>
                        </a:lnSpc>
                        <a:spcAft>
                          <a:spcPts val="0"/>
                        </a:spcAft>
                      </a:pPr>
                      <a:r>
                        <a:rPr lang="en-US" sz="1800" dirty="0">
                          <a:solidFill>
                            <a:schemeClr val="accent4">
                              <a:lumMod val="75000"/>
                            </a:schemeClr>
                          </a:solidFill>
                          <a:effectLst/>
                        </a:rPr>
                        <a:t>SHA-256</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995" marR="116840" algn="ctr">
                        <a:lnSpc>
                          <a:spcPts val="1325"/>
                        </a:lnSpc>
                        <a:spcAft>
                          <a:spcPts val="0"/>
                        </a:spcAft>
                      </a:pPr>
                      <a:r>
                        <a:rPr lang="en-US" sz="1800">
                          <a:solidFill>
                            <a:schemeClr val="accent4">
                              <a:lumMod val="75000"/>
                            </a:schemeClr>
                          </a:solidFill>
                          <a:effectLst/>
                        </a:rPr>
                        <a:t>1895</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30175" algn="ctr">
                        <a:lnSpc>
                          <a:spcPts val="1325"/>
                        </a:lnSpc>
                      </a:pPr>
                      <a:r>
                        <a:rPr lang="en-US" sz="1800">
                          <a:solidFill>
                            <a:schemeClr val="accent4">
                              <a:lumMod val="75000"/>
                            </a:schemeClr>
                          </a:solidFill>
                          <a:effectLst/>
                        </a:rPr>
                        <a:t>411.30</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25"/>
                        </a:lnSpc>
                        <a:spcAft>
                          <a:spcPts val="0"/>
                        </a:spcAft>
                      </a:pPr>
                      <a:r>
                        <a:rPr lang="en-US" sz="1800">
                          <a:solidFill>
                            <a:schemeClr val="accent4">
                              <a:lumMod val="75000"/>
                            </a:schemeClr>
                          </a:solidFill>
                          <a:effectLst/>
                        </a:rPr>
                        <a:t>3.290</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145" marR="99060" algn="ctr">
                        <a:lnSpc>
                          <a:spcPts val="1325"/>
                        </a:lnSpc>
                        <a:spcAft>
                          <a:spcPts val="0"/>
                        </a:spcAft>
                      </a:pPr>
                      <a:r>
                        <a:rPr lang="en-US" sz="1800" dirty="0">
                          <a:solidFill>
                            <a:schemeClr val="accent4">
                              <a:lumMod val="75000"/>
                            </a:schemeClr>
                          </a:solidFill>
                          <a:effectLst/>
                        </a:rPr>
                        <a:t>1.740</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1134092348"/>
                  </a:ext>
                </a:extLst>
              </a:tr>
              <a:tr h="453342">
                <a:tc>
                  <a:txBody>
                    <a:bodyPr/>
                    <a:lstStyle/>
                    <a:p>
                      <a:pPr marL="59690" marR="59690" algn="ctr">
                        <a:lnSpc>
                          <a:spcPts val="1345"/>
                        </a:lnSpc>
                        <a:spcBef>
                          <a:spcPts val="5"/>
                        </a:spcBef>
                        <a:spcAft>
                          <a:spcPts val="0"/>
                        </a:spcAft>
                      </a:pPr>
                      <a:r>
                        <a:rPr lang="en-US" sz="1800" b="1" dirty="0">
                          <a:solidFill>
                            <a:schemeClr val="accent4">
                              <a:lumMod val="75000"/>
                            </a:schemeClr>
                          </a:solidFill>
                          <a:effectLst/>
                        </a:rPr>
                        <a:t>This</a:t>
                      </a:r>
                      <a:r>
                        <a:rPr lang="en-US" sz="1800" b="1" spc="-55" dirty="0">
                          <a:solidFill>
                            <a:schemeClr val="accent4">
                              <a:lumMod val="75000"/>
                            </a:schemeClr>
                          </a:solidFill>
                          <a:effectLst/>
                        </a:rPr>
                        <a:t> </a:t>
                      </a:r>
                      <a:r>
                        <a:rPr lang="en-US" sz="1800" b="1" dirty="0">
                          <a:solidFill>
                            <a:schemeClr val="accent4">
                              <a:lumMod val="75000"/>
                            </a:schemeClr>
                          </a:solidFill>
                          <a:effectLst/>
                        </a:rPr>
                        <a:t>diss.</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59690" marR="83185" algn="ctr">
                        <a:lnSpc>
                          <a:spcPts val="1345"/>
                        </a:lnSpc>
                        <a:spcBef>
                          <a:spcPts val="5"/>
                        </a:spcBef>
                        <a:spcAft>
                          <a:spcPts val="0"/>
                        </a:spcAft>
                      </a:pPr>
                      <a:r>
                        <a:rPr lang="en-US" sz="1800" b="1">
                          <a:solidFill>
                            <a:schemeClr val="accent4">
                              <a:lumMod val="75000"/>
                            </a:schemeClr>
                          </a:solidFill>
                          <a:effectLst/>
                        </a:rPr>
                        <a:t>Virtex-7</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86360" marR="86995" algn="ctr">
                        <a:lnSpc>
                          <a:spcPts val="1345"/>
                        </a:lnSpc>
                        <a:spcBef>
                          <a:spcPts val="5"/>
                        </a:spcBef>
                        <a:spcAft>
                          <a:spcPts val="0"/>
                        </a:spcAft>
                      </a:pPr>
                      <a:r>
                        <a:rPr lang="en-US" sz="1800" b="1" dirty="0">
                          <a:solidFill>
                            <a:schemeClr val="accent4">
                              <a:lumMod val="75000"/>
                            </a:schemeClr>
                          </a:solidFill>
                          <a:effectLst/>
                        </a:rPr>
                        <a:t>SHA-256</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86360" marR="116840" algn="ctr">
                        <a:lnSpc>
                          <a:spcPts val="1345"/>
                        </a:lnSpc>
                        <a:spcBef>
                          <a:spcPts val="5"/>
                        </a:spcBef>
                        <a:spcAft>
                          <a:spcPts val="0"/>
                        </a:spcAft>
                      </a:pPr>
                      <a:r>
                        <a:rPr lang="en-US" sz="1800" b="1">
                          <a:solidFill>
                            <a:schemeClr val="accent4">
                              <a:lumMod val="75000"/>
                            </a:schemeClr>
                          </a:solidFill>
                          <a:effectLst/>
                        </a:rPr>
                        <a:t>282</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130175" algn="ctr">
                        <a:lnSpc>
                          <a:spcPts val="1345"/>
                        </a:lnSpc>
                        <a:spcBef>
                          <a:spcPts val="5"/>
                        </a:spcBef>
                        <a:spcAft>
                          <a:spcPts val="0"/>
                        </a:spcAft>
                      </a:pPr>
                      <a:r>
                        <a:rPr lang="en-US" sz="1800" b="1">
                          <a:solidFill>
                            <a:schemeClr val="accent4">
                              <a:lumMod val="75000"/>
                            </a:schemeClr>
                          </a:solidFill>
                          <a:effectLst/>
                        </a:rPr>
                        <a:t>191.13</a:t>
                      </a:r>
                      <a:endParaRPr lang="es-ES" sz="180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200660" marR="147955" algn="ctr">
                        <a:lnSpc>
                          <a:spcPts val="1345"/>
                        </a:lnSpc>
                        <a:spcBef>
                          <a:spcPts val="5"/>
                        </a:spcBef>
                        <a:spcAft>
                          <a:spcPts val="0"/>
                        </a:spcAft>
                      </a:pPr>
                      <a:r>
                        <a:rPr lang="en-US" sz="1800" b="1" dirty="0">
                          <a:solidFill>
                            <a:schemeClr val="accent4">
                              <a:lumMod val="75000"/>
                            </a:schemeClr>
                          </a:solidFill>
                          <a:effectLst/>
                        </a:rPr>
                        <a:t>1.630</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144780" marR="99060" algn="ctr">
                        <a:lnSpc>
                          <a:spcPts val="1345"/>
                        </a:lnSpc>
                        <a:spcBef>
                          <a:spcPts val="5"/>
                        </a:spcBef>
                        <a:spcAft>
                          <a:spcPts val="0"/>
                        </a:spcAft>
                      </a:pPr>
                      <a:r>
                        <a:rPr lang="en-US" sz="1800" b="1" dirty="0">
                          <a:solidFill>
                            <a:schemeClr val="accent4">
                              <a:lumMod val="75000"/>
                            </a:schemeClr>
                          </a:solidFill>
                          <a:effectLst/>
                        </a:rPr>
                        <a:t>5.784</a:t>
                      </a:r>
                      <a:endParaRPr lang="es-ES" sz="1800" dirty="0">
                        <a:solidFill>
                          <a:schemeClr val="accent4">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15944"/>
                  </a:ext>
                </a:extLst>
              </a:tr>
              <a:tr h="453342">
                <a:tc>
                  <a:txBody>
                    <a:bodyPr/>
                    <a:lstStyle/>
                    <a:p>
                      <a:pPr marL="59690" marR="59690" algn="ctr">
                        <a:lnSpc>
                          <a:spcPts val="1360"/>
                        </a:lnSpc>
                        <a:spcBef>
                          <a:spcPts val="230"/>
                        </a:spcBef>
                        <a:spcAft>
                          <a:spcPts val="0"/>
                        </a:spcAft>
                      </a:pPr>
                      <a:r>
                        <a:rPr lang="en-US" sz="1800" dirty="0">
                          <a:effectLst/>
                        </a:rPr>
                        <a:t>[</a:t>
                      </a:r>
                      <a:r>
                        <a:rPr lang="en-US" sz="1800" u="none" strike="noStrike" dirty="0">
                          <a:solidFill>
                            <a:srgbClr val="0000FF"/>
                          </a:solidFill>
                          <a:effectLst/>
                          <a:hlinkClick r:id="rId4" action="ppaction://hlinkfile"/>
                        </a:rPr>
                        <a:t>89</a:t>
                      </a:r>
                      <a:r>
                        <a:rPr lang="en-US" sz="1800" dirty="0">
                          <a:effectLst/>
                        </a:rPr>
                        <a:t>]</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59690" marR="83185" algn="ctr">
                        <a:lnSpc>
                          <a:spcPts val="1360"/>
                        </a:lnSpc>
                        <a:spcBef>
                          <a:spcPts val="230"/>
                        </a:spcBef>
                        <a:spcAft>
                          <a:spcPts val="0"/>
                        </a:spcAft>
                      </a:pPr>
                      <a:r>
                        <a:rPr lang="en-US" sz="1800">
                          <a:effectLst/>
                        </a:rPr>
                        <a:t>Virtex</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86360" marR="86995" algn="ctr">
                        <a:lnSpc>
                          <a:spcPts val="1360"/>
                        </a:lnSpc>
                        <a:spcBef>
                          <a:spcPts val="230"/>
                        </a:spcBef>
                        <a:spcAft>
                          <a:spcPts val="0"/>
                        </a:spcAft>
                      </a:pPr>
                      <a:r>
                        <a:rPr lang="en-US" sz="1800">
                          <a:effectLst/>
                        </a:rPr>
                        <a:t>SHA-512</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86995" marR="116840" algn="ctr">
                        <a:lnSpc>
                          <a:spcPts val="1360"/>
                        </a:lnSpc>
                        <a:spcBef>
                          <a:spcPts val="230"/>
                        </a:spcBef>
                        <a:spcAft>
                          <a:spcPts val="0"/>
                        </a:spcAft>
                      </a:pPr>
                      <a:r>
                        <a:rPr lang="en-US" sz="1800" dirty="0">
                          <a:effectLst/>
                        </a:rPr>
                        <a:t>1667</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130175" algn="ctr">
                        <a:lnSpc>
                          <a:spcPts val="1360"/>
                        </a:lnSpc>
                        <a:spcBef>
                          <a:spcPts val="230"/>
                        </a:spcBef>
                        <a:spcAft>
                          <a:spcPts val="0"/>
                        </a:spcAft>
                      </a:pPr>
                      <a:r>
                        <a:rPr lang="en-US" sz="1800" dirty="0">
                          <a:effectLst/>
                        </a:rPr>
                        <a:t>141.00</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200660" marR="147955" algn="ctr">
                        <a:lnSpc>
                          <a:spcPts val="1360"/>
                        </a:lnSpc>
                        <a:spcBef>
                          <a:spcPts val="230"/>
                        </a:spcBef>
                        <a:spcAft>
                          <a:spcPts val="0"/>
                        </a:spcAft>
                      </a:pPr>
                      <a:r>
                        <a:rPr lang="en-US" sz="1800">
                          <a:effectLst/>
                        </a:rPr>
                        <a:t>1.780</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144145" marR="99060" algn="ctr">
                        <a:lnSpc>
                          <a:spcPts val="1360"/>
                        </a:lnSpc>
                        <a:spcBef>
                          <a:spcPts val="230"/>
                        </a:spcBef>
                        <a:spcAft>
                          <a:spcPts val="0"/>
                        </a:spcAft>
                      </a:pPr>
                      <a:r>
                        <a:rPr lang="en-US" sz="1800">
                          <a:effectLst/>
                        </a:rPr>
                        <a:t>1.010</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25294260"/>
                  </a:ext>
                </a:extLst>
              </a:tr>
              <a:tr h="453342">
                <a:tc>
                  <a:txBody>
                    <a:bodyPr/>
                    <a:lstStyle/>
                    <a:p>
                      <a:pPr marL="59690" marR="59690" algn="ctr">
                        <a:lnSpc>
                          <a:spcPts val="1345"/>
                        </a:lnSpc>
                        <a:spcAft>
                          <a:spcPts val="0"/>
                        </a:spcAft>
                      </a:pPr>
                      <a:r>
                        <a:rPr lang="en-US" sz="1800" dirty="0">
                          <a:effectLst/>
                        </a:rPr>
                        <a:t>[</a:t>
                      </a:r>
                      <a:r>
                        <a:rPr lang="en-US" sz="1800" u="none" strike="noStrike" dirty="0">
                          <a:solidFill>
                            <a:srgbClr val="0000FF"/>
                          </a:solidFill>
                          <a:effectLst/>
                          <a:hlinkClick r:id="rId6" action="ppaction://hlinkfile"/>
                        </a:rPr>
                        <a:t>91</a:t>
                      </a:r>
                      <a:r>
                        <a:rPr lang="en-US" sz="1800" dirty="0">
                          <a:effectLst/>
                        </a:rPr>
                        <a:t>]</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59690" marR="83185" algn="ctr">
                        <a:lnSpc>
                          <a:spcPts val="1345"/>
                        </a:lnSpc>
                        <a:spcAft>
                          <a:spcPts val="0"/>
                        </a:spcAft>
                      </a:pPr>
                      <a:r>
                        <a:rPr lang="en-US" sz="1800">
                          <a:effectLst/>
                        </a:rPr>
                        <a:t>Virtex-5</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360" marR="86995" algn="ctr">
                        <a:lnSpc>
                          <a:spcPts val="1345"/>
                        </a:lnSpc>
                        <a:spcAft>
                          <a:spcPts val="0"/>
                        </a:spcAft>
                      </a:pPr>
                      <a:r>
                        <a:rPr lang="en-US" sz="1800" dirty="0">
                          <a:effectLst/>
                        </a:rPr>
                        <a:t>SHA-512</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995" marR="116840" algn="ctr">
                        <a:lnSpc>
                          <a:spcPts val="1345"/>
                        </a:lnSpc>
                        <a:spcAft>
                          <a:spcPts val="0"/>
                        </a:spcAft>
                      </a:pPr>
                      <a:r>
                        <a:rPr lang="en-US" sz="1800" dirty="0">
                          <a:effectLst/>
                        </a:rPr>
                        <a:t>874</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30175" algn="ctr">
                        <a:lnSpc>
                          <a:spcPts val="1345"/>
                        </a:lnSpc>
                      </a:pPr>
                      <a:r>
                        <a:rPr lang="en-US" sz="1800">
                          <a:effectLst/>
                        </a:rPr>
                        <a:t>176.06</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45"/>
                        </a:lnSpc>
                        <a:spcAft>
                          <a:spcPts val="0"/>
                        </a:spcAft>
                      </a:pPr>
                      <a:r>
                        <a:rPr lang="en-US" sz="1800" dirty="0">
                          <a:effectLst/>
                        </a:rPr>
                        <a:t>2.200</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145" marR="99060" algn="ctr">
                        <a:lnSpc>
                          <a:spcPts val="1345"/>
                        </a:lnSpc>
                        <a:spcAft>
                          <a:spcPts val="0"/>
                        </a:spcAft>
                      </a:pPr>
                      <a:r>
                        <a:rPr lang="en-US" sz="1800">
                          <a:effectLst/>
                        </a:rPr>
                        <a:t>2.580</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503714440"/>
                  </a:ext>
                </a:extLst>
              </a:tr>
              <a:tr h="453342">
                <a:tc>
                  <a:txBody>
                    <a:bodyPr/>
                    <a:lstStyle/>
                    <a:p>
                      <a:pPr marL="59690" marR="59690" algn="ctr">
                        <a:lnSpc>
                          <a:spcPts val="1325"/>
                        </a:lnSpc>
                        <a:spcAft>
                          <a:spcPts val="0"/>
                        </a:spcAft>
                      </a:pPr>
                      <a:r>
                        <a:rPr lang="en-US" sz="1800" dirty="0">
                          <a:effectLst/>
                        </a:rPr>
                        <a:t>[</a:t>
                      </a:r>
                      <a:r>
                        <a:rPr lang="en-US" sz="1800" u="none" strike="noStrike" dirty="0">
                          <a:solidFill>
                            <a:srgbClr val="0000FF"/>
                          </a:solidFill>
                          <a:effectLst/>
                          <a:hlinkClick r:id="rId9" action="ppaction://hlinkfile"/>
                        </a:rPr>
                        <a:t>94</a:t>
                      </a:r>
                      <a:r>
                        <a:rPr lang="en-US" sz="1800" dirty="0">
                          <a:effectLst/>
                        </a:rPr>
                        <a:t>]</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59690" marR="83185" algn="ctr">
                        <a:lnSpc>
                          <a:spcPts val="1325"/>
                        </a:lnSpc>
                        <a:spcAft>
                          <a:spcPts val="0"/>
                        </a:spcAft>
                      </a:pPr>
                      <a:r>
                        <a:rPr lang="en-US" sz="1800" dirty="0">
                          <a:effectLst/>
                        </a:rPr>
                        <a:t>Virtex-5</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360" marR="86995" algn="ctr">
                        <a:lnSpc>
                          <a:spcPts val="1325"/>
                        </a:lnSpc>
                        <a:spcAft>
                          <a:spcPts val="0"/>
                        </a:spcAft>
                      </a:pPr>
                      <a:r>
                        <a:rPr lang="en-US" sz="1800" dirty="0">
                          <a:effectLst/>
                        </a:rPr>
                        <a:t>SHA-512</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995" marR="116840" algn="ctr">
                        <a:lnSpc>
                          <a:spcPts val="1325"/>
                        </a:lnSpc>
                        <a:spcAft>
                          <a:spcPts val="0"/>
                        </a:spcAft>
                      </a:pPr>
                      <a:r>
                        <a:rPr lang="en-US" sz="1800">
                          <a:effectLst/>
                        </a:rPr>
                        <a:t>1080</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30175" algn="ctr">
                        <a:lnSpc>
                          <a:spcPts val="1325"/>
                        </a:lnSpc>
                      </a:pPr>
                      <a:r>
                        <a:rPr lang="en-US" sz="1800">
                          <a:effectLst/>
                        </a:rPr>
                        <a:t>129.00</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25"/>
                        </a:lnSpc>
                        <a:spcAft>
                          <a:spcPts val="0"/>
                        </a:spcAft>
                      </a:pPr>
                      <a:r>
                        <a:rPr lang="en-US" sz="1800" dirty="0">
                          <a:effectLst/>
                        </a:rPr>
                        <a:t>0.826</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145" marR="99060" algn="ctr">
                        <a:lnSpc>
                          <a:spcPts val="1325"/>
                        </a:lnSpc>
                        <a:spcAft>
                          <a:spcPts val="0"/>
                        </a:spcAft>
                      </a:pPr>
                      <a:r>
                        <a:rPr lang="en-US" sz="1800" dirty="0">
                          <a:effectLst/>
                        </a:rPr>
                        <a:t>0.765</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2922868242"/>
                  </a:ext>
                </a:extLst>
              </a:tr>
              <a:tr h="453342">
                <a:tc>
                  <a:txBody>
                    <a:bodyPr/>
                    <a:lstStyle/>
                    <a:p>
                      <a:pPr marL="59690" marR="59690" algn="ctr">
                        <a:lnSpc>
                          <a:spcPts val="1345"/>
                        </a:lnSpc>
                        <a:spcBef>
                          <a:spcPts val="5"/>
                        </a:spcBef>
                        <a:spcAft>
                          <a:spcPts val="0"/>
                        </a:spcAft>
                      </a:pPr>
                      <a:r>
                        <a:rPr lang="en-US" sz="1800" b="1" dirty="0">
                          <a:effectLst/>
                        </a:rPr>
                        <a:t>This</a:t>
                      </a:r>
                      <a:r>
                        <a:rPr lang="en-US" sz="1800" b="1" spc="-55" dirty="0">
                          <a:effectLst/>
                        </a:rPr>
                        <a:t> </a:t>
                      </a:r>
                      <a:r>
                        <a:rPr lang="en-US" sz="1800" b="1" dirty="0">
                          <a:effectLst/>
                        </a:rPr>
                        <a:t>diss.</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59690" marR="83185" algn="ctr">
                        <a:lnSpc>
                          <a:spcPts val="1345"/>
                        </a:lnSpc>
                        <a:spcBef>
                          <a:spcPts val="5"/>
                        </a:spcBef>
                        <a:spcAft>
                          <a:spcPts val="0"/>
                        </a:spcAft>
                      </a:pPr>
                      <a:r>
                        <a:rPr lang="en-US" sz="1800" b="1" dirty="0">
                          <a:effectLst/>
                        </a:rPr>
                        <a:t>Virtex-7</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360" marR="86995" algn="ctr">
                        <a:lnSpc>
                          <a:spcPts val="1345"/>
                        </a:lnSpc>
                        <a:spcBef>
                          <a:spcPts val="5"/>
                        </a:spcBef>
                        <a:spcAft>
                          <a:spcPts val="0"/>
                        </a:spcAft>
                      </a:pPr>
                      <a:r>
                        <a:rPr lang="en-US" sz="1800" b="1" dirty="0">
                          <a:effectLst/>
                        </a:rPr>
                        <a:t>SHA-512</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360" marR="116840" algn="ctr">
                        <a:lnSpc>
                          <a:spcPts val="1345"/>
                        </a:lnSpc>
                        <a:spcBef>
                          <a:spcPts val="5"/>
                        </a:spcBef>
                        <a:spcAft>
                          <a:spcPts val="0"/>
                        </a:spcAft>
                      </a:pPr>
                      <a:r>
                        <a:rPr lang="en-US" sz="1800" b="1">
                          <a:effectLst/>
                        </a:rPr>
                        <a:t>576</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30175" algn="ctr">
                        <a:lnSpc>
                          <a:spcPts val="1345"/>
                        </a:lnSpc>
                        <a:spcBef>
                          <a:spcPts val="5"/>
                        </a:spcBef>
                        <a:spcAft>
                          <a:spcPts val="0"/>
                        </a:spcAft>
                      </a:pPr>
                      <a:r>
                        <a:rPr lang="en-US" sz="1800" b="1">
                          <a:effectLst/>
                        </a:rPr>
                        <a:t>173.52</a:t>
                      </a:r>
                      <a:endParaRPr lang="es-ES" sz="18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45"/>
                        </a:lnSpc>
                        <a:spcBef>
                          <a:spcPts val="5"/>
                        </a:spcBef>
                        <a:spcAft>
                          <a:spcPts val="0"/>
                        </a:spcAft>
                      </a:pPr>
                      <a:r>
                        <a:rPr lang="en-US" sz="1800" b="1" dirty="0">
                          <a:effectLst/>
                        </a:rPr>
                        <a:t>2.221</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780" marR="99060" algn="ctr">
                        <a:lnSpc>
                          <a:spcPts val="1345"/>
                        </a:lnSpc>
                        <a:spcBef>
                          <a:spcPts val="5"/>
                        </a:spcBef>
                        <a:spcAft>
                          <a:spcPts val="0"/>
                        </a:spcAft>
                      </a:pPr>
                      <a:r>
                        <a:rPr lang="en-US" sz="1800" b="1" dirty="0">
                          <a:effectLst/>
                        </a:rPr>
                        <a:t>3.856</a:t>
                      </a:r>
                      <a:endParaRPr lang="es-ES" sz="18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2993395567"/>
                  </a:ext>
                </a:extLst>
              </a:tr>
            </a:tbl>
          </a:graphicData>
        </a:graphic>
      </p:graphicFrame>
    </p:spTree>
    <p:custDataLst>
      <p:tags r:id="rId1"/>
    </p:custDataLst>
    <p:extLst>
      <p:ext uri="{BB962C8B-B14F-4D97-AF65-F5344CB8AC3E}">
        <p14:creationId xmlns:p14="http://schemas.microsoft.com/office/powerpoint/2010/main" val="1716129282"/>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SHA-2</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28</a:t>
            </a:fld>
            <a:endParaRPr lang="es-ES" dirty="0">
              <a:solidFill>
                <a:schemeClr val="bg1"/>
              </a:solidFill>
            </a:endParaRPr>
          </a:p>
        </p:txBody>
      </p:sp>
      <p:sp>
        <p:nvSpPr>
          <p:cNvPr id="7" name="CuadroTexto 6">
            <a:extLst>
              <a:ext uri="{FF2B5EF4-FFF2-40B4-BE49-F238E27FC236}">
                <a16:creationId xmlns:a16="http://schemas.microsoft.com/office/drawing/2014/main" id="{142FBF0F-841C-4546-8A34-B8B3227803C4}"/>
              </a:ext>
            </a:extLst>
          </p:cNvPr>
          <p:cNvSpPr txBox="1"/>
          <p:nvPr/>
        </p:nvSpPr>
        <p:spPr>
          <a:xfrm>
            <a:off x="342417" y="919714"/>
            <a:ext cx="2846780"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SHA-2 IP Interface</a:t>
            </a:r>
          </a:p>
        </p:txBody>
      </p:sp>
      <p:pic>
        <p:nvPicPr>
          <p:cNvPr id="8" name="Imagen 7">
            <a:extLst>
              <a:ext uri="{FF2B5EF4-FFF2-40B4-BE49-F238E27FC236}">
                <a16:creationId xmlns:a16="http://schemas.microsoft.com/office/drawing/2014/main" id="{DF3317DD-BFC1-4024-AF3E-797113873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17" y="1543470"/>
            <a:ext cx="4924064" cy="4186394"/>
          </a:xfrm>
          <a:prstGeom prst="rect">
            <a:avLst/>
          </a:prstGeom>
        </p:spPr>
      </p:pic>
      <p:graphicFrame>
        <p:nvGraphicFramePr>
          <p:cNvPr id="9" name="Tabla 8">
            <a:extLst>
              <a:ext uri="{FF2B5EF4-FFF2-40B4-BE49-F238E27FC236}">
                <a16:creationId xmlns:a16="http://schemas.microsoft.com/office/drawing/2014/main" id="{51B41FAE-4442-4CF8-9D4D-43BCEFEC8204}"/>
              </a:ext>
            </a:extLst>
          </p:cNvPr>
          <p:cNvGraphicFramePr>
            <a:graphicFrameLocks noGrp="1"/>
          </p:cNvGraphicFramePr>
          <p:nvPr>
            <p:extLst>
              <p:ext uri="{D42A27DB-BD31-4B8C-83A1-F6EECF244321}">
                <p14:modId xmlns:p14="http://schemas.microsoft.com/office/powerpoint/2010/main" val="502165300"/>
              </p:ext>
            </p:extLst>
          </p:nvPr>
        </p:nvGraphicFramePr>
        <p:xfrm>
          <a:off x="5671595" y="1615632"/>
          <a:ext cx="6177987" cy="3626736"/>
        </p:xfrm>
        <a:graphic>
          <a:graphicData uri="http://schemas.openxmlformats.org/drawingml/2006/table">
            <a:tbl>
              <a:tblPr>
                <a:tableStyleId>{2A488322-F2BA-4B5B-9748-0D474271808F}</a:tableStyleId>
              </a:tblPr>
              <a:tblGrid>
                <a:gridCol w="2442258">
                  <a:extLst>
                    <a:ext uri="{9D8B030D-6E8A-4147-A177-3AD203B41FA5}">
                      <a16:colId xmlns:a16="http://schemas.microsoft.com/office/drawing/2014/main" val="3535372304"/>
                    </a:ext>
                  </a:extLst>
                </a:gridCol>
                <a:gridCol w="1898248">
                  <a:extLst>
                    <a:ext uri="{9D8B030D-6E8A-4147-A177-3AD203B41FA5}">
                      <a16:colId xmlns:a16="http://schemas.microsoft.com/office/drawing/2014/main" val="464274815"/>
                    </a:ext>
                  </a:extLst>
                </a:gridCol>
                <a:gridCol w="1837481">
                  <a:extLst>
                    <a:ext uri="{9D8B030D-6E8A-4147-A177-3AD203B41FA5}">
                      <a16:colId xmlns:a16="http://schemas.microsoft.com/office/drawing/2014/main" val="3072668381"/>
                    </a:ext>
                  </a:extLst>
                </a:gridCol>
              </a:tblGrid>
              <a:tr h="453342">
                <a:tc>
                  <a:txBody>
                    <a:bodyPr/>
                    <a:lstStyle/>
                    <a:p>
                      <a:pPr marL="86995" marR="116840" algn="ctr">
                        <a:lnSpc>
                          <a:spcPts val="1365"/>
                        </a:lnSpc>
                        <a:spcAft>
                          <a:spcPts val="0"/>
                        </a:spcAft>
                      </a:pPr>
                      <a:r>
                        <a:rPr lang="es-ES" sz="1800" b="1" i="1" dirty="0">
                          <a:solidFill>
                            <a:schemeClr val="accent3">
                              <a:lumMod val="75000"/>
                            </a:schemeClr>
                          </a:solidFill>
                          <a:effectLst/>
                          <a:latin typeface="+mn-lt"/>
                        </a:rPr>
                        <a:t>SHA-2 </a:t>
                      </a:r>
                      <a:endParaRPr lang="es-ES" sz="1800" b="1" i="1" dirty="0">
                        <a:solidFill>
                          <a:schemeClr val="accent3">
                            <a:lumMod val="75000"/>
                          </a:schemeClr>
                        </a:solidFill>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132080" algn="ctr">
                        <a:lnSpc>
                          <a:spcPts val="1365"/>
                        </a:lnSpc>
                      </a:pPr>
                      <a:r>
                        <a:rPr lang="es-ES" sz="1800" b="1" i="1" dirty="0" err="1">
                          <a:solidFill>
                            <a:schemeClr val="accent3">
                              <a:lumMod val="75000"/>
                            </a:schemeClr>
                          </a:solidFill>
                          <a:effectLst/>
                          <a:latin typeface="+mn-lt"/>
                          <a:cs typeface="Arial" panose="020B0604020202020204" pitchFamily="34" charset="0"/>
                        </a:rPr>
                        <a:t>Message</a:t>
                      </a:r>
                      <a:r>
                        <a:rPr lang="es-ES" sz="1800" b="1" i="1" dirty="0">
                          <a:solidFill>
                            <a:schemeClr val="accent3">
                              <a:lumMod val="75000"/>
                            </a:schemeClr>
                          </a:solidFill>
                          <a:effectLst/>
                          <a:latin typeface="+mn-lt"/>
                          <a:cs typeface="Arial" panose="020B0604020202020204" pitchFamily="34" charset="0"/>
                        </a:rPr>
                        <a:t> </a:t>
                      </a:r>
                      <a:r>
                        <a:rPr lang="es-ES" sz="1800" b="1" i="1" dirty="0" err="1">
                          <a:solidFill>
                            <a:schemeClr val="accent3">
                              <a:lumMod val="75000"/>
                            </a:schemeClr>
                          </a:solidFill>
                          <a:effectLst/>
                          <a:latin typeface="+mn-lt"/>
                          <a:cs typeface="Arial" panose="020B0604020202020204" pitchFamily="34" charset="0"/>
                        </a:rPr>
                        <a:t>Length</a:t>
                      </a:r>
                      <a:endParaRPr lang="es-ES" sz="1800" b="1" i="1" dirty="0">
                        <a:solidFill>
                          <a:schemeClr val="accent3">
                            <a:lumMod val="75000"/>
                          </a:schemeClr>
                        </a:solidFill>
                        <a:effectLst/>
                        <a:latin typeface="+mn-lt"/>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200660" marR="147955" algn="ctr">
                        <a:lnSpc>
                          <a:spcPts val="1365"/>
                        </a:lnSpc>
                        <a:spcAft>
                          <a:spcPts val="0"/>
                        </a:spcAft>
                      </a:pPr>
                      <a:r>
                        <a:rPr lang="es-ES" sz="1800" b="1" i="1" dirty="0" err="1">
                          <a:solidFill>
                            <a:schemeClr val="accent3">
                              <a:lumMod val="75000"/>
                            </a:schemeClr>
                          </a:solidFill>
                          <a:effectLst/>
                        </a:rPr>
                        <a:t>Throughput</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3019417551"/>
                  </a:ext>
                </a:extLst>
              </a:tr>
              <a:tr h="453342">
                <a:tc>
                  <a:txBody>
                    <a:bodyPr/>
                    <a:lstStyle/>
                    <a:p>
                      <a:pPr marL="86995" marR="116840" algn="ctr">
                        <a:lnSpc>
                          <a:spcPts val="1365"/>
                        </a:lnSpc>
                        <a:spcAft>
                          <a:spcPts val="0"/>
                        </a:spcAft>
                      </a:pPr>
                      <a:r>
                        <a:rPr lang="en-US" sz="1800" b="1" i="1" dirty="0">
                          <a:solidFill>
                            <a:schemeClr val="accent3">
                              <a:lumMod val="75000"/>
                            </a:schemeClr>
                          </a:solidFill>
                          <a:effectLst/>
                          <a:latin typeface="+mn-lt"/>
                        </a:rPr>
                        <a:t>Instance</a:t>
                      </a:r>
                      <a:endParaRPr lang="es-ES" sz="1800" b="1" i="1" dirty="0">
                        <a:solidFill>
                          <a:schemeClr val="accent3">
                            <a:lumMod val="75000"/>
                          </a:schemeClr>
                        </a:solidFill>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32080" algn="l">
                        <a:lnSpc>
                          <a:spcPts val="1365"/>
                        </a:lnSpc>
                      </a:pPr>
                      <a:r>
                        <a:rPr lang="en-US" sz="1800" b="1" i="1" dirty="0">
                          <a:solidFill>
                            <a:schemeClr val="accent3">
                              <a:lumMod val="75000"/>
                            </a:schemeClr>
                          </a:solidFill>
                          <a:effectLst/>
                          <a:latin typeface="+mn-lt"/>
                        </a:rPr>
                        <a:t>&lt; Block Size</a:t>
                      </a:r>
                      <a:endParaRPr lang="es-ES" sz="1800" b="1" i="1" dirty="0">
                        <a:solidFill>
                          <a:schemeClr val="accent3">
                            <a:lumMod val="75000"/>
                          </a:schemeClr>
                        </a:solidFill>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32080" algn="l">
                        <a:lnSpc>
                          <a:spcPts val="1365"/>
                        </a:lnSpc>
                      </a:pPr>
                      <a:r>
                        <a:rPr lang="en-US" sz="1800" b="1" i="1" dirty="0">
                          <a:solidFill>
                            <a:schemeClr val="accent3">
                              <a:lumMod val="75000"/>
                            </a:schemeClr>
                          </a:solidFill>
                          <a:effectLst/>
                          <a:latin typeface="+mn-lt"/>
                        </a:rPr>
                        <a:t>&gt; Block Size</a:t>
                      </a:r>
                      <a:endParaRPr lang="es-ES" sz="1800" b="1" i="1" dirty="0">
                        <a:solidFill>
                          <a:schemeClr val="accent3">
                            <a:lumMod val="75000"/>
                          </a:schemeClr>
                        </a:solidFill>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2776243"/>
                  </a:ext>
                </a:extLst>
              </a:tr>
              <a:tr h="453342">
                <a:tc>
                  <a:txBody>
                    <a:bodyPr/>
                    <a:lstStyle/>
                    <a:p>
                      <a:pPr marL="62230" marR="343535" algn="l">
                        <a:lnSpc>
                          <a:spcPts val="1360"/>
                        </a:lnSpc>
                        <a:spcBef>
                          <a:spcPts val="230"/>
                        </a:spcBef>
                        <a:spcAft>
                          <a:spcPts val="0"/>
                        </a:spcAft>
                      </a:pPr>
                      <a:r>
                        <a:rPr lang="en-US" sz="1800" b="1" dirty="0">
                          <a:effectLst/>
                          <a:latin typeface="+mn-lt"/>
                          <a:ea typeface="Times New Roman" panose="02020603050405020304" pitchFamily="18" charset="0"/>
                          <a:cs typeface="Times New Roman" panose="02020603050405020304" pitchFamily="18" charset="0"/>
                        </a:rPr>
                        <a:t>SHA-224</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60"/>
                        </a:lnSpc>
                        <a:spcBef>
                          <a:spcPts val="230"/>
                        </a:spcBef>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x0.68</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60"/>
                        </a:lnSpc>
                        <a:spcBef>
                          <a:spcPts val="230"/>
                        </a:spcBef>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x0.87</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6327218"/>
                  </a:ext>
                </a:extLst>
              </a:tr>
              <a:tr h="453342">
                <a:tc>
                  <a:txBody>
                    <a:bodyPr/>
                    <a:lstStyle/>
                    <a:p>
                      <a:pPr marL="62230" marR="343535" algn="l">
                        <a:lnSpc>
                          <a:spcPts val="1345"/>
                        </a:lnSpc>
                        <a:spcAft>
                          <a:spcPts val="0"/>
                        </a:spcAft>
                      </a:pPr>
                      <a:r>
                        <a:rPr lang="en-US" sz="1800" b="1" dirty="0">
                          <a:effectLst/>
                          <a:latin typeface="+mn-lt"/>
                          <a:ea typeface="Times New Roman" panose="02020603050405020304" pitchFamily="18" charset="0"/>
                          <a:cs typeface="Times New Roman" panose="02020603050405020304" pitchFamily="18" charset="0"/>
                        </a:rPr>
                        <a:t>SHA-256</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x0.67</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x0.87</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1302793"/>
                  </a:ext>
                </a:extLst>
              </a:tr>
              <a:tr h="453342">
                <a:tc>
                  <a:txBody>
                    <a:bodyPr/>
                    <a:lstStyle/>
                    <a:p>
                      <a:pPr marL="62230" marR="343535" algn="l">
                        <a:lnSpc>
                          <a:spcPts val="1345"/>
                        </a:lnSpc>
                        <a:spcAft>
                          <a:spcPts val="0"/>
                        </a:spcAft>
                      </a:pPr>
                      <a:r>
                        <a:rPr lang="en-US" sz="1800" b="1" dirty="0">
                          <a:effectLst/>
                          <a:latin typeface="+mn-lt"/>
                          <a:ea typeface="Times New Roman" panose="02020603050405020304" pitchFamily="18" charset="0"/>
                          <a:cs typeface="Times New Roman" panose="02020603050405020304" pitchFamily="18" charset="0"/>
                        </a:rPr>
                        <a:t>SHA-384</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x1.54</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x2.35</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339240"/>
                  </a:ext>
                </a:extLst>
              </a:tr>
              <a:tr h="453342">
                <a:tc>
                  <a:txBody>
                    <a:bodyPr/>
                    <a:lstStyle/>
                    <a:p>
                      <a:pPr marL="62230" marR="343535" algn="l">
                        <a:lnSpc>
                          <a:spcPts val="1345"/>
                        </a:lnSpc>
                        <a:spcAft>
                          <a:spcPts val="0"/>
                        </a:spcAft>
                      </a:pPr>
                      <a:r>
                        <a:rPr lang="en-US" sz="1800" b="1" dirty="0">
                          <a:effectLst/>
                          <a:latin typeface="+mn-lt"/>
                          <a:ea typeface="Times New Roman" panose="02020603050405020304" pitchFamily="18" charset="0"/>
                          <a:cs typeface="Times New Roman" panose="02020603050405020304" pitchFamily="18" charset="0"/>
                        </a:rPr>
                        <a:t>SHA-512</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x1.44</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x2.32</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3987983"/>
                  </a:ext>
                </a:extLst>
              </a:tr>
              <a:tr h="453342">
                <a:tc>
                  <a:txBody>
                    <a:bodyPr/>
                    <a:lstStyle/>
                    <a:p>
                      <a:pPr marL="62230" marR="343535" algn="l">
                        <a:lnSpc>
                          <a:spcPts val="1345"/>
                        </a:lnSpc>
                        <a:spcAft>
                          <a:spcPts val="0"/>
                        </a:spcAft>
                      </a:pPr>
                      <a:r>
                        <a:rPr lang="en-US" sz="1800" b="1" dirty="0">
                          <a:effectLst/>
                          <a:latin typeface="+mn-lt"/>
                          <a:ea typeface="Times New Roman" panose="02020603050405020304" pitchFamily="18" charset="0"/>
                          <a:cs typeface="Times New Roman" panose="02020603050405020304" pitchFamily="18" charset="0"/>
                        </a:rPr>
                        <a:t>SHA-512/224</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x1.64</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x2.35</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4092348"/>
                  </a:ext>
                </a:extLst>
              </a:tr>
              <a:tr h="453342">
                <a:tc>
                  <a:txBody>
                    <a:bodyPr/>
                    <a:lstStyle/>
                    <a:p>
                      <a:pPr marL="62230" marR="343535" algn="l">
                        <a:lnSpc>
                          <a:spcPts val="1365"/>
                        </a:lnSpc>
                        <a:spcAft>
                          <a:spcPts val="0"/>
                        </a:spcAft>
                      </a:pPr>
                      <a:r>
                        <a:rPr lang="en-US" sz="1800" b="1" dirty="0">
                          <a:effectLst/>
                          <a:latin typeface="+mn-lt"/>
                          <a:ea typeface="Times New Roman" panose="02020603050405020304" pitchFamily="18" charset="0"/>
                          <a:cs typeface="Times New Roman" panose="02020603050405020304" pitchFamily="18" charset="0"/>
                        </a:rPr>
                        <a:t>SHA-512/256</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65"/>
                        </a:lnSpc>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x1.64</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6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x2.37</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15944"/>
                  </a:ext>
                </a:extLst>
              </a:tr>
            </a:tbl>
          </a:graphicData>
        </a:graphic>
      </p:graphicFrame>
    </p:spTree>
    <p:custDataLst>
      <p:tags r:id="rId1"/>
    </p:custDataLst>
    <p:extLst>
      <p:ext uri="{BB962C8B-B14F-4D97-AF65-F5344CB8AC3E}">
        <p14:creationId xmlns:p14="http://schemas.microsoft.com/office/powerpoint/2010/main" val="2982373145"/>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SHA-256 </a:t>
            </a:r>
            <a:r>
              <a:rPr lang="es-ES" sz="3200" b="1" dirty="0" err="1">
                <a:latin typeface="Arial" panose="020B0604020202020204" pitchFamily="34" charset="0"/>
                <a:cs typeface="Arial" panose="020B0604020202020204" pitchFamily="34" charset="0"/>
              </a:rPr>
              <a:t>low-level</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design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29</a:t>
            </a:fld>
            <a:endParaRPr lang="es-ES" dirty="0">
              <a:solidFill>
                <a:schemeClr val="bg1"/>
              </a:solidFill>
            </a:endParaRPr>
          </a:p>
        </p:txBody>
      </p:sp>
      <p:sp>
        <p:nvSpPr>
          <p:cNvPr id="10" name="CuadroTexto 9">
            <a:extLst>
              <a:ext uri="{FF2B5EF4-FFF2-40B4-BE49-F238E27FC236}">
                <a16:creationId xmlns:a16="http://schemas.microsoft.com/office/drawing/2014/main" id="{66807CA4-E428-4C2C-92B3-A84F9436F2A2}"/>
              </a:ext>
            </a:extLst>
          </p:cNvPr>
          <p:cNvSpPr txBox="1"/>
          <p:nvPr/>
        </p:nvSpPr>
        <p:spPr>
          <a:xfrm>
            <a:off x="6783848" y="1279325"/>
            <a:ext cx="3322781" cy="461665"/>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dirty="0">
                <a:solidFill>
                  <a:schemeClr val="accent6">
                    <a:lumMod val="50000"/>
                  </a:schemeClr>
                </a:solidFill>
                <a:latin typeface="Arial" panose="020B0604020202020204" pitchFamily="34" charset="0"/>
                <a:cs typeface="Arial" panose="020B0604020202020204" pitchFamily="34" charset="0"/>
              </a:rPr>
              <a:t>Low-level design</a:t>
            </a:r>
          </a:p>
        </p:txBody>
      </p:sp>
      <p:sp>
        <p:nvSpPr>
          <p:cNvPr id="11" name="CuadroTexto 10">
            <a:extLst>
              <a:ext uri="{FF2B5EF4-FFF2-40B4-BE49-F238E27FC236}">
                <a16:creationId xmlns:a16="http://schemas.microsoft.com/office/drawing/2014/main" id="{85480573-0387-4BAC-87EE-AB9F76684356}"/>
              </a:ext>
            </a:extLst>
          </p:cNvPr>
          <p:cNvSpPr txBox="1"/>
          <p:nvPr/>
        </p:nvSpPr>
        <p:spPr>
          <a:xfrm>
            <a:off x="1914641" y="1279326"/>
            <a:ext cx="3213682" cy="461665"/>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s-ES" sz="2400" b="1" dirty="0">
                <a:solidFill>
                  <a:schemeClr val="accent4">
                    <a:lumMod val="75000"/>
                  </a:schemeClr>
                </a:solidFill>
                <a:latin typeface="Arial" panose="020B0604020202020204" pitchFamily="34" charset="0"/>
                <a:cs typeface="Arial" panose="020B0604020202020204" pitchFamily="34" charset="0"/>
              </a:rPr>
              <a:t>RTL </a:t>
            </a:r>
            <a:r>
              <a:rPr lang="es-ES" sz="2400" b="1" dirty="0" err="1">
                <a:solidFill>
                  <a:schemeClr val="accent4">
                    <a:lumMod val="75000"/>
                  </a:schemeClr>
                </a:solidFill>
                <a:latin typeface="Arial" panose="020B0604020202020204" pitchFamily="34" charset="0"/>
                <a:cs typeface="Arial" panose="020B0604020202020204" pitchFamily="34" charset="0"/>
              </a:rPr>
              <a:t>design</a:t>
            </a:r>
            <a:endParaRPr lang="en-GB" sz="2400" b="1" dirty="0">
              <a:solidFill>
                <a:schemeClr val="accent4">
                  <a:lumMod val="75000"/>
                </a:schemeClr>
              </a:solidFill>
              <a:latin typeface="Arial" panose="020B0604020202020204" pitchFamily="34" charset="0"/>
              <a:cs typeface="Arial" panose="020B0604020202020204" pitchFamily="34" charset="0"/>
            </a:endParaRPr>
          </a:p>
        </p:txBody>
      </p:sp>
      <p:cxnSp>
        <p:nvCxnSpPr>
          <p:cNvPr id="12" name="Conector: curvado 11">
            <a:extLst>
              <a:ext uri="{FF2B5EF4-FFF2-40B4-BE49-F238E27FC236}">
                <a16:creationId xmlns:a16="http://schemas.microsoft.com/office/drawing/2014/main" id="{4CE34424-0190-42F8-9EBB-BEC88DABE216}"/>
              </a:ext>
            </a:extLst>
          </p:cNvPr>
          <p:cNvCxnSpPr>
            <a:stCxn id="11" idx="3"/>
            <a:endCxn id="10" idx="1"/>
          </p:cNvCxnSpPr>
          <p:nvPr/>
        </p:nvCxnSpPr>
        <p:spPr>
          <a:xfrm flipV="1">
            <a:off x="5128323" y="1510158"/>
            <a:ext cx="1655525" cy="1"/>
          </a:xfrm>
          <a:prstGeom prst="curvedConnector3">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15" name="CuadroTexto 14">
            <a:extLst>
              <a:ext uri="{FF2B5EF4-FFF2-40B4-BE49-F238E27FC236}">
                <a16:creationId xmlns:a16="http://schemas.microsoft.com/office/drawing/2014/main" id="{3BDAF193-2130-4538-B8D3-310A28FE0B5E}"/>
              </a:ext>
            </a:extLst>
          </p:cNvPr>
          <p:cNvSpPr txBox="1"/>
          <p:nvPr/>
        </p:nvSpPr>
        <p:spPr>
          <a:xfrm>
            <a:off x="9270757" y="1740990"/>
            <a:ext cx="2749388" cy="377909"/>
          </a:xfrm>
          <a:prstGeom prst="rect">
            <a:avLst/>
          </a:prstGeom>
          <a:noFill/>
          <a:ln w="19050">
            <a:noFill/>
          </a:ln>
        </p:spPr>
        <p:txBody>
          <a:bodyPr wrap="square" rtlCol="0">
            <a:spAutoFit/>
          </a:bodyPr>
          <a:lstStyle/>
          <a:p>
            <a:pPr lvl="0"/>
            <a:r>
              <a:rPr lang="en-US" dirty="0"/>
              <a:t>Digital design flow</a:t>
            </a:r>
            <a:endParaRPr lang="es-ES" dirty="0"/>
          </a:p>
        </p:txBody>
      </p:sp>
      <p:sp>
        <p:nvSpPr>
          <p:cNvPr id="16" name="CuadroTexto 15">
            <a:extLst>
              <a:ext uri="{FF2B5EF4-FFF2-40B4-BE49-F238E27FC236}">
                <a16:creationId xmlns:a16="http://schemas.microsoft.com/office/drawing/2014/main" id="{C4EB681E-C246-4F71-8266-643D18CCE186}"/>
              </a:ext>
            </a:extLst>
          </p:cNvPr>
          <p:cNvSpPr txBox="1"/>
          <p:nvPr/>
        </p:nvSpPr>
        <p:spPr>
          <a:xfrm>
            <a:off x="342417" y="4302913"/>
            <a:ext cx="11625806" cy="1448795"/>
          </a:xfrm>
          <a:prstGeom prst="rect">
            <a:avLst/>
          </a:prstGeom>
          <a:noFill/>
          <a:ln w="19050">
            <a:noFill/>
          </a:ln>
        </p:spPr>
        <p:txBody>
          <a:bodyPr wrap="square" rtlCol="0">
            <a:spAutoFit/>
          </a:bodyPr>
          <a:lstStyle/>
          <a:p>
            <a:pPr marL="342900" lvl="0" indent="-342900">
              <a:lnSpc>
                <a:spcPct val="200000"/>
              </a:lnSpc>
              <a:buFont typeface="+mj-lt"/>
              <a:buAutoNum type="arabicPeriod"/>
            </a:pPr>
            <a:r>
              <a:rPr lang="en-US" sz="2400" dirty="0"/>
              <a:t>Inferring registers and memory cells instead of BRAMs.</a:t>
            </a:r>
          </a:p>
          <a:p>
            <a:pPr marL="342900" lvl="0" indent="-342900">
              <a:lnSpc>
                <a:spcPct val="200000"/>
              </a:lnSpc>
              <a:buFont typeface="+mj-lt"/>
              <a:buAutoNum type="arabicPeriod"/>
            </a:pPr>
            <a:r>
              <a:rPr lang="en-US" sz="2400" dirty="0"/>
              <a:t>Adding an interface</a:t>
            </a:r>
          </a:p>
        </p:txBody>
      </p:sp>
      <p:sp>
        <p:nvSpPr>
          <p:cNvPr id="17" name="CuadroTexto 16">
            <a:extLst>
              <a:ext uri="{FF2B5EF4-FFF2-40B4-BE49-F238E27FC236}">
                <a16:creationId xmlns:a16="http://schemas.microsoft.com/office/drawing/2014/main" id="{3C33240E-EA58-4781-9EF4-463BA137CA4E}"/>
              </a:ext>
            </a:extLst>
          </p:cNvPr>
          <p:cNvSpPr txBox="1"/>
          <p:nvPr/>
        </p:nvSpPr>
        <p:spPr>
          <a:xfrm>
            <a:off x="4349244" y="2497743"/>
            <a:ext cx="3213682"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SHA-256</a:t>
            </a:r>
          </a:p>
        </p:txBody>
      </p:sp>
      <p:sp>
        <p:nvSpPr>
          <p:cNvPr id="13" name="CuadroTexto 12">
            <a:extLst>
              <a:ext uri="{FF2B5EF4-FFF2-40B4-BE49-F238E27FC236}">
                <a16:creationId xmlns:a16="http://schemas.microsoft.com/office/drawing/2014/main" id="{0CDF2520-3B33-4D7C-B3F0-174B94309462}"/>
              </a:ext>
            </a:extLst>
          </p:cNvPr>
          <p:cNvSpPr txBox="1"/>
          <p:nvPr/>
        </p:nvSpPr>
        <p:spPr>
          <a:xfrm>
            <a:off x="4349244" y="3491680"/>
            <a:ext cx="3213682"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Modifications</a:t>
            </a:r>
          </a:p>
        </p:txBody>
      </p:sp>
      <p:cxnSp>
        <p:nvCxnSpPr>
          <p:cNvPr id="22" name="Conector recto de flecha 21">
            <a:extLst>
              <a:ext uri="{FF2B5EF4-FFF2-40B4-BE49-F238E27FC236}">
                <a16:creationId xmlns:a16="http://schemas.microsoft.com/office/drawing/2014/main" id="{64EA6A84-D647-45D3-9834-A377F946B9E4}"/>
              </a:ext>
            </a:extLst>
          </p:cNvPr>
          <p:cNvCxnSpPr>
            <a:stCxn id="17" idx="2"/>
            <a:endCxn id="13" idx="0"/>
          </p:cNvCxnSpPr>
          <p:nvPr/>
        </p:nvCxnSpPr>
        <p:spPr>
          <a:xfrm>
            <a:off x="5956085" y="2959408"/>
            <a:ext cx="0" cy="532272"/>
          </a:xfrm>
          <a:prstGeom prst="straightConnector1">
            <a:avLst/>
          </a:prstGeom>
          <a:ln w="57150">
            <a:solidFill>
              <a:schemeClr val="accent3">
                <a:lumMod val="75000"/>
              </a:schemeClr>
            </a:solidFill>
            <a:tailEnd type="triangle"/>
          </a:ln>
        </p:spPr>
        <p:style>
          <a:lnRef idx="1">
            <a:schemeClr val="accent5"/>
          </a:lnRef>
          <a:fillRef idx="0">
            <a:schemeClr val="accent5"/>
          </a:fillRef>
          <a:effectRef idx="0">
            <a:schemeClr val="accent5"/>
          </a:effectRef>
          <a:fontRef idx="minor">
            <a:schemeClr val="tx1"/>
          </a:fontRef>
        </p:style>
      </p:cxnSp>
    </p:spTree>
    <p:custDataLst>
      <p:tags r:id="rId1"/>
    </p:custDataLst>
    <p:extLst>
      <p:ext uri="{BB962C8B-B14F-4D97-AF65-F5344CB8AC3E}">
        <p14:creationId xmlns:p14="http://schemas.microsoft.com/office/powerpoint/2010/main" val="1270614050"/>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17"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Introduction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3</a:t>
            </a:fld>
            <a:endParaRPr lang="es-ES" dirty="0">
              <a:solidFill>
                <a:schemeClr val="bg1"/>
              </a:solidFill>
            </a:endParaRPr>
          </a:p>
        </p:txBody>
      </p:sp>
      <p:sp>
        <p:nvSpPr>
          <p:cNvPr id="7" name="Rectángulo 6">
            <a:extLst>
              <a:ext uri="{FF2B5EF4-FFF2-40B4-BE49-F238E27FC236}">
                <a16:creationId xmlns:a16="http://schemas.microsoft.com/office/drawing/2014/main" id="{D021CD4D-02DC-4984-9929-130B37CF6DAF}"/>
              </a:ext>
            </a:extLst>
          </p:cNvPr>
          <p:cNvSpPr/>
          <p:nvPr/>
        </p:nvSpPr>
        <p:spPr>
          <a:xfrm>
            <a:off x="902826" y="1044823"/>
            <a:ext cx="10567685" cy="1455308"/>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u="sng" dirty="0">
                <a:effectLst/>
                <a:latin typeface="Arial" panose="020B0604020202020204" pitchFamily="34" charset="0"/>
                <a:ea typeface="Calibri" panose="020F0502020204030204" pitchFamily="34" charset="0"/>
                <a:cs typeface="Arial" panose="020B0604020202020204" pitchFamily="34" charset="0"/>
              </a:rPr>
              <a:t>Hypothesis</a:t>
            </a:r>
          </a:p>
          <a:p>
            <a:pPr algn="ctr"/>
            <a:r>
              <a:rPr lang="en-US" sz="2400" b="1" dirty="0">
                <a:effectLst/>
                <a:latin typeface="Arial" panose="020B0604020202020204" pitchFamily="34" charset="0"/>
                <a:ea typeface="Calibri" panose="020F0502020204030204" pitchFamily="34" charset="0"/>
                <a:cs typeface="Arial" panose="020B0604020202020204" pitchFamily="34" charset="0"/>
              </a:rPr>
              <a:t>Contributing to improve the security of information using hardware solutions in IoT environments where restrictions are usually stronger</a:t>
            </a:r>
            <a:r>
              <a:rPr lang="en-US" sz="2400" dirty="0">
                <a:effectLst/>
                <a:latin typeface="Arial" panose="020B0604020202020204" pitchFamily="34" charset="0"/>
                <a:ea typeface="Calibri" panose="020F0502020204030204" pitchFamily="34" charset="0"/>
                <a:cs typeface="Arial" panose="020B0604020202020204" pitchFamily="34" charset="0"/>
              </a:rPr>
              <a:t>. </a:t>
            </a:r>
            <a:endParaRPr lang="en-US" sz="3600"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FF7E56CC-2C4A-49BB-9FF0-F18E035E7226}"/>
              </a:ext>
            </a:extLst>
          </p:cNvPr>
          <p:cNvSpPr/>
          <p:nvPr/>
        </p:nvSpPr>
        <p:spPr>
          <a:xfrm>
            <a:off x="902824" y="2929456"/>
            <a:ext cx="10567685" cy="1455308"/>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u="sng" dirty="0">
                <a:latin typeface="Arial" panose="020B0604020202020204" pitchFamily="34" charset="0"/>
                <a:ea typeface="Calibri" panose="020F0502020204030204" pitchFamily="34" charset="0"/>
                <a:cs typeface="Arial" panose="020B0604020202020204" pitchFamily="34" charset="0"/>
              </a:rPr>
              <a:t>How ? </a:t>
            </a:r>
          </a:p>
          <a:p>
            <a:pPr algn="ctr"/>
            <a:r>
              <a:rPr lang="en-US" sz="2400" b="1" dirty="0">
                <a:latin typeface="Arial" panose="020B0604020202020204" pitchFamily="34" charset="0"/>
                <a:ea typeface="Calibri" panose="020F0502020204030204" pitchFamily="34" charset="0"/>
                <a:cs typeface="Arial" panose="020B0604020202020204" pitchFamily="34" charset="0"/>
              </a:rPr>
              <a:t>P</a:t>
            </a:r>
            <a:r>
              <a:rPr lang="en-US" sz="2400" b="1" dirty="0">
                <a:effectLst/>
                <a:latin typeface="Arial" panose="020B0604020202020204" pitchFamily="34" charset="0"/>
                <a:ea typeface="Calibri" panose="020F0502020204030204" pitchFamily="34" charset="0"/>
                <a:cs typeface="Arial" panose="020B0604020202020204" pitchFamily="34" charset="0"/>
              </a:rPr>
              <a:t>roposing a Root-of-Trust composed of different modules that have been designed separately. </a:t>
            </a:r>
            <a:endParaRPr lang="en-US" sz="3600" dirty="0">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4C226C07-62BE-4FA7-8BDE-BFBE44B2B119}"/>
              </a:ext>
            </a:extLst>
          </p:cNvPr>
          <p:cNvSpPr/>
          <p:nvPr/>
        </p:nvSpPr>
        <p:spPr>
          <a:xfrm>
            <a:off x="902825" y="4965425"/>
            <a:ext cx="10567685" cy="100261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b="1" u="sng" dirty="0">
                <a:latin typeface="Arial" panose="020B0604020202020204" pitchFamily="34" charset="0"/>
                <a:ea typeface="Calibri" panose="020F0502020204030204" pitchFamily="34" charset="0"/>
                <a:cs typeface="Arial" panose="020B0604020202020204" pitchFamily="34" charset="0"/>
              </a:rPr>
              <a:t>Use Cases</a:t>
            </a:r>
            <a:r>
              <a:rPr lang="en-US" sz="2400" b="1" dirty="0">
                <a:latin typeface="Arial" panose="020B0604020202020204" pitchFamily="34" charset="0"/>
                <a:ea typeface="Calibri" panose="020F0502020204030204" pitchFamily="34" charset="0"/>
                <a:cs typeface="Arial" panose="020B0604020202020204" pitchFamily="34" charset="0"/>
              </a:rPr>
              <a:t> to demonstrate the feasibility of the dissertation</a:t>
            </a:r>
            <a:endParaRPr lang="en-US" sz="36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017328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1580">
        <p159:morph option="byObject"/>
      </p:transition>
    </mc:Choice>
    <mc:Fallback>
      <p:transition spd="slow" advTm="815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AEFA256-940F-4DBB-BF84-B8C481BA3A6F}"/>
              </a:ext>
            </a:extLst>
          </p:cNvPr>
          <p:cNvPicPr>
            <a:picLocks noChangeAspect="1"/>
          </p:cNvPicPr>
          <p:nvPr/>
        </p:nvPicPr>
        <p:blipFill>
          <a:blip r:embed="rId4"/>
          <a:stretch>
            <a:fillRect/>
          </a:stretch>
        </p:blipFill>
        <p:spPr>
          <a:xfrm>
            <a:off x="190407" y="1229550"/>
            <a:ext cx="11811185" cy="4879470"/>
          </a:xfrm>
          <a:prstGeom prst="rect">
            <a:avLst/>
          </a:prstGeom>
        </p:spPr>
      </p:pic>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SHA-256 </a:t>
            </a:r>
            <a:r>
              <a:rPr lang="es-ES" sz="3200" b="1" dirty="0" err="1">
                <a:latin typeface="Arial" panose="020B0604020202020204" pitchFamily="34" charset="0"/>
                <a:cs typeface="Arial" panose="020B0604020202020204" pitchFamily="34" charset="0"/>
              </a:rPr>
              <a:t>low-level</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design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30</a:t>
            </a:fld>
            <a:endParaRPr lang="es-ES" dirty="0">
              <a:solidFill>
                <a:schemeClr val="bg1"/>
              </a:solidFill>
            </a:endParaRPr>
          </a:p>
        </p:txBody>
      </p:sp>
      <p:sp>
        <p:nvSpPr>
          <p:cNvPr id="11" name="CuadroTexto 10">
            <a:extLst>
              <a:ext uri="{FF2B5EF4-FFF2-40B4-BE49-F238E27FC236}">
                <a16:creationId xmlns:a16="http://schemas.microsoft.com/office/drawing/2014/main" id="{85480573-0387-4BAC-87EE-AB9F76684356}"/>
              </a:ext>
            </a:extLst>
          </p:cNvPr>
          <p:cNvSpPr txBox="1"/>
          <p:nvPr/>
        </p:nvSpPr>
        <p:spPr>
          <a:xfrm>
            <a:off x="342417" y="983852"/>
            <a:ext cx="3213682" cy="461665"/>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s-ES" sz="2400" b="1" dirty="0">
                <a:solidFill>
                  <a:schemeClr val="accent4">
                    <a:lumMod val="75000"/>
                  </a:schemeClr>
                </a:solidFill>
                <a:latin typeface="Arial" panose="020B0604020202020204" pitchFamily="34" charset="0"/>
                <a:cs typeface="Arial" panose="020B0604020202020204" pitchFamily="34" charset="0"/>
              </a:rPr>
              <a:t>Low-</a:t>
            </a:r>
            <a:r>
              <a:rPr lang="es-ES" sz="2400" b="1" dirty="0" err="1">
                <a:solidFill>
                  <a:schemeClr val="accent4">
                    <a:lumMod val="75000"/>
                  </a:schemeClr>
                </a:solidFill>
                <a:latin typeface="Arial" panose="020B0604020202020204" pitchFamily="34" charset="0"/>
                <a:cs typeface="Arial" panose="020B0604020202020204" pitchFamily="34" charset="0"/>
              </a:rPr>
              <a:t>level</a:t>
            </a:r>
            <a:r>
              <a:rPr lang="es-ES" sz="2400" b="1" dirty="0">
                <a:solidFill>
                  <a:schemeClr val="accent4">
                    <a:lumMod val="75000"/>
                  </a:schemeClr>
                </a:solidFill>
                <a:latin typeface="Arial" panose="020B0604020202020204" pitchFamily="34" charset="0"/>
                <a:cs typeface="Arial" panose="020B0604020202020204" pitchFamily="34" charset="0"/>
              </a:rPr>
              <a:t> </a:t>
            </a:r>
            <a:r>
              <a:rPr lang="es-ES" sz="2400" b="1" dirty="0" err="1">
                <a:solidFill>
                  <a:schemeClr val="accent4">
                    <a:lumMod val="75000"/>
                  </a:schemeClr>
                </a:solidFill>
                <a:latin typeface="Arial" panose="020B0604020202020204" pitchFamily="34" charset="0"/>
                <a:cs typeface="Arial" panose="020B0604020202020204" pitchFamily="34" charset="0"/>
              </a:rPr>
              <a:t>schematic</a:t>
            </a:r>
            <a:endParaRPr lang="en-GB" sz="2400" b="1" dirty="0">
              <a:solidFill>
                <a:schemeClr val="accent4">
                  <a:lumMod val="75000"/>
                </a:schemeClr>
              </a:solidFill>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3C33240E-EA58-4781-9EF4-463BA137CA4E}"/>
              </a:ext>
            </a:extLst>
          </p:cNvPr>
          <p:cNvSpPr txBox="1"/>
          <p:nvPr/>
        </p:nvSpPr>
        <p:spPr>
          <a:xfrm>
            <a:off x="494427" y="855091"/>
            <a:ext cx="3213682"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Occupation</a:t>
            </a:r>
          </a:p>
        </p:txBody>
      </p:sp>
      <p:pic>
        <p:nvPicPr>
          <p:cNvPr id="9" name="Imagen 8">
            <a:extLst>
              <a:ext uri="{FF2B5EF4-FFF2-40B4-BE49-F238E27FC236}">
                <a16:creationId xmlns:a16="http://schemas.microsoft.com/office/drawing/2014/main" id="{13CC6A19-3DDF-4EB2-A1F8-C62237474B87}"/>
              </a:ext>
            </a:extLst>
          </p:cNvPr>
          <p:cNvPicPr>
            <a:picLocks noChangeAspect="1"/>
          </p:cNvPicPr>
          <p:nvPr/>
        </p:nvPicPr>
        <p:blipFill>
          <a:blip r:embed="rId5"/>
          <a:stretch>
            <a:fillRect/>
          </a:stretch>
        </p:blipFill>
        <p:spPr>
          <a:xfrm>
            <a:off x="6245631" y="748980"/>
            <a:ext cx="5603952" cy="5603952"/>
          </a:xfrm>
          <a:prstGeom prst="rect">
            <a:avLst/>
          </a:prstGeom>
        </p:spPr>
      </p:pic>
      <p:sp>
        <p:nvSpPr>
          <p:cNvPr id="10" name="CuadroTexto 9">
            <a:extLst>
              <a:ext uri="{FF2B5EF4-FFF2-40B4-BE49-F238E27FC236}">
                <a16:creationId xmlns:a16="http://schemas.microsoft.com/office/drawing/2014/main" id="{66807CA4-E428-4C2C-92B3-A84F9436F2A2}"/>
              </a:ext>
            </a:extLst>
          </p:cNvPr>
          <p:cNvSpPr txBox="1"/>
          <p:nvPr/>
        </p:nvSpPr>
        <p:spPr>
          <a:xfrm>
            <a:off x="4339529" y="821456"/>
            <a:ext cx="3213682" cy="461665"/>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dirty="0">
                <a:solidFill>
                  <a:schemeClr val="accent6">
                    <a:lumMod val="50000"/>
                  </a:schemeClr>
                </a:solidFill>
                <a:latin typeface="Arial" panose="020B0604020202020204" pitchFamily="34" charset="0"/>
                <a:cs typeface="Arial" panose="020B0604020202020204" pitchFamily="34" charset="0"/>
              </a:rPr>
              <a:t>Layout</a:t>
            </a:r>
          </a:p>
        </p:txBody>
      </p:sp>
      <p:graphicFrame>
        <p:nvGraphicFramePr>
          <p:cNvPr id="18" name="Tabla 17">
            <a:extLst>
              <a:ext uri="{FF2B5EF4-FFF2-40B4-BE49-F238E27FC236}">
                <a16:creationId xmlns:a16="http://schemas.microsoft.com/office/drawing/2014/main" id="{5A74BA12-8D39-47B8-BD81-4E7087253B68}"/>
              </a:ext>
            </a:extLst>
          </p:cNvPr>
          <p:cNvGraphicFramePr>
            <a:graphicFrameLocks noGrp="1"/>
          </p:cNvGraphicFramePr>
          <p:nvPr>
            <p:extLst>
              <p:ext uri="{D42A27DB-BD31-4B8C-83A1-F6EECF244321}">
                <p14:modId xmlns:p14="http://schemas.microsoft.com/office/powerpoint/2010/main" val="2599840099"/>
              </p:ext>
            </p:extLst>
          </p:nvPr>
        </p:nvGraphicFramePr>
        <p:xfrm>
          <a:off x="342415" y="1657580"/>
          <a:ext cx="11507165" cy="4060313"/>
        </p:xfrm>
        <a:graphic>
          <a:graphicData uri="http://schemas.openxmlformats.org/drawingml/2006/table">
            <a:tbl>
              <a:tblPr>
                <a:tableStyleId>{2A488322-F2BA-4B5B-9748-0D474271808F}</a:tableStyleId>
              </a:tblPr>
              <a:tblGrid>
                <a:gridCol w="2301433">
                  <a:extLst>
                    <a:ext uri="{9D8B030D-6E8A-4147-A177-3AD203B41FA5}">
                      <a16:colId xmlns:a16="http://schemas.microsoft.com/office/drawing/2014/main" val="3535372304"/>
                    </a:ext>
                  </a:extLst>
                </a:gridCol>
                <a:gridCol w="2301433">
                  <a:extLst>
                    <a:ext uri="{9D8B030D-6E8A-4147-A177-3AD203B41FA5}">
                      <a16:colId xmlns:a16="http://schemas.microsoft.com/office/drawing/2014/main" val="464274815"/>
                    </a:ext>
                  </a:extLst>
                </a:gridCol>
                <a:gridCol w="2301433">
                  <a:extLst>
                    <a:ext uri="{9D8B030D-6E8A-4147-A177-3AD203B41FA5}">
                      <a16:colId xmlns:a16="http://schemas.microsoft.com/office/drawing/2014/main" val="3072668381"/>
                    </a:ext>
                  </a:extLst>
                </a:gridCol>
                <a:gridCol w="2301433">
                  <a:extLst>
                    <a:ext uri="{9D8B030D-6E8A-4147-A177-3AD203B41FA5}">
                      <a16:colId xmlns:a16="http://schemas.microsoft.com/office/drawing/2014/main" val="1667329057"/>
                    </a:ext>
                  </a:extLst>
                </a:gridCol>
                <a:gridCol w="2301433">
                  <a:extLst>
                    <a:ext uri="{9D8B030D-6E8A-4147-A177-3AD203B41FA5}">
                      <a16:colId xmlns:a16="http://schemas.microsoft.com/office/drawing/2014/main" val="3584295457"/>
                    </a:ext>
                  </a:extLst>
                </a:gridCol>
              </a:tblGrid>
              <a:tr h="735458">
                <a:tc>
                  <a:txBody>
                    <a:bodyPr/>
                    <a:lstStyle/>
                    <a:p>
                      <a:pPr marL="62230" marR="62230" algn="ctr">
                        <a:lnSpc>
                          <a:spcPts val="1345"/>
                        </a:lnSpc>
                        <a:spcBef>
                          <a:spcPts val="260"/>
                        </a:spcBef>
                        <a:spcAft>
                          <a:spcPts val="0"/>
                        </a:spcAft>
                      </a:pPr>
                      <a:r>
                        <a:rPr lang="en-US" sz="1800" b="1" dirty="0">
                          <a:effectLst/>
                          <a:latin typeface="+mn-lt"/>
                          <a:ea typeface="Times New Roman" panose="02020603050405020304" pitchFamily="18" charset="0"/>
                          <a:cs typeface="Times New Roman" panose="02020603050405020304" pitchFamily="18" charset="0"/>
                        </a:rPr>
                        <a:t>Module</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2230" algn="ctr">
                        <a:lnSpc>
                          <a:spcPts val="1345"/>
                        </a:lnSpc>
                        <a:spcBef>
                          <a:spcPts val="260"/>
                        </a:spcBef>
                        <a:spcAft>
                          <a:spcPts val="0"/>
                        </a:spcAft>
                      </a:pPr>
                      <a:r>
                        <a:rPr lang="en-US" sz="1800" b="1" dirty="0">
                          <a:effectLst/>
                          <a:latin typeface="+mn-lt"/>
                          <a:ea typeface="Times New Roman" panose="02020603050405020304" pitchFamily="18" charset="0"/>
                          <a:cs typeface="Times New Roman" panose="02020603050405020304" pitchFamily="18" charset="0"/>
                        </a:rPr>
                        <a:t>Cell</a:t>
                      </a:r>
                      <a:r>
                        <a:rPr lang="en-US" sz="1800" b="1" spc="-15" dirty="0">
                          <a:effectLst/>
                          <a:latin typeface="+mn-lt"/>
                          <a:ea typeface="Times New Roman" panose="02020603050405020304" pitchFamily="18" charset="0"/>
                          <a:cs typeface="Times New Roman" panose="02020603050405020304" pitchFamily="18" charset="0"/>
                        </a:rPr>
                        <a:t> </a:t>
                      </a:r>
                      <a:r>
                        <a:rPr lang="en-US" sz="1800" b="1" dirty="0">
                          <a:effectLst/>
                          <a:latin typeface="+mn-lt"/>
                          <a:ea typeface="Times New Roman" panose="02020603050405020304" pitchFamily="18" charset="0"/>
                          <a:cs typeface="Times New Roman" panose="02020603050405020304" pitchFamily="18" charset="0"/>
                        </a:rPr>
                        <a:t>Count</a:t>
                      </a:r>
                      <a:r>
                        <a:rPr lang="en-US" sz="1800" b="1" spc="-15" dirty="0">
                          <a:effectLst/>
                          <a:latin typeface="+mn-lt"/>
                          <a:ea typeface="Times New Roman" panose="02020603050405020304" pitchFamily="18" charset="0"/>
                          <a:cs typeface="Times New Roman" panose="02020603050405020304" pitchFamily="18" charset="0"/>
                        </a:rPr>
                        <a:t> </a:t>
                      </a:r>
                      <a:r>
                        <a:rPr lang="en-US" sz="1800" b="1" dirty="0">
                          <a:effectLst/>
                          <a:latin typeface="+mn-lt"/>
                          <a:ea typeface="Times New Roman" panose="02020603050405020304" pitchFamily="18" charset="0"/>
                          <a:cs typeface="Times New Roman" panose="02020603050405020304" pitchFamily="18" charset="0"/>
                        </a:rPr>
                        <a:t>(GE)</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marR="69850" algn="ctr">
                        <a:lnSpc>
                          <a:spcPts val="1345"/>
                        </a:lnSpc>
                        <a:spcBef>
                          <a:spcPts val="255"/>
                        </a:spcBef>
                        <a:spcAft>
                          <a:spcPts val="0"/>
                        </a:spcAft>
                      </a:pPr>
                      <a:r>
                        <a:rPr lang="en-US" sz="1800" b="1" dirty="0">
                          <a:effectLst/>
                          <a:latin typeface="+mn-lt"/>
                          <a:ea typeface="Times New Roman" panose="02020603050405020304" pitchFamily="18" charset="0"/>
                          <a:cs typeface="Times New Roman" panose="02020603050405020304" pitchFamily="18" charset="0"/>
                        </a:rPr>
                        <a:t>Cell</a:t>
                      </a:r>
                      <a:r>
                        <a:rPr lang="en-US" sz="1800" b="1" spc="70" dirty="0">
                          <a:effectLst/>
                          <a:latin typeface="+mn-lt"/>
                          <a:ea typeface="Times New Roman" panose="02020603050405020304" pitchFamily="18" charset="0"/>
                          <a:cs typeface="Times New Roman" panose="02020603050405020304" pitchFamily="18" charset="0"/>
                        </a:rPr>
                        <a:t> </a:t>
                      </a:r>
                      <a:r>
                        <a:rPr lang="en-US" sz="1800" b="1" dirty="0">
                          <a:effectLst/>
                          <a:latin typeface="+mn-lt"/>
                          <a:ea typeface="Times New Roman" panose="02020603050405020304" pitchFamily="18" charset="0"/>
                          <a:cs typeface="Times New Roman" panose="02020603050405020304" pitchFamily="18" charset="0"/>
                        </a:rPr>
                        <a:t>Area(</a:t>
                      </a:r>
                      <a:r>
                        <a:rPr lang="en-US" sz="1800" b="1" i="1" dirty="0">
                          <a:effectLst/>
                          <a:latin typeface="+mn-lt"/>
                          <a:ea typeface="Times New Roman" panose="02020603050405020304" pitchFamily="18" charset="0"/>
                          <a:cs typeface="Times New Roman" panose="02020603050405020304" pitchFamily="18" charset="0"/>
                        </a:rPr>
                        <a:t>µm</a:t>
                      </a:r>
                      <a:r>
                        <a:rPr lang="en-US" sz="1800" b="1" baseline="30000" dirty="0">
                          <a:effectLst/>
                          <a:latin typeface="+mn-lt"/>
                          <a:ea typeface="Times New Roman" panose="02020603050405020304" pitchFamily="18" charset="0"/>
                          <a:cs typeface="Times New Roman" panose="02020603050405020304" pitchFamily="18" charset="0"/>
                        </a:rPr>
                        <a:t>2</a:t>
                      </a:r>
                      <a:r>
                        <a:rPr lang="en-US" sz="1800" b="1" dirty="0">
                          <a:effectLst/>
                          <a:latin typeface="+mn-lt"/>
                          <a:ea typeface="Times New Roman" panose="02020603050405020304" pitchFamily="18" charset="0"/>
                          <a:cs typeface="Times New Roman" panose="02020603050405020304" pitchFamily="18" charset="0"/>
                        </a:rPr>
                        <a:t>)</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390" marR="69215" algn="ctr">
                        <a:lnSpc>
                          <a:spcPts val="1345"/>
                        </a:lnSpc>
                        <a:spcBef>
                          <a:spcPts val="255"/>
                        </a:spcBef>
                        <a:spcAft>
                          <a:spcPts val="0"/>
                        </a:spcAft>
                      </a:pPr>
                      <a:r>
                        <a:rPr lang="en-US" sz="1800" b="1" dirty="0">
                          <a:effectLst/>
                          <a:latin typeface="+mn-lt"/>
                          <a:ea typeface="Times New Roman" panose="02020603050405020304" pitchFamily="18" charset="0"/>
                          <a:cs typeface="Times New Roman" panose="02020603050405020304" pitchFamily="18" charset="0"/>
                        </a:rPr>
                        <a:t>Net</a:t>
                      </a:r>
                      <a:r>
                        <a:rPr lang="en-US" sz="1800" b="1" spc="70" dirty="0">
                          <a:effectLst/>
                          <a:latin typeface="+mn-lt"/>
                          <a:ea typeface="Times New Roman" panose="02020603050405020304" pitchFamily="18" charset="0"/>
                          <a:cs typeface="Times New Roman" panose="02020603050405020304" pitchFamily="18" charset="0"/>
                        </a:rPr>
                        <a:t> </a:t>
                      </a:r>
                      <a:r>
                        <a:rPr lang="en-US" sz="1800" b="1" dirty="0">
                          <a:effectLst/>
                          <a:latin typeface="+mn-lt"/>
                          <a:ea typeface="Times New Roman" panose="02020603050405020304" pitchFamily="18" charset="0"/>
                          <a:cs typeface="Times New Roman" panose="02020603050405020304" pitchFamily="18" charset="0"/>
                        </a:rPr>
                        <a:t>Area(</a:t>
                      </a:r>
                      <a:r>
                        <a:rPr lang="en-US" sz="1800" b="1" i="1" dirty="0">
                          <a:effectLst/>
                          <a:latin typeface="+mn-lt"/>
                          <a:ea typeface="Times New Roman" panose="02020603050405020304" pitchFamily="18" charset="0"/>
                          <a:cs typeface="Times New Roman" panose="02020603050405020304" pitchFamily="18" charset="0"/>
                        </a:rPr>
                        <a:t>µm</a:t>
                      </a:r>
                      <a:r>
                        <a:rPr lang="en-US" sz="1800" b="1" baseline="30000" dirty="0">
                          <a:effectLst/>
                          <a:latin typeface="+mn-lt"/>
                          <a:ea typeface="Times New Roman" panose="02020603050405020304" pitchFamily="18" charset="0"/>
                          <a:cs typeface="Times New Roman" panose="02020603050405020304" pitchFamily="18" charset="0"/>
                        </a:rPr>
                        <a:t>2</a:t>
                      </a:r>
                      <a:r>
                        <a:rPr lang="en-US" sz="1800" b="1" dirty="0">
                          <a:effectLst/>
                          <a:latin typeface="+mn-lt"/>
                          <a:ea typeface="Times New Roman" panose="02020603050405020304" pitchFamily="18" charset="0"/>
                          <a:cs typeface="Times New Roman" panose="02020603050405020304" pitchFamily="18" charset="0"/>
                        </a:rPr>
                        <a:t>)</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9215" marR="64770" algn="ctr">
                        <a:lnSpc>
                          <a:spcPts val="1345"/>
                        </a:lnSpc>
                        <a:spcBef>
                          <a:spcPts val="255"/>
                        </a:spcBef>
                        <a:spcAft>
                          <a:spcPts val="0"/>
                        </a:spcAft>
                      </a:pPr>
                      <a:r>
                        <a:rPr lang="en-US" sz="1800" b="1" dirty="0">
                          <a:effectLst/>
                          <a:latin typeface="+mn-lt"/>
                          <a:ea typeface="Times New Roman" panose="02020603050405020304" pitchFamily="18" charset="0"/>
                          <a:cs typeface="Times New Roman" panose="02020603050405020304" pitchFamily="18" charset="0"/>
                        </a:rPr>
                        <a:t>Total</a:t>
                      </a:r>
                      <a:r>
                        <a:rPr lang="en-US" sz="1800" b="1" spc="30" dirty="0">
                          <a:effectLst/>
                          <a:latin typeface="+mn-lt"/>
                          <a:ea typeface="Times New Roman" panose="02020603050405020304" pitchFamily="18" charset="0"/>
                          <a:cs typeface="Times New Roman" panose="02020603050405020304" pitchFamily="18" charset="0"/>
                        </a:rPr>
                        <a:t> </a:t>
                      </a:r>
                      <a:r>
                        <a:rPr lang="en-US" sz="1800" b="1" dirty="0">
                          <a:effectLst/>
                          <a:latin typeface="+mn-lt"/>
                          <a:ea typeface="Times New Roman" panose="02020603050405020304" pitchFamily="18" charset="0"/>
                          <a:cs typeface="Times New Roman" panose="02020603050405020304" pitchFamily="18" charset="0"/>
                        </a:rPr>
                        <a:t>Area(</a:t>
                      </a:r>
                      <a:r>
                        <a:rPr lang="en-US" sz="1800" b="1" i="1" dirty="0">
                          <a:effectLst/>
                          <a:latin typeface="+mn-lt"/>
                          <a:ea typeface="Times New Roman" panose="02020603050405020304" pitchFamily="18" charset="0"/>
                          <a:cs typeface="Times New Roman" panose="02020603050405020304" pitchFamily="18" charset="0"/>
                        </a:rPr>
                        <a:t>µm</a:t>
                      </a:r>
                      <a:r>
                        <a:rPr lang="en-US" sz="1800" b="1" baseline="30000" dirty="0">
                          <a:effectLst/>
                          <a:latin typeface="+mn-lt"/>
                          <a:ea typeface="Times New Roman" panose="02020603050405020304" pitchFamily="18" charset="0"/>
                          <a:cs typeface="Times New Roman" panose="02020603050405020304" pitchFamily="18" charset="0"/>
                        </a:rPr>
                        <a:t>2</a:t>
                      </a:r>
                      <a:r>
                        <a:rPr lang="en-US" sz="1800" b="1" dirty="0">
                          <a:effectLst/>
                          <a:latin typeface="+mn-lt"/>
                          <a:ea typeface="Times New Roman" panose="02020603050405020304" pitchFamily="18" charset="0"/>
                          <a:cs typeface="Times New Roman" panose="02020603050405020304" pitchFamily="18" charset="0"/>
                        </a:rPr>
                        <a:t>)</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2776243"/>
                  </a:ext>
                </a:extLst>
              </a:tr>
              <a:tr h="664971">
                <a:tc>
                  <a:txBody>
                    <a:bodyPr/>
                    <a:lstStyle/>
                    <a:p>
                      <a:pPr marL="62230" marR="62230" algn="ctr">
                        <a:lnSpc>
                          <a:spcPts val="1360"/>
                        </a:lnSpc>
                        <a:spcBef>
                          <a:spcPts val="230"/>
                        </a:spcBef>
                        <a:spcAft>
                          <a:spcPts val="0"/>
                        </a:spcAft>
                      </a:pPr>
                      <a:r>
                        <a:rPr lang="en-US" sz="1800" b="1" i="1" dirty="0">
                          <a:effectLst/>
                          <a:latin typeface="+mn-lt"/>
                          <a:ea typeface="Times New Roman" panose="02020603050405020304" pitchFamily="18" charset="0"/>
                          <a:cs typeface="Times New Roman" panose="02020603050405020304" pitchFamily="18" charset="0"/>
                        </a:rPr>
                        <a:t>SIPO</a:t>
                      </a:r>
                      <a:endParaRPr lang="es-ES" sz="1600" b="1" i="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2230" algn="ctr">
                        <a:lnSpc>
                          <a:spcPts val="1360"/>
                        </a:lnSpc>
                        <a:spcBef>
                          <a:spcPts val="230"/>
                        </a:spcBef>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261</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1755" marR="69850" algn="ctr">
                        <a:lnSpc>
                          <a:spcPts val="1360"/>
                        </a:lnSpc>
                        <a:spcBef>
                          <a:spcPts val="230"/>
                        </a:spcBef>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1317.240</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390" marR="69215" algn="ctr">
                        <a:lnSpc>
                          <a:spcPts val="1360"/>
                        </a:lnSpc>
                        <a:spcBef>
                          <a:spcPts val="230"/>
                        </a:spcBef>
                        <a:spcAft>
                          <a:spcPts val="0"/>
                        </a:spcAft>
                      </a:pPr>
                      <a:r>
                        <a:rPr lang="en-US" sz="1800" dirty="0">
                          <a:effectLst/>
                          <a:latin typeface="+mn-lt"/>
                          <a:ea typeface="Times New Roman" panose="02020603050405020304" pitchFamily="18" charset="0"/>
                          <a:cs typeface="Times New Roman" panose="02020603050405020304" pitchFamily="18" charset="0"/>
                        </a:rPr>
                        <a:t>742.423</a:t>
                      </a:r>
                      <a:endParaRPr lang="es-ES"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9215" marR="64770" algn="ctr">
                        <a:lnSpc>
                          <a:spcPts val="1360"/>
                        </a:lnSpc>
                        <a:spcBef>
                          <a:spcPts val="230"/>
                        </a:spcBef>
                        <a:spcAft>
                          <a:spcPts val="0"/>
                        </a:spcAft>
                      </a:pPr>
                      <a:r>
                        <a:rPr lang="en-US" sz="1800" b="1" i="1" dirty="0">
                          <a:solidFill>
                            <a:schemeClr val="accent5">
                              <a:lumMod val="75000"/>
                            </a:schemeClr>
                          </a:solidFill>
                          <a:effectLst/>
                          <a:latin typeface="+mn-lt"/>
                          <a:ea typeface="Times New Roman" panose="02020603050405020304" pitchFamily="18" charset="0"/>
                          <a:cs typeface="Times New Roman" panose="02020603050405020304" pitchFamily="18" charset="0"/>
                        </a:rPr>
                        <a:t>2059.663</a:t>
                      </a:r>
                      <a:endParaRPr lang="es-ES" sz="1600" b="1" i="1" dirty="0">
                        <a:solidFill>
                          <a:schemeClr val="accent5">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6327218"/>
                  </a:ext>
                </a:extLst>
              </a:tr>
              <a:tr h="664971">
                <a:tc>
                  <a:txBody>
                    <a:bodyPr/>
                    <a:lstStyle/>
                    <a:p>
                      <a:pPr marL="62230" marR="62230" algn="ctr">
                        <a:lnSpc>
                          <a:spcPts val="1345"/>
                        </a:lnSpc>
                        <a:spcAft>
                          <a:spcPts val="0"/>
                        </a:spcAft>
                      </a:pPr>
                      <a:r>
                        <a:rPr lang="en-US" sz="1800" b="1" i="1" dirty="0">
                          <a:effectLst/>
                          <a:latin typeface="+mn-lt"/>
                          <a:ea typeface="Times New Roman" panose="02020603050405020304" pitchFamily="18" charset="0"/>
                          <a:cs typeface="Times New Roman" panose="02020603050405020304" pitchFamily="18" charset="0"/>
                        </a:rPr>
                        <a:t>PISO</a:t>
                      </a:r>
                      <a:endParaRPr lang="es-ES" sz="1600" b="1" i="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2230" algn="ctr">
                        <a:lnSpc>
                          <a:spcPts val="1345"/>
                        </a:lnSpc>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516</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1755" marR="69850" algn="ctr">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2507.400</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390" marR="69215" algn="ctr">
                        <a:lnSpc>
                          <a:spcPts val="1345"/>
                        </a:lnSpc>
                        <a:spcAft>
                          <a:spcPts val="0"/>
                        </a:spcAft>
                      </a:pPr>
                      <a:r>
                        <a:rPr lang="en-US" sz="1800" dirty="0">
                          <a:effectLst/>
                          <a:latin typeface="+mn-lt"/>
                          <a:ea typeface="Times New Roman" panose="02020603050405020304" pitchFamily="18" charset="0"/>
                          <a:cs typeface="Times New Roman" panose="02020603050405020304" pitchFamily="18" charset="0"/>
                        </a:rPr>
                        <a:t>1479.523</a:t>
                      </a:r>
                      <a:endParaRPr lang="es-ES"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9215" marR="64770" algn="ctr">
                        <a:lnSpc>
                          <a:spcPts val="1345"/>
                        </a:lnSpc>
                        <a:spcAft>
                          <a:spcPts val="0"/>
                        </a:spcAft>
                      </a:pPr>
                      <a:r>
                        <a:rPr lang="en-US" sz="1800" b="1" i="1" dirty="0">
                          <a:solidFill>
                            <a:schemeClr val="accent5">
                              <a:lumMod val="75000"/>
                            </a:schemeClr>
                          </a:solidFill>
                          <a:effectLst/>
                          <a:latin typeface="+mn-lt"/>
                          <a:ea typeface="Times New Roman" panose="02020603050405020304" pitchFamily="18" charset="0"/>
                          <a:cs typeface="Times New Roman" panose="02020603050405020304" pitchFamily="18" charset="0"/>
                        </a:rPr>
                        <a:t>3986.923</a:t>
                      </a:r>
                      <a:endParaRPr lang="es-ES" sz="1600" b="1" i="1" dirty="0">
                        <a:solidFill>
                          <a:schemeClr val="accent5">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1302793"/>
                  </a:ext>
                </a:extLst>
              </a:tr>
              <a:tr h="664971">
                <a:tc>
                  <a:txBody>
                    <a:bodyPr/>
                    <a:lstStyle/>
                    <a:p>
                      <a:pPr marL="62230" marR="62230" algn="ctr">
                        <a:lnSpc>
                          <a:spcPts val="1345"/>
                        </a:lnSpc>
                        <a:spcAft>
                          <a:spcPts val="0"/>
                        </a:spcAft>
                      </a:pPr>
                      <a:r>
                        <a:rPr lang="en-US" sz="1800" b="1" i="1" dirty="0">
                          <a:effectLst/>
                          <a:latin typeface="+mn-lt"/>
                          <a:ea typeface="Times New Roman" panose="02020603050405020304" pitchFamily="18" charset="0"/>
                          <a:cs typeface="Times New Roman" panose="02020603050405020304" pitchFamily="18" charset="0"/>
                        </a:rPr>
                        <a:t>Control</a:t>
                      </a:r>
                      <a:endParaRPr lang="es-ES" sz="1600" b="1" i="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2230" algn="ctr">
                        <a:lnSpc>
                          <a:spcPts val="1345"/>
                        </a:lnSpc>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52</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1755" marR="69850" algn="ctr">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181.440</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390" marR="69215" algn="ctr">
                        <a:lnSpc>
                          <a:spcPts val="1345"/>
                        </a:lnSpc>
                        <a:spcAft>
                          <a:spcPts val="0"/>
                        </a:spcAft>
                      </a:pPr>
                      <a:r>
                        <a:rPr lang="en-US" sz="1800" dirty="0">
                          <a:effectLst/>
                          <a:latin typeface="+mn-lt"/>
                          <a:ea typeface="Times New Roman" panose="02020603050405020304" pitchFamily="18" charset="0"/>
                          <a:cs typeface="Times New Roman" panose="02020603050405020304" pitchFamily="18" charset="0"/>
                        </a:rPr>
                        <a:t>2594.252</a:t>
                      </a:r>
                      <a:endParaRPr lang="es-ES"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9215" marR="64770" algn="ctr">
                        <a:lnSpc>
                          <a:spcPts val="1345"/>
                        </a:lnSpc>
                        <a:spcAft>
                          <a:spcPts val="0"/>
                        </a:spcAft>
                      </a:pPr>
                      <a:r>
                        <a:rPr lang="en-US" sz="1800" b="1" i="1" dirty="0">
                          <a:solidFill>
                            <a:schemeClr val="accent5">
                              <a:lumMod val="75000"/>
                            </a:schemeClr>
                          </a:solidFill>
                          <a:effectLst/>
                          <a:latin typeface="+mn-lt"/>
                          <a:ea typeface="Times New Roman" panose="02020603050405020304" pitchFamily="18" charset="0"/>
                          <a:cs typeface="Times New Roman" panose="02020603050405020304" pitchFamily="18" charset="0"/>
                        </a:rPr>
                        <a:t>2775.692</a:t>
                      </a:r>
                      <a:endParaRPr lang="es-ES" sz="1600" b="1" i="1" dirty="0">
                        <a:solidFill>
                          <a:schemeClr val="accent5">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339240"/>
                  </a:ext>
                </a:extLst>
              </a:tr>
              <a:tr h="664971">
                <a:tc>
                  <a:txBody>
                    <a:bodyPr/>
                    <a:lstStyle/>
                    <a:p>
                      <a:pPr marL="62230" marR="62230" algn="ctr">
                        <a:lnSpc>
                          <a:spcPts val="1345"/>
                        </a:lnSpc>
                        <a:spcAft>
                          <a:spcPts val="0"/>
                        </a:spcAft>
                      </a:pPr>
                      <a:r>
                        <a:rPr lang="en-US" sz="1800" b="1" i="1" dirty="0">
                          <a:effectLst/>
                          <a:latin typeface="+mn-lt"/>
                          <a:ea typeface="Times New Roman" panose="02020603050405020304" pitchFamily="18" charset="0"/>
                          <a:cs typeface="Times New Roman" panose="02020603050405020304" pitchFamily="18" charset="0"/>
                        </a:rPr>
                        <a:t>SHA-256</a:t>
                      </a:r>
                      <a:r>
                        <a:rPr lang="en-US" sz="1800" b="1" i="1" spc="-20" dirty="0">
                          <a:effectLst/>
                          <a:latin typeface="+mn-lt"/>
                          <a:ea typeface="Times New Roman" panose="02020603050405020304" pitchFamily="18" charset="0"/>
                          <a:cs typeface="Times New Roman" panose="02020603050405020304" pitchFamily="18" charset="0"/>
                        </a:rPr>
                        <a:t> </a:t>
                      </a:r>
                      <a:r>
                        <a:rPr lang="en-US" sz="1800" b="1" i="1" dirty="0">
                          <a:effectLst/>
                          <a:latin typeface="+mn-lt"/>
                          <a:ea typeface="Times New Roman" panose="02020603050405020304" pitchFamily="18" charset="0"/>
                          <a:cs typeface="Times New Roman" panose="02020603050405020304" pitchFamily="18" charset="0"/>
                        </a:rPr>
                        <a:t>(Core)</a:t>
                      </a:r>
                      <a:endParaRPr lang="es-ES" sz="1600" b="1" i="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2230" algn="ctr">
                        <a:lnSpc>
                          <a:spcPts val="1345"/>
                        </a:lnSpc>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19350</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1755" marR="69850" algn="ctr">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118787.400</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390" marR="69215" algn="ctr">
                        <a:lnSpc>
                          <a:spcPts val="1345"/>
                        </a:lnSpc>
                        <a:spcAft>
                          <a:spcPts val="0"/>
                        </a:spcAft>
                      </a:pPr>
                      <a:r>
                        <a:rPr lang="en-US" sz="1800" dirty="0">
                          <a:effectLst/>
                          <a:latin typeface="+mn-lt"/>
                          <a:ea typeface="Times New Roman" panose="02020603050405020304" pitchFamily="18" charset="0"/>
                          <a:cs typeface="Times New Roman" panose="02020603050405020304" pitchFamily="18" charset="0"/>
                        </a:rPr>
                        <a:t>70292.775</a:t>
                      </a:r>
                      <a:endParaRPr lang="es-ES"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9215" marR="64770" algn="ctr">
                        <a:lnSpc>
                          <a:spcPts val="1345"/>
                        </a:lnSpc>
                        <a:spcAft>
                          <a:spcPts val="0"/>
                        </a:spcAft>
                      </a:pPr>
                      <a:r>
                        <a:rPr lang="en-US" sz="1800" b="1" i="1" dirty="0">
                          <a:solidFill>
                            <a:schemeClr val="accent5">
                              <a:lumMod val="75000"/>
                            </a:schemeClr>
                          </a:solidFill>
                          <a:effectLst/>
                          <a:latin typeface="+mn-lt"/>
                          <a:ea typeface="Times New Roman" panose="02020603050405020304" pitchFamily="18" charset="0"/>
                          <a:cs typeface="Times New Roman" panose="02020603050405020304" pitchFamily="18" charset="0"/>
                        </a:rPr>
                        <a:t>189080.175</a:t>
                      </a:r>
                      <a:endParaRPr lang="es-ES" sz="1600" b="1" i="1" dirty="0">
                        <a:solidFill>
                          <a:schemeClr val="accent5">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3987983"/>
                  </a:ext>
                </a:extLst>
              </a:tr>
              <a:tr h="664971">
                <a:tc>
                  <a:txBody>
                    <a:bodyPr/>
                    <a:lstStyle/>
                    <a:p>
                      <a:pPr marL="62230" marR="62230" algn="ctr">
                        <a:lnSpc>
                          <a:spcPts val="1365"/>
                        </a:lnSpc>
                        <a:spcAft>
                          <a:spcPts val="0"/>
                        </a:spcAft>
                      </a:pPr>
                      <a:r>
                        <a:rPr lang="en-US" sz="1800" b="1" i="1" dirty="0">
                          <a:effectLst/>
                          <a:latin typeface="+mn-lt"/>
                          <a:ea typeface="Times New Roman" panose="02020603050405020304" pitchFamily="18" charset="0"/>
                          <a:cs typeface="Times New Roman" panose="02020603050405020304" pitchFamily="18" charset="0"/>
                        </a:rPr>
                        <a:t>Total</a:t>
                      </a:r>
                      <a:endParaRPr lang="es-ES" sz="1600" b="1" i="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2230" algn="ctr">
                        <a:lnSpc>
                          <a:spcPts val="1365"/>
                        </a:lnSpc>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20179</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1755" marR="69850" algn="ctr">
                        <a:lnSpc>
                          <a:spcPts val="136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122793.480</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390" marR="69215" algn="ctr">
                        <a:lnSpc>
                          <a:spcPts val="1365"/>
                        </a:lnSpc>
                        <a:spcAft>
                          <a:spcPts val="0"/>
                        </a:spcAft>
                      </a:pPr>
                      <a:r>
                        <a:rPr lang="en-US" sz="1800" dirty="0">
                          <a:effectLst/>
                          <a:latin typeface="+mn-lt"/>
                          <a:ea typeface="Times New Roman" panose="02020603050405020304" pitchFamily="18" charset="0"/>
                          <a:cs typeface="Times New Roman" panose="02020603050405020304" pitchFamily="18" charset="0"/>
                        </a:rPr>
                        <a:t>75108.973</a:t>
                      </a:r>
                      <a:endParaRPr lang="es-ES"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9215" marR="64770" algn="ctr">
                        <a:lnSpc>
                          <a:spcPts val="1365"/>
                        </a:lnSpc>
                        <a:spcAft>
                          <a:spcPts val="0"/>
                        </a:spcAft>
                      </a:pPr>
                      <a:r>
                        <a:rPr lang="en-US" sz="1800" b="1" i="1" dirty="0">
                          <a:solidFill>
                            <a:schemeClr val="accent5">
                              <a:lumMod val="75000"/>
                            </a:schemeClr>
                          </a:solidFill>
                          <a:effectLst/>
                          <a:latin typeface="+mn-lt"/>
                          <a:ea typeface="Times New Roman" panose="02020603050405020304" pitchFamily="18" charset="0"/>
                          <a:cs typeface="Times New Roman" panose="02020603050405020304" pitchFamily="18" charset="0"/>
                        </a:rPr>
                        <a:t>197902.453</a:t>
                      </a:r>
                      <a:endParaRPr lang="es-ES" sz="1600" b="1" i="1" dirty="0">
                        <a:solidFill>
                          <a:schemeClr val="accent5">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4092348"/>
                  </a:ext>
                </a:extLst>
              </a:tr>
            </a:tbl>
          </a:graphicData>
        </a:graphic>
      </p:graphicFrame>
    </p:spTree>
    <p:custDataLst>
      <p:tags r:id="rId1"/>
    </p:custDataLst>
    <p:extLst>
      <p:ext uri="{BB962C8B-B14F-4D97-AF65-F5344CB8AC3E}">
        <p14:creationId xmlns:p14="http://schemas.microsoft.com/office/powerpoint/2010/main" val="2899897025"/>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SHA-256 </a:t>
            </a:r>
            <a:r>
              <a:rPr lang="es-ES" sz="3200" b="1" dirty="0" err="1">
                <a:latin typeface="Arial" panose="020B0604020202020204" pitchFamily="34" charset="0"/>
                <a:cs typeface="Arial" panose="020B0604020202020204" pitchFamily="34" charset="0"/>
              </a:rPr>
              <a:t>low-level</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design</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tests</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31</a:t>
            </a:fld>
            <a:endParaRPr lang="es-ES" dirty="0">
              <a:solidFill>
                <a:schemeClr val="bg1"/>
              </a:solidFill>
            </a:endParaRPr>
          </a:p>
        </p:txBody>
      </p:sp>
      <p:sp>
        <p:nvSpPr>
          <p:cNvPr id="11" name="CuadroTexto 10">
            <a:extLst>
              <a:ext uri="{FF2B5EF4-FFF2-40B4-BE49-F238E27FC236}">
                <a16:creationId xmlns:a16="http://schemas.microsoft.com/office/drawing/2014/main" id="{85480573-0387-4BAC-87EE-AB9F76684356}"/>
              </a:ext>
            </a:extLst>
          </p:cNvPr>
          <p:cNvSpPr txBox="1"/>
          <p:nvPr/>
        </p:nvSpPr>
        <p:spPr>
          <a:xfrm>
            <a:off x="4489159" y="782763"/>
            <a:ext cx="3213682" cy="461665"/>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s-ES" sz="2400" b="1" dirty="0">
                <a:solidFill>
                  <a:schemeClr val="accent4">
                    <a:lumMod val="75000"/>
                  </a:schemeClr>
                </a:solidFill>
                <a:latin typeface="Arial" panose="020B0604020202020204" pitchFamily="34" charset="0"/>
                <a:cs typeface="Arial" panose="020B0604020202020204" pitchFamily="34" charset="0"/>
              </a:rPr>
              <a:t>NIST Test Vector</a:t>
            </a:r>
            <a:endParaRPr lang="en-GB" sz="2400" b="1" dirty="0">
              <a:solidFill>
                <a:schemeClr val="accent4">
                  <a:lumMod val="75000"/>
                </a:schemeClr>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DFA4789E-1E17-4346-9DBA-844D645F2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376" y="3222040"/>
            <a:ext cx="9109533" cy="3112742"/>
          </a:xfrm>
          <a:prstGeom prst="rect">
            <a:avLst/>
          </a:prstGeom>
        </p:spPr>
      </p:pic>
      <p:pic>
        <p:nvPicPr>
          <p:cNvPr id="13" name="Imagen 12">
            <a:extLst>
              <a:ext uri="{FF2B5EF4-FFF2-40B4-BE49-F238E27FC236}">
                <a16:creationId xmlns:a16="http://schemas.microsoft.com/office/drawing/2014/main" id="{139B0777-09DA-42B6-9DD3-63EC31925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954" y="1350442"/>
            <a:ext cx="8994256" cy="1658976"/>
          </a:xfrm>
          <a:prstGeom prst="rect">
            <a:avLst/>
          </a:prstGeom>
        </p:spPr>
      </p:pic>
    </p:spTree>
    <p:custDataLst>
      <p:tags r:id="rId1"/>
    </p:custDataLst>
    <p:extLst>
      <p:ext uri="{BB962C8B-B14F-4D97-AF65-F5344CB8AC3E}">
        <p14:creationId xmlns:p14="http://schemas.microsoft.com/office/powerpoint/2010/main" val="3661117606"/>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SHA-3</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32</a:t>
            </a:fld>
            <a:endParaRPr lang="es-ES" dirty="0">
              <a:solidFill>
                <a:schemeClr val="bg1"/>
              </a:solidFill>
            </a:endParaRPr>
          </a:p>
        </p:txBody>
      </p:sp>
      <p:graphicFrame>
        <p:nvGraphicFramePr>
          <p:cNvPr id="10" name="Diagrama 9">
            <a:extLst>
              <a:ext uri="{FF2B5EF4-FFF2-40B4-BE49-F238E27FC236}">
                <a16:creationId xmlns:a16="http://schemas.microsoft.com/office/drawing/2014/main" id="{33532D09-EFF8-465F-9D12-A91DCC8BFD9F}"/>
              </a:ext>
            </a:extLst>
          </p:cNvPr>
          <p:cNvGraphicFramePr/>
          <p:nvPr>
            <p:extLst>
              <p:ext uri="{D42A27DB-BD31-4B8C-83A1-F6EECF244321}">
                <p14:modId xmlns:p14="http://schemas.microsoft.com/office/powerpoint/2010/main" val="2454824132"/>
              </p:ext>
            </p:extLst>
          </p:nvPr>
        </p:nvGraphicFramePr>
        <p:xfrm>
          <a:off x="1289934" y="3090441"/>
          <a:ext cx="9612132" cy="30478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Diagrama 13">
            <a:extLst>
              <a:ext uri="{FF2B5EF4-FFF2-40B4-BE49-F238E27FC236}">
                <a16:creationId xmlns:a16="http://schemas.microsoft.com/office/drawing/2014/main" id="{86C68852-A350-46DF-BFC0-6559664B02F3}"/>
              </a:ext>
            </a:extLst>
          </p:cNvPr>
          <p:cNvGraphicFramePr/>
          <p:nvPr>
            <p:extLst>
              <p:ext uri="{D42A27DB-BD31-4B8C-83A1-F6EECF244321}">
                <p14:modId xmlns:p14="http://schemas.microsoft.com/office/powerpoint/2010/main" val="945714485"/>
              </p:ext>
            </p:extLst>
          </p:nvPr>
        </p:nvGraphicFramePr>
        <p:xfrm>
          <a:off x="1823012" y="767678"/>
          <a:ext cx="8128000" cy="220405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675307492"/>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CB13138-E9C4-4629-BA6F-FC25B3F31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794" y="908005"/>
            <a:ext cx="5519084" cy="1975166"/>
          </a:xfrm>
          <a:prstGeom prst="rect">
            <a:avLst/>
          </a:prstGeom>
          <a:ln w="38100">
            <a:solidFill>
              <a:schemeClr val="accent4">
                <a:lumMod val="75000"/>
              </a:schemeClr>
            </a:solidFill>
          </a:ln>
        </p:spPr>
      </p:pic>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SHA-3</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33</a:t>
            </a:fld>
            <a:endParaRPr lang="es-ES" dirty="0">
              <a:solidFill>
                <a:schemeClr val="bg1"/>
              </a:solidFill>
            </a:endParaRPr>
          </a:p>
        </p:txBody>
      </p:sp>
      <p:sp>
        <p:nvSpPr>
          <p:cNvPr id="8" name="CuadroTexto 7">
            <a:extLst>
              <a:ext uri="{FF2B5EF4-FFF2-40B4-BE49-F238E27FC236}">
                <a16:creationId xmlns:a16="http://schemas.microsoft.com/office/drawing/2014/main" id="{9D3E9FD9-A8B2-475E-9D25-61556E83DB0A}"/>
              </a:ext>
            </a:extLst>
          </p:cNvPr>
          <p:cNvSpPr txBox="1"/>
          <p:nvPr/>
        </p:nvSpPr>
        <p:spPr>
          <a:xfrm>
            <a:off x="3087295" y="677172"/>
            <a:ext cx="2323562" cy="461665"/>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s-ES" sz="2400" b="1" dirty="0">
                <a:solidFill>
                  <a:schemeClr val="accent4">
                    <a:lumMod val="75000"/>
                  </a:schemeClr>
                </a:solidFill>
                <a:latin typeface="Arial" panose="020B0604020202020204" pitchFamily="34" charset="0"/>
                <a:cs typeface="Arial" panose="020B0604020202020204" pitchFamily="34" charset="0"/>
              </a:rPr>
              <a:t>Basic </a:t>
            </a:r>
            <a:r>
              <a:rPr lang="es-ES" sz="2400" b="1" dirty="0" err="1">
                <a:solidFill>
                  <a:schemeClr val="accent4">
                    <a:lumMod val="75000"/>
                  </a:schemeClr>
                </a:solidFill>
                <a:latin typeface="Arial" panose="020B0604020202020204" pitchFamily="34" charset="0"/>
                <a:cs typeface="Arial" panose="020B0604020202020204" pitchFamily="34" charset="0"/>
              </a:rPr>
              <a:t>version</a:t>
            </a:r>
            <a:endParaRPr lang="en-GB" sz="2400" b="1" dirty="0">
              <a:solidFill>
                <a:schemeClr val="accent4">
                  <a:lumMod val="75000"/>
                </a:schemeClr>
              </a:solidFill>
              <a:latin typeface="Arial" panose="020B0604020202020204" pitchFamily="34" charset="0"/>
              <a:cs typeface="Arial" panose="020B0604020202020204" pitchFamily="34" charset="0"/>
            </a:endParaRPr>
          </a:p>
        </p:txBody>
      </p:sp>
      <p:pic>
        <p:nvPicPr>
          <p:cNvPr id="14" name="Imagen 13">
            <a:extLst>
              <a:ext uri="{FF2B5EF4-FFF2-40B4-BE49-F238E27FC236}">
                <a16:creationId xmlns:a16="http://schemas.microsoft.com/office/drawing/2014/main" id="{477D5218-7432-4954-94E5-E690C9E19698}"/>
              </a:ext>
            </a:extLst>
          </p:cNvPr>
          <p:cNvPicPr>
            <a:picLocks noChangeAspect="1"/>
          </p:cNvPicPr>
          <p:nvPr/>
        </p:nvPicPr>
        <p:blipFill rotWithShape="1">
          <a:blip r:embed="rId5">
            <a:extLst>
              <a:ext uri="{28A0092B-C50C-407E-A947-70E740481C1C}">
                <a14:useLocalDpi xmlns:a14="http://schemas.microsoft.com/office/drawing/2010/main" val="0"/>
              </a:ext>
            </a:extLst>
          </a:blip>
          <a:srcRect t="33733"/>
          <a:stretch/>
        </p:blipFill>
        <p:spPr>
          <a:xfrm>
            <a:off x="684835" y="3261795"/>
            <a:ext cx="4921305" cy="3084158"/>
          </a:xfrm>
          <a:prstGeom prst="rect">
            <a:avLst/>
          </a:prstGeom>
          <a:ln w="38100">
            <a:solidFill>
              <a:schemeClr val="accent2">
                <a:lumMod val="75000"/>
              </a:schemeClr>
            </a:solidFill>
          </a:ln>
        </p:spPr>
      </p:pic>
      <p:sp>
        <p:nvSpPr>
          <p:cNvPr id="15" name="CuadroTexto 14">
            <a:extLst>
              <a:ext uri="{FF2B5EF4-FFF2-40B4-BE49-F238E27FC236}">
                <a16:creationId xmlns:a16="http://schemas.microsoft.com/office/drawing/2014/main" id="{71091AC1-93BB-4E75-BC7E-F98753333FBF}"/>
              </a:ext>
            </a:extLst>
          </p:cNvPr>
          <p:cNvSpPr txBox="1"/>
          <p:nvPr/>
        </p:nvSpPr>
        <p:spPr>
          <a:xfrm>
            <a:off x="354435" y="3001490"/>
            <a:ext cx="1635714" cy="461665"/>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dirty="0">
                <a:solidFill>
                  <a:schemeClr val="accent6">
                    <a:lumMod val="50000"/>
                  </a:schemeClr>
                </a:solidFill>
                <a:latin typeface="Arial" panose="020B0604020202020204" pitchFamily="34" charset="0"/>
                <a:cs typeface="Arial" panose="020B0604020202020204" pitchFamily="34" charset="0"/>
              </a:rPr>
              <a:t>Opt. #1</a:t>
            </a:r>
          </a:p>
        </p:txBody>
      </p:sp>
      <p:pic>
        <p:nvPicPr>
          <p:cNvPr id="16" name="Imagen 15">
            <a:extLst>
              <a:ext uri="{FF2B5EF4-FFF2-40B4-BE49-F238E27FC236}">
                <a16:creationId xmlns:a16="http://schemas.microsoft.com/office/drawing/2014/main" id="{B4E04A6A-50C7-46CC-96B3-BC4ADD130230}"/>
              </a:ext>
            </a:extLst>
          </p:cNvPr>
          <p:cNvPicPr>
            <a:picLocks noChangeAspect="1"/>
          </p:cNvPicPr>
          <p:nvPr/>
        </p:nvPicPr>
        <p:blipFill rotWithShape="1">
          <a:blip r:embed="rId6">
            <a:extLst>
              <a:ext uri="{28A0092B-C50C-407E-A947-70E740481C1C}">
                <a14:useLocalDpi xmlns:a14="http://schemas.microsoft.com/office/drawing/2010/main" val="0"/>
              </a:ext>
            </a:extLst>
          </a:blip>
          <a:srcRect t="34841" b="-3904"/>
          <a:stretch/>
        </p:blipFill>
        <p:spPr>
          <a:xfrm>
            <a:off x="6254956" y="3261795"/>
            <a:ext cx="5715196" cy="3072987"/>
          </a:xfrm>
          <a:prstGeom prst="rect">
            <a:avLst/>
          </a:prstGeom>
          <a:ln w="38100">
            <a:solidFill>
              <a:schemeClr val="accent3">
                <a:lumMod val="75000"/>
              </a:schemeClr>
            </a:solidFill>
          </a:ln>
        </p:spPr>
      </p:pic>
      <p:sp>
        <p:nvSpPr>
          <p:cNvPr id="18" name="CuadroTexto 17">
            <a:extLst>
              <a:ext uri="{FF2B5EF4-FFF2-40B4-BE49-F238E27FC236}">
                <a16:creationId xmlns:a16="http://schemas.microsoft.com/office/drawing/2014/main" id="{B2911A9A-DF4E-49CD-AD4A-766FB3E51122}"/>
              </a:ext>
            </a:extLst>
          </p:cNvPr>
          <p:cNvSpPr txBox="1"/>
          <p:nvPr/>
        </p:nvSpPr>
        <p:spPr>
          <a:xfrm>
            <a:off x="5756956" y="2945031"/>
            <a:ext cx="1657811"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Opt. #2</a:t>
            </a:r>
          </a:p>
        </p:txBody>
      </p:sp>
      <p:cxnSp>
        <p:nvCxnSpPr>
          <p:cNvPr id="23" name="Conector: angular 22">
            <a:extLst>
              <a:ext uri="{FF2B5EF4-FFF2-40B4-BE49-F238E27FC236}">
                <a16:creationId xmlns:a16="http://schemas.microsoft.com/office/drawing/2014/main" id="{A0FCC696-0B1B-41A4-9087-2C8C64A64EC6}"/>
              </a:ext>
            </a:extLst>
          </p:cNvPr>
          <p:cNvCxnSpPr>
            <a:cxnSpLocks/>
            <a:stCxn id="7" idx="1"/>
          </p:cNvCxnSpPr>
          <p:nvPr/>
        </p:nvCxnSpPr>
        <p:spPr>
          <a:xfrm rot="10800000" flipV="1">
            <a:off x="2407534" y="1895587"/>
            <a:ext cx="914260" cy="1345323"/>
          </a:xfrm>
          <a:prstGeom prst="bentConnector2">
            <a:avLst/>
          </a:prstGeom>
          <a:ln w="57150">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Conector: angular 25">
            <a:extLst>
              <a:ext uri="{FF2B5EF4-FFF2-40B4-BE49-F238E27FC236}">
                <a16:creationId xmlns:a16="http://schemas.microsoft.com/office/drawing/2014/main" id="{51921D84-0578-4F6B-8A47-77D4BBA4F32E}"/>
              </a:ext>
            </a:extLst>
          </p:cNvPr>
          <p:cNvCxnSpPr>
            <a:stCxn id="7" idx="3"/>
          </p:cNvCxnSpPr>
          <p:nvPr/>
        </p:nvCxnSpPr>
        <p:spPr>
          <a:xfrm>
            <a:off x="8840878" y="1895588"/>
            <a:ext cx="823983" cy="1366207"/>
          </a:xfrm>
          <a:prstGeom prst="bentConnector2">
            <a:avLst/>
          </a:prstGeom>
          <a:ln w="57150">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3721719854"/>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B135C1DD-EB8C-46A5-A0F5-6B18498703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83636" y="1685692"/>
            <a:ext cx="7024727" cy="4284974"/>
          </a:xfrm>
          <a:prstGeom prst="rect">
            <a:avLst/>
          </a:prstGeom>
          <a:ln w="50800">
            <a:solidFill>
              <a:schemeClr val="accent5">
                <a:lumMod val="75000"/>
              </a:schemeClr>
            </a:solidFill>
          </a:ln>
        </p:spPr>
      </p:pic>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SHA-3</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34</a:t>
            </a:fld>
            <a:endParaRPr lang="es-ES" dirty="0">
              <a:solidFill>
                <a:schemeClr val="bg1"/>
              </a:solidFill>
            </a:endParaRPr>
          </a:p>
        </p:txBody>
      </p:sp>
      <p:sp>
        <p:nvSpPr>
          <p:cNvPr id="14" name="CuadroTexto 13">
            <a:extLst>
              <a:ext uri="{FF2B5EF4-FFF2-40B4-BE49-F238E27FC236}">
                <a16:creationId xmlns:a16="http://schemas.microsoft.com/office/drawing/2014/main" id="{68078056-1854-4522-B823-FFBC75747048}"/>
              </a:ext>
            </a:extLst>
          </p:cNvPr>
          <p:cNvSpPr txBox="1"/>
          <p:nvPr/>
        </p:nvSpPr>
        <p:spPr>
          <a:xfrm>
            <a:off x="4672610" y="977588"/>
            <a:ext cx="2846780"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SHA-3 IP</a:t>
            </a:r>
          </a:p>
        </p:txBody>
      </p:sp>
    </p:spTree>
    <p:custDataLst>
      <p:tags r:id="rId1"/>
    </p:custDataLst>
    <p:extLst>
      <p:ext uri="{BB962C8B-B14F-4D97-AF65-F5344CB8AC3E}">
        <p14:creationId xmlns:p14="http://schemas.microsoft.com/office/powerpoint/2010/main" val="2694123960"/>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SHA-3</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35</a:t>
            </a:fld>
            <a:endParaRPr lang="es-ES" dirty="0">
              <a:solidFill>
                <a:schemeClr val="bg1"/>
              </a:solidFill>
            </a:endParaRPr>
          </a:p>
        </p:txBody>
      </p:sp>
      <p:graphicFrame>
        <p:nvGraphicFramePr>
          <p:cNvPr id="8" name="Tabla 7">
            <a:extLst>
              <a:ext uri="{FF2B5EF4-FFF2-40B4-BE49-F238E27FC236}">
                <a16:creationId xmlns:a16="http://schemas.microsoft.com/office/drawing/2014/main" id="{5EFF527B-753F-406A-BD7A-245482A19A22}"/>
              </a:ext>
            </a:extLst>
          </p:cNvPr>
          <p:cNvGraphicFramePr>
            <a:graphicFrameLocks noGrp="1"/>
          </p:cNvGraphicFramePr>
          <p:nvPr>
            <p:extLst>
              <p:ext uri="{D42A27DB-BD31-4B8C-83A1-F6EECF244321}">
                <p14:modId xmlns:p14="http://schemas.microsoft.com/office/powerpoint/2010/main" val="3952063030"/>
              </p:ext>
            </p:extLst>
          </p:nvPr>
        </p:nvGraphicFramePr>
        <p:xfrm>
          <a:off x="905308" y="1062240"/>
          <a:ext cx="10381384" cy="4986762"/>
        </p:xfrm>
        <a:graphic>
          <a:graphicData uri="http://schemas.openxmlformats.org/drawingml/2006/table">
            <a:tbl>
              <a:tblPr>
                <a:tableStyleId>{2A488322-F2BA-4B5B-9748-0D474271808F}</a:tableStyleId>
              </a:tblPr>
              <a:tblGrid>
                <a:gridCol w="1698585">
                  <a:extLst>
                    <a:ext uri="{9D8B030D-6E8A-4147-A177-3AD203B41FA5}">
                      <a16:colId xmlns:a16="http://schemas.microsoft.com/office/drawing/2014/main" val="2427056028"/>
                    </a:ext>
                  </a:extLst>
                </a:gridCol>
                <a:gridCol w="1698585">
                  <a:extLst>
                    <a:ext uri="{9D8B030D-6E8A-4147-A177-3AD203B41FA5}">
                      <a16:colId xmlns:a16="http://schemas.microsoft.com/office/drawing/2014/main" val="2535366311"/>
                    </a:ext>
                  </a:extLst>
                </a:gridCol>
                <a:gridCol w="1486865">
                  <a:extLst>
                    <a:ext uri="{9D8B030D-6E8A-4147-A177-3AD203B41FA5}">
                      <a16:colId xmlns:a16="http://schemas.microsoft.com/office/drawing/2014/main" val="3477155790"/>
                    </a:ext>
                  </a:extLst>
                </a:gridCol>
                <a:gridCol w="1551008">
                  <a:extLst>
                    <a:ext uri="{9D8B030D-6E8A-4147-A177-3AD203B41FA5}">
                      <a16:colId xmlns:a16="http://schemas.microsoft.com/office/drawing/2014/main" val="3535372304"/>
                    </a:ext>
                  </a:extLst>
                </a:gridCol>
                <a:gridCol w="1894246">
                  <a:extLst>
                    <a:ext uri="{9D8B030D-6E8A-4147-A177-3AD203B41FA5}">
                      <a16:colId xmlns:a16="http://schemas.microsoft.com/office/drawing/2014/main" val="3072668381"/>
                    </a:ext>
                  </a:extLst>
                </a:gridCol>
                <a:gridCol w="2052095">
                  <a:extLst>
                    <a:ext uri="{9D8B030D-6E8A-4147-A177-3AD203B41FA5}">
                      <a16:colId xmlns:a16="http://schemas.microsoft.com/office/drawing/2014/main" val="2211654555"/>
                    </a:ext>
                  </a:extLst>
                </a:gridCol>
              </a:tblGrid>
              <a:tr h="453342">
                <a:tc rowSpan="2">
                  <a:txBody>
                    <a:bodyPr/>
                    <a:lstStyle/>
                    <a:p>
                      <a:pPr marL="62865" algn="ctr">
                        <a:lnSpc>
                          <a:spcPts val="1345"/>
                        </a:lnSpc>
                      </a:pPr>
                      <a:r>
                        <a:rPr lang="en-US" sz="1800" b="1" i="1" dirty="0">
                          <a:solidFill>
                            <a:schemeClr val="accent3">
                              <a:lumMod val="75000"/>
                            </a:schemeClr>
                          </a:solidFill>
                          <a:effectLst/>
                        </a:rPr>
                        <a:t> Ref</a:t>
                      </a:r>
                      <a:endParaRPr lang="es-ES" sz="1800" b="1" i="1" dirty="0">
                        <a:solidFill>
                          <a:schemeClr val="accent3">
                            <a:lumMod val="75000"/>
                          </a:schemeClr>
                        </a:solidFill>
                        <a:effectLst/>
                        <a:latin typeface="Arial" panose="020B0604020202020204" pitchFamily="34" charset="0"/>
                        <a:cs typeface="Arial" panose="020B0604020202020204" pitchFamily="34" charset="0"/>
                      </a:endParaRPr>
                    </a:p>
                  </a:txBody>
                  <a:tcPr marL="0" marR="0" marT="0" marB="0" anchor="ctr"/>
                </a:tc>
                <a:tc rowSpan="2">
                  <a:txBody>
                    <a:bodyPr/>
                    <a:lstStyle/>
                    <a:p>
                      <a:pPr marL="62865" algn="ctr">
                        <a:lnSpc>
                          <a:spcPts val="1345"/>
                        </a:lnSpc>
                      </a:pPr>
                      <a:r>
                        <a:rPr lang="es-ES" sz="1800" b="1" i="1" dirty="0" err="1">
                          <a:solidFill>
                            <a:schemeClr val="accent3">
                              <a:lumMod val="75000"/>
                            </a:schemeClr>
                          </a:solidFill>
                          <a:effectLst/>
                        </a:rPr>
                        <a:t>Platform</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rowSpan="2">
                  <a:txBody>
                    <a:bodyPr/>
                    <a:lstStyle/>
                    <a:p>
                      <a:pPr marL="62865" algn="ctr">
                        <a:lnSpc>
                          <a:spcPts val="1345"/>
                        </a:lnSpc>
                      </a:pPr>
                      <a:r>
                        <a:rPr lang="es-ES" sz="1800" b="1" i="1" dirty="0">
                          <a:solidFill>
                            <a:schemeClr val="accent3">
                              <a:lumMod val="75000"/>
                            </a:schemeClr>
                          </a:solidFill>
                          <a:effectLst/>
                        </a:rPr>
                        <a:t>SHA-3 ver.</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86995" marR="116840" algn="ctr">
                        <a:lnSpc>
                          <a:spcPts val="1365"/>
                        </a:lnSpc>
                        <a:spcAft>
                          <a:spcPts val="0"/>
                        </a:spcAft>
                      </a:pPr>
                      <a:r>
                        <a:rPr lang="es-ES" sz="1800" b="1" i="1" dirty="0" err="1">
                          <a:solidFill>
                            <a:schemeClr val="accent3">
                              <a:lumMod val="75000"/>
                            </a:schemeClr>
                          </a:solidFill>
                          <a:effectLst/>
                        </a:rPr>
                        <a:t>Area</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65"/>
                        </a:lnSpc>
                        <a:spcAft>
                          <a:spcPts val="0"/>
                        </a:spcAft>
                      </a:pPr>
                      <a:r>
                        <a:rPr lang="es-ES" sz="1800" b="1" i="1" dirty="0" err="1">
                          <a:solidFill>
                            <a:schemeClr val="accent3">
                              <a:lumMod val="75000"/>
                            </a:schemeClr>
                          </a:solidFill>
                          <a:effectLst/>
                        </a:rPr>
                        <a:t>Throughput</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780" marR="99060" algn="ctr">
                        <a:lnSpc>
                          <a:spcPts val="1365"/>
                        </a:lnSpc>
                        <a:spcAft>
                          <a:spcPts val="0"/>
                        </a:spcAft>
                      </a:pPr>
                      <a:r>
                        <a:rPr lang="es-ES" sz="1800" b="1" i="1" dirty="0" err="1">
                          <a:solidFill>
                            <a:schemeClr val="accent3">
                              <a:lumMod val="75000"/>
                            </a:schemeClr>
                          </a:solidFill>
                          <a:effectLst/>
                        </a:rPr>
                        <a:t>Efficiency</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3019417551"/>
                  </a:ext>
                </a:extLst>
              </a:tr>
              <a:tr h="453342">
                <a:tc vMerge="1">
                  <a:txBody>
                    <a:bodyPr/>
                    <a:lstStyle/>
                    <a:p>
                      <a:pPr marL="62865" algn="l">
                        <a:lnSpc>
                          <a:spcPts val="1345"/>
                        </a:lnSpc>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62865" algn="l">
                        <a:lnSpc>
                          <a:spcPts val="1345"/>
                        </a:lnSpc>
                      </a:pPr>
                      <a:endParaRPr lang="es-E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62865" algn="l">
                        <a:lnSpc>
                          <a:spcPts val="1345"/>
                        </a:lnSpc>
                      </a:pPr>
                      <a:endParaRPr lang="es-E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6995" marR="116840" algn="ctr">
                        <a:lnSpc>
                          <a:spcPts val="1365"/>
                        </a:lnSpc>
                        <a:spcAft>
                          <a:spcPts val="0"/>
                        </a:spcAft>
                      </a:pPr>
                      <a:r>
                        <a:rPr lang="en-US" sz="1800" b="1" i="1" dirty="0">
                          <a:solidFill>
                            <a:schemeClr val="accent3">
                              <a:lumMod val="75000"/>
                            </a:schemeClr>
                          </a:solidFill>
                          <a:effectLst/>
                        </a:rPr>
                        <a:t>(Slices)</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200660" marR="147955" algn="ctr">
                        <a:lnSpc>
                          <a:spcPts val="1365"/>
                        </a:lnSpc>
                        <a:spcAft>
                          <a:spcPts val="0"/>
                        </a:spcAft>
                      </a:pPr>
                      <a:r>
                        <a:rPr lang="en-US" sz="1800" b="1" i="1" dirty="0">
                          <a:solidFill>
                            <a:schemeClr val="accent3">
                              <a:lumMod val="75000"/>
                            </a:schemeClr>
                          </a:solidFill>
                          <a:effectLst/>
                        </a:rPr>
                        <a:t>(Gbps)</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tc>
                  <a:txBody>
                    <a:bodyPr/>
                    <a:lstStyle/>
                    <a:p>
                      <a:pPr marL="144780" marR="99060" algn="ctr">
                        <a:lnSpc>
                          <a:spcPts val="1365"/>
                        </a:lnSpc>
                        <a:spcAft>
                          <a:spcPts val="0"/>
                        </a:spcAft>
                      </a:pPr>
                      <a:r>
                        <a:rPr lang="en-US" sz="1800" b="1" i="1" dirty="0">
                          <a:solidFill>
                            <a:schemeClr val="accent3">
                              <a:lumMod val="75000"/>
                            </a:schemeClr>
                          </a:solidFill>
                          <a:effectLst/>
                        </a:rPr>
                        <a:t>(Mbps/Slice)</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3462776243"/>
                  </a:ext>
                </a:extLst>
              </a:tr>
              <a:tr h="453342">
                <a:tc>
                  <a:txBody>
                    <a:bodyPr/>
                    <a:lstStyle/>
                    <a:p>
                      <a:pPr marL="27940" marR="27940" algn="ctr">
                        <a:lnSpc>
                          <a:spcPts val="1360"/>
                        </a:lnSpc>
                        <a:spcBef>
                          <a:spcPts val="230"/>
                        </a:spcBef>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a:t>
                      </a:r>
                      <a:r>
                        <a:rPr lang="en-US" sz="1800" u="none" strike="noStrike" dirty="0">
                          <a:solidFill>
                            <a:schemeClr val="bg2">
                              <a:lumMod val="75000"/>
                            </a:schemeClr>
                          </a:solidFill>
                          <a:effectLst/>
                          <a:latin typeface="+mn-lt"/>
                          <a:ea typeface="Times New Roman" panose="02020603050405020304" pitchFamily="18" charset="0"/>
                          <a:cs typeface="Times New Roman" panose="02020603050405020304" pitchFamily="18" charset="0"/>
                          <a:hlinkClick r:id="rId4" action="ppaction://hlinkfile">
                            <a:extLst>
                              <a:ext uri="{A12FA001-AC4F-418D-AE19-62706E023703}">
                                <ahyp:hlinkClr xmlns:ahyp="http://schemas.microsoft.com/office/drawing/2018/hyperlinkcolor" val="tx"/>
                              </a:ext>
                            </a:extLst>
                          </a:hlinkClick>
                        </a:rPr>
                        <a:t>88</a:t>
                      </a: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29845" marR="29845" algn="ctr">
                        <a:lnSpc>
                          <a:spcPts val="1360"/>
                        </a:lnSpc>
                        <a:spcBef>
                          <a:spcPts val="230"/>
                        </a:spcBef>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Virtex-6</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1115" marR="43815" algn="ctr">
                        <a:lnSpc>
                          <a:spcPts val="1360"/>
                        </a:lnSpc>
                        <a:spcBef>
                          <a:spcPts val="230"/>
                        </a:spcBef>
                        <a:spcAft>
                          <a:spcPts val="0"/>
                        </a:spcAft>
                      </a:pPr>
                      <a:r>
                        <a:rPr lang="en-US" sz="1800">
                          <a:solidFill>
                            <a:schemeClr val="bg2">
                              <a:lumMod val="75000"/>
                            </a:schemeClr>
                          </a:solidFill>
                          <a:effectLst/>
                          <a:latin typeface="+mn-lt"/>
                          <a:ea typeface="Times New Roman" panose="02020603050405020304" pitchFamily="18" charset="0"/>
                          <a:cs typeface="Times New Roman" panose="02020603050405020304" pitchFamily="18" charset="0"/>
                        </a:rPr>
                        <a:t>SHA3-512</a:t>
                      </a:r>
                      <a:endParaRPr lang="es-ES" sz="180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59055" algn="ctr">
                        <a:lnSpc>
                          <a:spcPts val="1360"/>
                        </a:lnSpc>
                        <a:spcBef>
                          <a:spcPts val="230"/>
                        </a:spcBef>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1406</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120650" marR="176530" algn="ctr">
                        <a:lnSpc>
                          <a:spcPts val="1360"/>
                        </a:lnSpc>
                        <a:spcBef>
                          <a:spcPts val="230"/>
                        </a:spcBef>
                        <a:spcAft>
                          <a:spcPts val="0"/>
                        </a:spcAft>
                      </a:pPr>
                      <a:r>
                        <a:rPr lang="en-US" sz="1800">
                          <a:solidFill>
                            <a:schemeClr val="bg2">
                              <a:lumMod val="75000"/>
                            </a:schemeClr>
                          </a:solidFill>
                          <a:effectLst/>
                          <a:latin typeface="+mn-lt"/>
                          <a:ea typeface="Times New Roman" panose="02020603050405020304" pitchFamily="18" charset="0"/>
                          <a:cs typeface="Times New Roman" panose="02020603050405020304" pitchFamily="18" charset="0"/>
                        </a:rPr>
                        <a:t>16.51</a:t>
                      </a:r>
                      <a:endParaRPr lang="es-ES" sz="180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0480" marR="28575" algn="ctr">
                        <a:lnSpc>
                          <a:spcPts val="1360"/>
                        </a:lnSpc>
                        <a:spcBef>
                          <a:spcPts val="230"/>
                        </a:spcBef>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11.47</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966327218"/>
                  </a:ext>
                </a:extLst>
              </a:tr>
              <a:tr h="453342">
                <a:tc>
                  <a:txBody>
                    <a:bodyPr/>
                    <a:lstStyle/>
                    <a:p>
                      <a:pPr marL="27940" marR="27940" algn="ctr">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a:t>
                      </a:r>
                      <a:r>
                        <a:rPr lang="en-US" sz="1800" u="none" strike="noStrike" dirty="0">
                          <a:solidFill>
                            <a:schemeClr val="bg2">
                              <a:lumMod val="75000"/>
                            </a:schemeClr>
                          </a:solidFill>
                          <a:effectLst/>
                          <a:latin typeface="+mn-lt"/>
                          <a:ea typeface="Times New Roman" panose="02020603050405020304" pitchFamily="18" charset="0"/>
                          <a:cs typeface="Times New Roman" panose="02020603050405020304" pitchFamily="18" charset="0"/>
                          <a:hlinkClick r:id="rId5" action="ppaction://hlinkfile">
                            <a:extLst>
                              <a:ext uri="{A12FA001-AC4F-418D-AE19-62706E023703}">
                                <ahyp:hlinkClr xmlns:ahyp="http://schemas.microsoft.com/office/drawing/2018/hyperlinkcolor" val="tx"/>
                              </a:ext>
                            </a:extLst>
                          </a:hlinkClick>
                        </a:rPr>
                        <a:t>107</a:t>
                      </a: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29845" marR="29845" algn="ctr">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Virtex-6</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1115" marR="43815" algn="ctr">
                        <a:lnSpc>
                          <a:spcPts val="1345"/>
                        </a:lnSpc>
                        <a:spcAft>
                          <a:spcPts val="0"/>
                        </a:spcAft>
                      </a:pPr>
                      <a:r>
                        <a:rPr lang="en-US" sz="1800">
                          <a:solidFill>
                            <a:schemeClr val="bg2">
                              <a:lumMod val="75000"/>
                            </a:schemeClr>
                          </a:solidFill>
                          <a:effectLst/>
                          <a:latin typeface="+mn-lt"/>
                          <a:ea typeface="Times New Roman" panose="02020603050405020304" pitchFamily="18" charset="0"/>
                          <a:cs typeface="Times New Roman" panose="02020603050405020304" pitchFamily="18" charset="0"/>
                        </a:rPr>
                        <a:t>SHA3-512</a:t>
                      </a:r>
                      <a:endParaRPr lang="es-ES" sz="180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59055" algn="ctr">
                        <a:lnSpc>
                          <a:spcPts val="1345"/>
                        </a:lnSpc>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2296</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120650" marR="176530" algn="ctr">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18.78</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0480" marR="28575" algn="ctr">
                        <a:lnSpc>
                          <a:spcPts val="1345"/>
                        </a:lnSpc>
                        <a:spcAft>
                          <a:spcPts val="0"/>
                        </a:spcAft>
                      </a:pPr>
                      <a:r>
                        <a:rPr lang="en-US" sz="1800">
                          <a:solidFill>
                            <a:schemeClr val="bg2">
                              <a:lumMod val="75000"/>
                            </a:schemeClr>
                          </a:solidFill>
                          <a:effectLst/>
                          <a:latin typeface="+mn-lt"/>
                          <a:ea typeface="Times New Roman" panose="02020603050405020304" pitchFamily="18" charset="0"/>
                          <a:cs typeface="Times New Roman" panose="02020603050405020304" pitchFamily="18" charset="0"/>
                        </a:rPr>
                        <a:t>8.17</a:t>
                      </a:r>
                      <a:endParaRPr lang="es-ES" sz="180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41302793"/>
                  </a:ext>
                </a:extLst>
              </a:tr>
              <a:tr h="453342">
                <a:tc>
                  <a:txBody>
                    <a:bodyPr/>
                    <a:lstStyle/>
                    <a:p>
                      <a:pPr marL="27940" marR="27940" algn="ctr">
                        <a:lnSpc>
                          <a:spcPts val="1325"/>
                        </a:lnSpc>
                        <a:spcAft>
                          <a:spcPts val="0"/>
                        </a:spcAft>
                      </a:pPr>
                      <a:r>
                        <a:rPr lang="en-US" sz="1800">
                          <a:solidFill>
                            <a:schemeClr val="bg2">
                              <a:lumMod val="75000"/>
                            </a:schemeClr>
                          </a:solidFill>
                          <a:effectLst/>
                          <a:latin typeface="+mn-lt"/>
                          <a:ea typeface="Times New Roman" panose="02020603050405020304" pitchFamily="18" charset="0"/>
                          <a:cs typeface="Times New Roman" panose="02020603050405020304" pitchFamily="18" charset="0"/>
                        </a:rPr>
                        <a:t>[</a:t>
                      </a:r>
                      <a:r>
                        <a:rPr lang="en-US" sz="1800" u="none" strike="noStrike">
                          <a:solidFill>
                            <a:schemeClr val="bg2">
                              <a:lumMod val="75000"/>
                            </a:schemeClr>
                          </a:solidFill>
                          <a:effectLst/>
                          <a:latin typeface="+mn-lt"/>
                          <a:ea typeface="Times New Roman" panose="02020603050405020304" pitchFamily="18" charset="0"/>
                          <a:cs typeface="Times New Roman" panose="02020603050405020304" pitchFamily="18" charset="0"/>
                          <a:hlinkClick r:id="rId6" action="ppaction://hlinkfile">
                            <a:extLst>
                              <a:ext uri="{A12FA001-AC4F-418D-AE19-62706E023703}">
                                <ahyp:hlinkClr xmlns:ahyp="http://schemas.microsoft.com/office/drawing/2018/hyperlinkcolor" val="tx"/>
                              </a:ext>
                            </a:extLst>
                          </a:hlinkClick>
                        </a:rPr>
                        <a:t>110</a:t>
                      </a:r>
                      <a:r>
                        <a:rPr lang="en-US" sz="1800">
                          <a:solidFill>
                            <a:schemeClr val="bg2">
                              <a:lumMod val="75000"/>
                            </a:schemeClr>
                          </a:solidFill>
                          <a:effectLst/>
                          <a:latin typeface="+mn-lt"/>
                          <a:ea typeface="Times New Roman" panose="02020603050405020304" pitchFamily="18" charset="0"/>
                          <a:cs typeface="Times New Roman" panose="02020603050405020304" pitchFamily="18" charset="0"/>
                        </a:rPr>
                        <a:t>]</a:t>
                      </a:r>
                      <a:endParaRPr lang="es-ES" sz="180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29845" marR="29845" algn="ctr">
                        <a:lnSpc>
                          <a:spcPts val="1325"/>
                        </a:lnSpc>
                        <a:spcAft>
                          <a:spcPts val="0"/>
                        </a:spcAft>
                      </a:pPr>
                      <a:r>
                        <a:rPr lang="en-US" sz="1800">
                          <a:solidFill>
                            <a:schemeClr val="bg2">
                              <a:lumMod val="75000"/>
                            </a:schemeClr>
                          </a:solidFill>
                          <a:effectLst/>
                          <a:latin typeface="+mn-lt"/>
                          <a:ea typeface="Times New Roman" panose="02020603050405020304" pitchFamily="18" charset="0"/>
                          <a:cs typeface="Times New Roman" panose="02020603050405020304" pitchFamily="18" charset="0"/>
                        </a:rPr>
                        <a:t>Virtex-5</a:t>
                      </a:r>
                      <a:endParaRPr lang="es-ES" sz="180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1115" marR="43815" algn="ctr">
                        <a:lnSpc>
                          <a:spcPts val="132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SHA3-512</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59055" algn="ctr">
                        <a:lnSpc>
                          <a:spcPts val="1325"/>
                        </a:lnSpc>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1163</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120650" marR="176530" algn="ctr">
                        <a:lnSpc>
                          <a:spcPts val="132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7.80</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0480" marR="28575" algn="ctr">
                        <a:lnSpc>
                          <a:spcPts val="132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6.06</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97339240"/>
                  </a:ext>
                </a:extLst>
              </a:tr>
              <a:tr h="453342">
                <a:tc>
                  <a:txBody>
                    <a:bodyPr/>
                    <a:lstStyle/>
                    <a:p>
                      <a:pPr marL="27940" marR="27940" algn="ctr">
                        <a:lnSpc>
                          <a:spcPts val="1345"/>
                        </a:lnSpc>
                        <a:spcBef>
                          <a:spcPts val="5"/>
                        </a:spcBef>
                        <a:spcAft>
                          <a:spcPts val="0"/>
                        </a:spcAft>
                      </a:pPr>
                      <a:r>
                        <a:rPr lang="en-US" sz="1800" b="1" dirty="0">
                          <a:solidFill>
                            <a:schemeClr val="bg2">
                              <a:lumMod val="75000"/>
                            </a:schemeClr>
                          </a:solidFill>
                          <a:effectLst/>
                          <a:latin typeface="+mn-lt"/>
                          <a:ea typeface="Times New Roman" panose="02020603050405020304" pitchFamily="18" charset="0"/>
                          <a:cs typeface="Times New Roman" panose="02020603050405020304" pitchFamily="18" charset="0"/>
                        </a:rPr>
                        <a:t>This diss.</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29845" marR="29845" algn="ctr">
                        <a:lnSpc>
                          <a:spcPts val="1345"/>
                        </a:lnSpc>
                        <a:spcBef>
                          <a:spcPts val="5"/>
                        </a:spcBef>
                        <a:spcAft>
                          <a:spcPts val="0"/>
                        </a:spcAft>
                      </a:pPr>
                      <a:r>
                        <a:rPr lang="en-US" sz="1800" b="1" dirty="0">
                          <a:solidFill>
                            <a:schemeClr val="bg2">
                              <a:lumMod val="75000"/>
                            </a:schemeClr>
                          </a:solidFill>
                          <a:effectLst/>
                          <a:latin typeface="+mn-lt"/>
                          <a:ea typeface="Times New Roman" panose="02020603050405020304" pitchFamily="18" charset="0"/>
                          <a:cs typeface="Times New Roman" panose="02020603050405020304" pitchFamily="18" charset="0"/>
                        </a:rPr>
                        <a:t>Virtex-7</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31115" marR="43815" algn="ctr">
                        <a:lnSpc>
                          <a:spcPts val="1345"/>
                        </a:lnSpc>
                        <a:spcBef>
                          <a:spcPts val="5"/>
                        </a:spcBef>
                        <a:spcAft>
                          <a:spcPts val="0"/>
                        </a:spcAft>
                      </a:pPr>
                      <a:r>
                        <a:rPr lang="en-US" sz="1800" b="1">
                          <a:solidFill>
                            <a:schemeClr val="bg2">
                              <a:lumMod val="75000"/>
                            </a:schemeClr>
                          </a:solidFill>
                          <a:effectLst/>
                          <a:latin typeface="+mn-lt"/>
                          <a:ea typeface="Times New Roman" panose="02020603050405020304" pitchFamily="18" charset="0"/>
                          <a:cs typeface="Times New Roman" panose="02020603050405020304" pitchFamily="18" charset="0"/>
                        </a:rPr>
                        <a:t>SHA3-512</a:t>
                      </a:r>
                      <a:endParaRPr lang="es-ES" sz="180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59055" algn="ctr">
                        <a:lnSpc>
                          <a:spcPts val="1345"/>
                        </a:lnSpc>
                        <a:spcBef>
                          <a:spcPts val="5"/>
                        </a:spcBef>
                        <a:spcAft>
                          <a:spcPts val="0"/>
                        </a:spcAft>
                      </a:pPr>
                      <a:r>
                        <a:rPr lang="en-US" sz="1800" b="1" dirty="0">
                          <a:solidFill>
                            <a:schemeClr val="bg2">
                              <a:lumMod val="75000"/>
                            </a:schemeClr>
                          </a:solidFill>
                          <a:effectLst/>
                          <a:latin typeface="+mn-lt"/>
                          <a:ea typeface="Times New Roman" panose="02020603050405020304" pitchFamily="18" charset="0"/>
                          <a:cs typeface="Times New Roman" panose="02020603050405020304" pitchFamily="18" charset="0"/>
                        </a:rPr>
                        <a:t>1456</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120650" marR="176530" algn="ctr">
                        <a:lnSpc>
                          <a:spcPts val="1345"/>
                        </a:lnSpc>
                        <a:spcBef>
                          <a:spcPts val="5"/>
                        </a:spcBef>
                        <a:spcAft>
                          <a:spcPts val="0"/>
                        </a:spcAft>
                      </a:pPr>
                      <a:r>
                        <a:rPr lang="en-US" sz="1800" b="1">
                          <a:solidFill>
                            <a:schemeClr val="bg2">
                              <a:lumMod val="75000"/>
                            </a:schemeClr>
                          </a:solidFill>
                          <a:effectLst/>
                          <a:latin typeface="+mn-lt"/>
                          <a:ea typeface="Times New Roman" panose="02020603050405020304" pitchFamily="18" charset="0"/>
                          <a:cs typeface="Times New Roman" panose="02020603050405020304" pitchFamily="18" charset="0"/>
                        </a:rPr>
                        <a:t>17.97</a:t>
                      </a:r>
                      <a:endParaRPr lang="es-ES" sz="180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30480" marR="29210" algn="ctr">
                        <a:lnSpc>
                          <a:spcPts val="1345"/>
                        </a:lnSpc>
                        <a:spcBef>
                          <a:spcPts val="5"/>
                        </a:spcBef>
                        <a:spcAft>
                          <a:spcPts val="0"/>
                        </a:spcAft>
                      </a:pPr>
                      <a:r>
                        <a:rPr lang="en-US" sz="1800" b="1" dirty="0">
                          <a:solidFill>
                            <a:schemeClr val="bg2">
                              <a:lumMod val="75000"/>
                            </a:schemeClr>
                          </a:solidFill>
                          <a:effectLst/>
                          <a:latin typeface="+mn-lt"/>
                          <a:ea typeface="Times New Roman" panose="02020603050405020304" pitchFamily="18" charset="0"/>
                          <a:cs typeface="Times New Roman" panose="02020603050405020304" pitchFamily="18" charset="0"/>
                        </a:rPr>
                        <a:t>12.34</a:t>
                      </a:r>
                      <a:endParaRPr lang="es-ES" sz="18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3987983"/>
                  </a:ext>
                </a:extLst>
              </a:tr>
              <a:tr h="453342">
                <a:tc>
                  <a:txBody>
                    <a:bodyPr/>
                    <a:lstStyle/>
                    <a:p>
                      <a:pPr marL="27940" marR="27940" algn="ctr">
                        <a:lnSpc>
                          <a:spcPts val="1360"/>
                        </a:lnSpc>
                        <a:spcBef>
                          <a:spcPts val="230"/>
                        </a:spcBef>
                        <a:spcAft>
                          <a:spcPts val="0"/>
                        </a:spcAft>
                      </a:pPr>
                      <a:r>
                        <a:rPr lang="en-US" sz="1800">
                          <a:solidFill>
                            <a:schemeClr val="accent1">
                              <a:lumMod val="75000"/>
                            </a:schemeClr>
                          </a:solidFill>
                          <a:effectLst/>
                          <a:latin typeface="+mn-lt"/>
                          <a:ea typeface="Times New Roman" panose="02020603050405020304" pitchFamily="18" charset="0"/>
                          <a:cs typeface="Times New Roman" panose="02020603050405020304" pitchFamily="18" charset="0"/>
                        </a:rPr>
                        <a:t>[</a:t>
                      </a:r>
                      <a:r>
                        <a:rPr lang="en-US" sz="1800" u="none" strike="noStrike">
                          <a:solidFill>
                            <a:schemeClr val="accent1">
                              <a:lumMod val="75000"/>
                            </a:schemeClr>
                          </a:solidFill>
                          <a:effectLst/>
                          <a:latin typeface="+mn-lt"/>
                          <a:ea typeface="Times New Roman" panose="02020603050405020304" pitchFamily="18" charset="0"/>
                          <a:cs typeface="Times New Roman" panose="02020603050405020304" pitchFamily="18" charset="0"/>
                          <a:hlinkClick r:id="rId7" action="ppaction://hlinkfile">
                            <a:extLst>
                              <a:ext uri="{A12FA001-AC4F-418D-AE19-62706E023703}">
                                <ahyp:hlinkClr xmlns:ahyp="http://schemas.microsoft.com/office/drawing/2018/hyperlinkcolor" val="tx"/>
                              </a:ext>
                            </a:extLst>
                          </a:hlinkClick>
                        </a:rPr>
                        <a:t>109</a:t>
                      </a:r>
                      <a:r>
                        <a:rPr lang="en-US" sz="1800">
                          <a:solidFill>
                            <a:schemeClr val="accent1">
                              <a:lumMod val="75000"/>
                            </a:schemeClr>
                          </a:solidFill>
                          <a:effectLst/>
                          <a:latin typeface="+mn-lt"/>
                          <a:ea typeface="Times New Roman" panose="02020603050405020304" pitchFamily="18" charset="0"/>
                          <a:cs typeface="Times New Roman" panose="02020603050405020304" pitchFamily="18" charset="0"/>
                        </a:rPr>
                        <a:t>]</a:t>
                      </a:r>
                      <a:endParaRPr lang="es-ES" sz="180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29845" marR="29845" algn="ctr">
                        <a:lnSpc>
                          <a:spcPts val="1360"/>
                        </a:lnSpc>
                        <a:spcBef>
                          <a:spcPts val="230"/>
                        </a:spcBef>
                        <a:spcAft>
                          <a:spcPts val="0"/>
                        </a:spcAft>
                      </a:pPr>
                      <a:r>
                        <a:rPr lang="en-US" sz="1800">
                          <a:solidFill>
                            <a:schemeClr val="accent1">
                              <a:lumMod val="75000"/>
                            </a:schemeClr>
                          </a:solidFill>
                          <a:effectLst/>
                          <a:latin typeface="+mn-lt"/>
                          <a:ea typeface="Times New Roman" panose="02020603050405020304" pitchFamily="18" charset="0"/>
                          <a:cs typeface="Times New Roman" panose="02020603050405020304" pitchFamily="18" charset="0"/>
                        </a:rPr>
                        <a:t>Virtex-7</a:t>
                      </a:r>
                      <a:endParaRPr lang="es-ES" sz="180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31115" marR="43815" algn="ctr">
                        <a:lnSpc>
                          <a:spcPts val="1360"/>
                        </a:lnSpc>
                        <a:spcBef>
                          <a:spcPts val="230"/>
                        </a:spcBef>
                        <a:spcAft>
                          <a:spcPts val="0"/>
                        </a:spcAft>
                      </a:pPr>
                      <a:r>
                        <a:rPr lang="en-US" sz="1800">
                          <a:solidFill>
                            <a:schemeClr val="accent1">
                              <a:lumMod val="75000"/>
                            </a:schemeClr>
                          </a:solidFill>
                          <a:effectLst/>
                          <a:latin typeface="+mn-lt"/>
                          <a:ea typeface="Times New Roman" panose="02020603050405020304" pitchFamily="18" charset="0"/>
                          <a:cs typeface="Times New Roman" panose="02020603050405020304" pitchFamily="18" charset="0"/>
                        </a:rPr>
                        <a:t>SHA3-256</a:t>
                      </a:r>
                      <a:endParaRPr lang="es-ES" sz="180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59055" algn="ctr">
                        <a:lnSpc>
                          <a:spcPts val="1360"/>
                        </a:lnSpc>
                        <a:spcBef>
                          <a:spcPts val="230"/>
                        </a:spcBef>
                        <a:spcAft>
                          <a:spcPts val="0"/>
                        </a:spcAft>
                      </a:pPr>
                      <a:r>
                        <a:rPr lang="en-US" sz="1800" dirty="0">
                          <a:solidFill>
                            <a:schemeClr val="accent1">
                              <a:lumMod val="75000"/>
                            </a:schemeClr>
                          </a:solidFill>
                          <a:effectLst/>
                          <a:latin typeface="+mn-lt"/>
                          <a:ea typeface="Times New Roman" panose="02020603050405020304" pitchFamily="18" charset="0"/>
                          <a:cs typeface="Times New Roman" panose="02020603050405020304" pitchFamily="18" charset="0"/>
                        </a:rPr>
                        <a:t>1618</a:t>
                      </a:r>
                      <a:endParaRPr lang="es-ES" sz="1800" dirty="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120650" marR="176530" algn="ctr">
                        <a:lnSpc>
                          <a:spcPts val="1360"/>
                        </a:lnSpc>
                        <a:spcBef>
                          <a:spcPts val="230"/>
                        </a:spcBef>
                        <a:spcAft>
                          <a:spcPts val="0"/>
                        </a:spcAft>
                      </a:pPr>
                      <a:r>
                        <a:rPr lang="en-US" sz="1800" dirty="0">
                          <a:solidFill>
                            <a:schemeClr val="accent1">
                              <a:lumMod val="75000"/>
                            </a:schemeClr>
                          </a:solidFill>
                          <a:effectLst/>
                          <a:latin typeface="+mn-lt"/>
                          <a:ea typeface="Times New Roman" panose="02020603050405020304" pitchFamily="18" charset="0"/>
                          <a:cs typeface="Times New Roman" panose="02020603050405020304" pitchFamily="18" charset="0"/>
                        </a:rPr>
                        <a:t>20.08</a:t>
                      </a:r>
                      <a:endParaRPr lang="es-ES" sz="1800" dirty="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30480" marR="28575" algn="ctr">
                        <a:lnSpc>
                          <a:spcPts val="1360"/>
                        </a:lnSpc>
                        <a:spcBef>
                          <a:spcPts val="230"/>
                        </a:spcBef>
                        <a:spcAft>
                          <a:spcPts val="0"/>
                        </a:spcAft>
                      </a:pPr>
                      <a:r>
                        <a:rPr lang="en-US" sz="1800">
                          <a:solidFill>
                            <a:schemeClr val="accent1">
                              <a:lumMod val="75000"/>
                            </a:schemeClr>
                          </a:solidFill>
                          <a:effectLst/>
                          <a:latin typeface="+mn-lt"/>
                          <a:ea typeface="Times New Roman" panose="02020603050405020304" pitchFamily="18" charset="0"/>
                          <a:cs typeface="Times New Roman" panose="02020603050405020304" pitchFamily="18" charset="0"/>
                        </a:rPr>
                        <a:t>12.90</a:t>
                      </a:r>
                      <a:endParaRPr lang="es-ES" sz="180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34092348"/>
                  </a:ext>
                </a:extLst>
              </a:tr>
              <a:tr h="453342">
                <a:tc>
                  <a:txBody>
                    <a:bodyPr/>
                    <a:lstStyle/>
                    <a:p>
                      <a:pPr marL="27940" marR="27940" algn="ctr">
                        <a:lnSpc>
                          <a:spcPts val="1325"/>
                        </a:lnSpc>
                        <a:spcAft>
                          <a:spcPts val="0"/>
                        </a:spcAft>
                      </a:pPr>
                      <a:r>
                        <a:rPr lang="en-US" sz="1800">
                          <a:solidFill>
                            <a:schemeClr val="accent1">
                              <a:lumMod val="75000"/>
                            </a:schemeClr>
                          </a:solidFill>
                          <a:effectLst/>
                          <a:latin typeface="+mn-lt"/>
                          <a:ea typeface="Times New Roman" panose="02020603050405020304" pitchFamily="18" charset="0"/>
                          <a:cs typeface="Times New Roman" panose="02020603050405020304" pitchFamily="18" charset="0"/>
                        </a:rPr>
                        <a:t>[</a:t>
                      </a:r>
                      <a:r>
                        <a:rPr lang="en-US" sz="1800" u="none" strike="noStrike">
                          <a:solidFill>
                            <a:schemeClr val="accent1">
                              <a:lumMod val="75000"/>
                            </a:schemeClr>
                          </a:solidFill>
                          <a:effectLst/>
                          <a:latin typeface="+mn-lt"/>
                          <a:ea typeface="Times New Roman" panose="02020603050405020304" pitchFamily="18" charset="0"/>
                          <a:cs typeface="Times New Roman" panose="02020603050405020304" pitchFamily="18" charset="0"/>
                          <a:hlinkClick r:id="rId8" action="ppaction://hlinkfile">
                            <a:extLst>
                              <a:ext uri="{A12FA001-AC4F-418D-AE19-62706E023703}">
                                <ahyp:hlinkClr xmlns:ahyp="http://schemas.microsoft.com/office/drawing/2018/hyperlinkcolor" val="tx"/>
                              </a:ext>
                            </a:extLst>
                          </a:hlinkClick>
                        </a:rPr>
                        <a:t>108</a:t>
                      </a:r>
                      <a:r>
                        <a:rPr lang="en-US" sz="1800">
                          <a:solidFill>
                            <a:schemeClr val="accent1">
                              <a:lumMod val="75000"/>
                            </a:schemeClr>
                          </a:solidFill>
                          <a:effectLst/>
                          <a:latin typeface="+mn-lt"/>
                          <a:ea typeface="Times New Roman" panose="02020603050405020304" pitchFamily="18" charset="0"/>
                          <a:cs typeface="Times New Roman" panose="02020603050405020304" pitchFamily="18" charset="0"/>
                        </a:rPr>
                        <a:t>]</a:t>
                      </a:r>
                      <a:endParaRPr lang="es-ES" sz="180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noFill/>
                      <a:prstDash val="solid"/>
                      <a:round/>
                      <a:headEnd type="none" w="med" len="med"/>
                      <a:tailEnd type="none" w="med" len="med"/>
                    </a:lnB>
                  </a:tcPr>
                </a:tc>
                <a:tc>
                  <a:txBody>
                    <a:bodyPr/>
                    <a:lstStyle/>
                    <a:p>
                      <a:pPr marL="29845" marR="29845" algn="ctr">
                        <a:lnSpc>
                          <a:spcPts val="1325"/>
                        </a:lnSpc>
                        <a:spcAft>
                          <a:spcPts val="0"/>
                        </a:spcAft>
                      </a:pPr>
                      <a:r>
                        <a:rPr lang="en-US" sz="1800">
                          <a:solidFill>
                            <a:schemeClr val="accent1">
                              <a:lumMod val="75000"/>
                            </a:schemeClr>
                          </a:solidFill>
                          <a:effectLst/>
                          <a:latin typeface="+mn-lt"/>
                          <a:ea typeface="Times New Roman" panose="02020603050405020304" pitchFamily="18" charset="0"/>
                          <a:cs typeface="Times New Roman" panose="02020603050405020304" pitchFamily="18" charset="0"/>
                        </a:rPr>
                        <a:t>Virtex-7</a:t>
                      </a:r>
                      <a:endParaRPr lang="es-ES" sz="180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noFill/>
                      <a:prstDash val="solid"/>
                      <a:round/>
                      <a:headEnd type="none" w="med" len="med"/>
                      <a:tailEnd type="none" w="med" len="med"/>
                    </a:lnB>
                  </a:tcPr>
                </a:tc>
                <a:tc>
                  <a:txBody>
                    <a:bodyPr/>
                    <a:lstStyle/>
                    <a:p>
                      <a:pPr marL="31115" marR="43815" algn="ctr">
                        <a:lnSpc>
                          <a:spcPts val="1325"/>
                        </a:lnSpc>
                        <a:spcAft>
                          <a:spcPts val="0"/>
                        </a:spcAft>
                      </a:pPr>
                      <a:r>
                        <a:rPr lang="en-US" sz="1800" dirty="0">
                          <a:solidFill>
                            <a:schemeClr val="accent1">
                              <a:lumMod val="75000"/>
                            </a:schemeClr>
                          </a:solidFill>
                          <a:effectLst/>
                          <a:latin typeface="+mn-lt"/>
                          <a:ea typeface="Times New Roman" panose="02020603050405020304" pitchFamily="18" charset="0"/>
                          <a:cs typeface="Times New Roman" panose="02020603050405020304" pitchFamily="18" charset="0"/>
                        </a:rPr>
                        <a:t>SHA3-256</a:t>
                      </a:r>
                      <a:endParaRPr lang="es-ES" sz="1800" dirty="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noFill/>
                      <a:prstDash val="solid"/>
                      <a:round/>
                      <a:headEnd type="none" w="med" len="med"/>
                      <a:tailEnd type="none" w="med" len="med"/>
                    </a:lnB>
                  </a:tcPr>
                </a:tc>
                <a:tc>
                  <a:txBody>
                    <a:bodyPr/>
                    <a:lstStyle/>
                    <a:p>
                      <a:pPr marL="59055" algn="ctr">
                        <a:lnSpc>
                          <a:spcPts val="1325"/>
                        </a:lnSpc>
                      </a:pPr>
                      <a:r>
                        <a:rPr lang="en-US" sz="1800">
                          <a:solidFill>
                            <a:schemeClr val="accent1">
                              <a:lumMod val="75000"/>
                            </a:schemeClr>
                          </a:solidFill>
                          <a:effectLst/>
                          <a:latin typeface="+mn-lt"/>
                          <a:ea typeface="Times New Roman" panose="02020603050405020304" pitchFamily="18" charset="0"/>
                          <a:cs typeface="Times New Roman" panose="02020603050405020304" pitchFamily="18" charset="0"/>
                        </a:rPr>
                        <a:t>1418</a:t>
                      </a:r>
                      <a:endParaRPr lang="es-ES" sz="180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noFill/>
                      <a:prstDash val="solid"/>
                      <a:round/>
                      <a:headEnd type="none" w="med" len="med"/>
                      <a:tailEnd type="none" w="med" len="med"/>
                    </a:lnB>
                  </a:tcPr>
                </a:tc>
                <a:tc>
                  <a:txBody>
                    <a:bodyPr/>
                    <a:lstStyle/>
                    <a:p>
                      <a:pPr marL="120650" marR="176530" algn="ctr">
                        <a:lnSpc>
                          <a:spcPts val="1325"/>
                        </a:lnSpc>
                        <a:spcAft>
                          <a:spcPts val="0"/>
                        </a:spcAft>
                      </a:pPr>
                      <a:r>
                        <a:rPr lang="en-US" sz="1800" dirty="0">
                          <a:solidFill>
                            <a:schemeClr val="accent1">
                              <a:lumMod val="75000"/>
                            </a:schemeClr>
                          </a:solidFill>
                          <a:effectLst/>
                          <a:latin typeface="+mn-lt"/>
                          <a:ea typeface="Times New Roman" panose="02020603050405020304" pitchFamily="18" charset="0"/>
                          <a:cs typeface="Times New Roman" panose="02020603050405020304" pitchFamily="18" charset="0"/>
                        </a:rPr>
                        <a:t>14.30</a:t>
                      </a:r>
                      <a:endParaRPr lang="es-ES" sz="1800" dirty="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noFill/>
                      <a:prstDash val="solid"/>
                      <a:round/>
                      <a:headEnd type="none" w="med" len="med"/>
                      <a:tailEnd type="none" w="med" len="med"/>
                    </a:lnB>
                  </a:tcPr>
                </a:tc>
                <a:tc>
                  <a:txBody>
                    <a:bodyPr/>
                    <a:lstStyle/>
                    <a:p>
                      <a:pPr marL="30480" marR="28575" algn="ctr">
                        <a:lnSpc>
                          <a:spcPts val="1325"/>
                        </a:lnSpc>
                        <a:spcAft>
                          <a:spcPts val="0"/>
                        </a:spcAft>
                      </a:pPr>
                      <a:r>
                        <a:rPr lang="en-US" sz="1800" dirty="0">
                          <a:solidFill>
                            <a:schemeClr val="accent1">
                              <a:lumMod val="75000"/>
                            </a:schemeClr>
                          </a:solidFill>
                          <a:effectLst/>
                          <a:latin typeface="+mn-lt"/>
                          <a:ea typeface="Times New Roman" panose="02020603050405020304" pitchFamily="18" charset="0"/>
                          <a:cs typeface="Times New Roman" panose="02020603050405020304" pitchFamily="18" charset="0"/>
                        </a:rPr>
                        <a:t>11.97</a:t>
                      </a:r>
                      <a:endParaRPr lang="es-ES" sz="1800" dirty="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B w="12700" cap="flat" cmpd="sng" algn="ctr">
                      <a:noFill/>
                      <a:prstDash val="solid"/>
                      <a:round/>
                      <a:headEnd type="none" w="med" len="med"/>
                      <a:tailEnd type="none" w="med" len="med"/>
                    </a:lnB>
                  </a:tcPr>
                </a:tc>
                <a:extLst>
                  <a:ext uri="{0D108BD9-81ED-4DB2-BD59-A6C34878D82A}">
                    <a16:rowId xmlns:a16="http://schemas.microsoft.com/office/drawing/2014/main" val="21615944"/>
                  </a:ext>
                </a:extLst>
              </a:tr>
              <a:tr h="453342">
                <a:tc>
                  <a:txBody>
                    <a:bodyPr/>
                    <a:lstStyle/>
                    <a:p>
                      <a:pPr marL="27940" marR="27940" algn="ctr">
                        <a:lnSpc>
                          <a:spcPts val="1345"/>
                        </a:lnSpc>
                        <a:spcBef>
                          <a:spcPts val="5"/>
                        </a:spcBef>
                        <a:spcAft>
                          <a:spcPts val="0"/>
                        </a:spcAft>
                      </a:pPr>
                      <a:r>
                        <a:rPr lang="en-US" sz="1800" b="1" dirty="0">
                          <a:solidFill>
                            <a:schemeClr val="accent1">
                              <a:lumMod val="75000"/>
                            </a:schemeClr>
                          </a:solidFill>
                          <a:effectLst/>
                          <a:latin typeface="+mn-lt"/>
                          <a:ea typeface="Times New Roman" panose="02020603050405020304" pitchFamily="18" charset="0"/>
                          <a:cs typeface="Times New Roman" panose="02020603050405020304" pitchFamily="18" charset="0"/>
                        </a:rPr>
                        <a:t>This diss.</a:t>
                      </a:r>
                      <a:endParaRPr lang="es-ES" sz="1800" dirty="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9845" marR="29845" algn="ctr">
                        <a:lnSpc>
                          <a:spcPts val="1345"/>
                        </a:lnSpc>
                        <a:spcBef>
                          <a:spcPts val="5"/>
                        </a:spcBef>
                        <a:spcAft>
                          <a:spcPts val="0"/>
                        </a:spcAft>
                      </a:pPr>
                      <a:r>
                        <a:rPr lang="en-US" sz="1800" b="1">
                          <a:solidFill>
                            <a:schemeClr val="accent1">
                              <a:lumMod val="75000"/>
                            </a:schemeClr>
                          </a:solidFill>
                          <a:effectLst/>
                          <a:latin typeface="+mn-lt"/>
                          <a:ea typeface="Times New Roman" panose="02020603050405020304" pitchFamily="18" charset="0"/>
                          <a:cs typeface="Times New Roman" panose="02020603050405020304" pitchFamily="18" charset="0"/>
                        </a:rPr>
                        <a:t>Virtex-7</a:t>
                      </a:r>
                      <a:endParaRPr lang="es-ES" sz="180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115" marR="43815" algn="ctr">
                        <a:lnSpc>
                          <a:spcPts val="1345"/>
                        </a:lnSpc>
                        <a:spcBef>
                          <a:spcPts val="5"/>
                        </a:spcBef>
                        <a:spcAft>
                          <a:spcPts val="0"/>
                        </a:spcAft>
                      </a:pPr>
                      <a:r>
                        <a:rPr lang="en-US" sz="1800" b="1">
                          <a:solidFill>
                            <a:schemeClr val="accent1">
                              <a:lumMod val="75000"/>
                            </a:schemeClr>
                          </a:solidFill>
                          <a:effectLst/>
                          <a:latin typeface="+mn-lt"/>
                          <a:ea typeface="Times New Roman" panose="02020603050405020304" pitchFamily="18" charset="0"/>
                          <a:cs typeface="Times New Roman" panose="02020603050405020304" pitchFamily="18" charset="0"/>
                        </a:rPr>
                        <a:t>SHA3-256</a:t>
                      </a:r>
                      <a:endParaRPr lang="es-ES" sz="180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9055" algn="ctr">
                        <a:lnSpc>
                          <a:spcPts val="1345"/>
                        </a:lnSpc>
                        <a:spcBef>
                          <a:spcPts val="5"/>
                        </a:spcBef>
                        <a:spcAft>
                          <a:spcPts val="0"/>
                        </a:spcAft>
                      </a:pPr>
                      <a:r>
                        <a:rPr lang="en-US" sz="1800" b="1" dirty="0">
                          <a:solidFill>
                            <a:schemeClr val="accent1">
                              <a:lumMod val="75000"/>
                            </a:schemeClr>
                          </a:solidFill>
                          <a:effectLst/>
                          <a:latin typeface="+mn-lt"/>
                          <a:ea typeface="Times New Roman" panose="02020603050405020304" pitchFamily="18" charset="0"/>
                          <a:cs typeface="Times New Roman" panose="02020603050405020304" pitchFamily="18" charset="0"/>
                        </a:rPr>
                        <a:t>1566</a:t>
                      </a:r>
                      <a:endParaRPr lang="es-ES" sz="1800" dirty="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marR="176530" algn="ctr">
                        <a:lnSpc>
                          <a:spcPts val="1345"/>
                        </a:lnSpc>
                        <a:spcBef>
                          <a:spcPts val="5"/>
                        </a:spcBef>
                        <a:spcAft>
                          <a:spcPts val="0"/>
                        </a:spcAft>
                      </a:pPr>
                      <a:r>
                        <a:rPr lang="en-US" sz="1800" b="1" dirty="0">
                          <a:solidFill>
                            <a:schemeClr val="accent1">
                              <a:lumMod val="75000"/>
                            </a:schemeClr>
                          </a:solidFill>
                          <a:effectLst/>
                          <a:latin typeface="+mn-lt"/>
                          <a:ea typeface="Times New Roman" panose="02020603050405020304" pitchFamily="18" charset="0"/>
                          <a:cs typeface="Times New Roman" panose="02020603050405020304" pitchFamily="18" charset="0"/>
                        </a:rPr>
                        <a:t>29.25</a:t>
                      </a:r>
                      <a:endParaRPr lang="es-ES" sz="1800" dirty="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0480" marR="29210" algn="ctr">
                        <a:lnSpc>
                          <a:spcPts val="1345"/>
                        </a:lnSpc>
                        <a:spcBef>
                          <a:spcPts val="5"/>
                        </a:spcBef>
                        <a:spcAft>
                          <a:spcPts val="0"/>
                        </a:spcAft>
                      </a:pPr>
                      <a:r>
                        <a:rPr lang="en-US" sz="1800" b="1" dirty="0">
                          <a:solidFill>
                            <a:schemeClr val="accent1">
                              <a:lumMod val="75000"/>
                            </a:schemeClr>
                          </a:solidFill>
                          <a:effectLst/>
                          <a:latin typeface="+mn-lt"/>
                          <a:ea typeface="Times New Roman" panose="02020603050405020304" pitchFamily="18" charset="0"/>
                          <a:cs typeface="Times New Roman" panose="02020603050405020304" pitchFamily="18" charset="0"/>
                        </a:rPr>
                        <a:t>18.68</a:t>
                      </a:r>
                      <a:endParaRPr lang="es-ES" sz="1800" dirty="0">
                        <a:solidFill>
                          <a:schemeClr val="accent1">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5294260"/>
                  </a:ext>
                </a:extLst>
              </a:tr>
              <a:tr h="453342">
                <a:tc>
                  <a:txBody>
                    <a:bodyPr/>
                    <a:lstStyle/>
                    <a:p>
                      <a:pPr marL="27940" marR="27940" algn="ctr">
                        <a:lnSpc>
                          <a:spcPts val="1335"/>
                        </a:lnSpc>
                        <a:spcBef>
                          <a:spcPts val="230"/>
                        </a:spcBef>
                        <a:spcAft>
                          <a:spcPts val="0"/>
                        </a:spcAft>
                      </a:pPr>
                      <a:r>
                        <a:rPr lang="en-US" sz="1800">
                          <a:solidFill>
                            <a:schemeClr val="accent4">
                              <a:lumMod val="75000"/>
                            </a:schemeClr>
                          </a:solidFill>
                          <a:effectLst/>
                          <a:latin typeface="+mn-lt"/>
                          <a:ea typeface="Times New Roman" panose="02020603050405020304" pitchFamily="18" charset="0"/>
                          <a:cs typeface="Times New Roman" panose="02020603050405020304" pitchFamily="18" charset="0"/>
                        </a:rPr>
                        <a:t>[</a:t>
                      </a:r>
                      <a:r>
                        <a:rPr lang="en-US" sz="1800" u="none" strike="noStrike">
                          <a:solidFill>
                            <a:schemeClr val="accent4">
                              <a:lumMod val="75000"/>
                            </a:schemeClr>
                          </a:solidFill>
                          <a:effectLst/>
                          <a:latin typeface="+mn-lt"/>
                          <a:ea typeface="Times New Roman" panose="02020603050405020304" pitchFamily="18" charset="0"/>
                          <a:cs typeface="Times New Roman" panose="02020603050405020304" pitchFamily="18" charset="0"/>
                          <a:hlinkClick r:id="rId9" action="ppaction://hlinkfile">
                            <a:extLst>
                              <a:ext uri="{A12FA001-AC4F-418D-AE19-62706E023703}">
                                <ahyp:hlinkClr xmlns:ahyp="http://schemas.microsoft.com/office/drawing/2018/hyperlinkcolor" val="tx"/>
                              </a:ext>
                            </a:extLst>
                          </a:hlinkClick>
                        </a:rPr>
                        <a:t>111</a:t>
                      </a:r>
                      <a:r>
                        <a:rPr lang="en-US" sz="1800">
                          <a:solidFill>
                            <a:schemeClr val="accent4">
                              <a:lumMod val="75000"/>
                            </a:schemeClr>
                          </a:solidFill>
                          <a:effectLst/>
                          <a:latin typeface="+mn-lt"/>
                          <a:ea typeface="Times New Roman" panose="02020603050405020304" pitchFamily="18" charset="0"/>
                          <a:cs typeface="Times New Roman" panose="02020603050405020304" pitchFamily="18" charset="0"/>
                        </a:rPr>
                        <a:t>]</a:t>
                      </a:r>
                      <a:endParaRPr lang="es-ES" sz="180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29845" marR="29845" algn="ctr">
                        <a:lnSpc>
                          <a:spcPts val="1335"/>
                        </a:lnSpc>
                        <a:spcBef>
                          <a:spcPts val="230"/>
                        </a:spcBef>
                        <a:spcAft>
                          <a:spcPts val="0"/>
                        </a:spcAft>
                      </a:pPr>
                      <a:r>
                        <a:rPr lang="en-US" sz="1800">
                          <a:solidFill>
                            <a:schemeClr val="accent4">
                              <a:lumMod val="75000"/>
                            </a:schemeClr>
                          </a:solidFill>
                          <a:effectLst/>
                          <a:latin typeface="+mn-lt"/>
                          <a:ea typeface="Times New Roman" panose="02020603050405020304" pitchFamily="18" charset="0"/>
                          <a:cs typeface="Times New Roman" panose="02020603050405020304" pitchFamily="18" charset="0"/>
                        </a:rPr>
                        <a:t>Zynq-7000</a:t>
                      </a:r>
                      <a:endParaRPr lang="es-ES" sz="180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31115" marR="43815" algn="ctr">
                        <a:lnSpc>
                          <a:spcPts val="1335"/>
                        </a:lnSpc>
                        <a:spcBef>
                          <a:spcPts val="230"/>
                        </a:spcBef>
                        <a:spcAft>
                          <a:spcPts val="0"/>
                        </a:spcAft>
                      </a:pPr>
                      <a:r>
                        <a:rPr lang="en-US" sz="1800">
                          <a:solidFill>
                            <a:schemeClr val="accent4">
                              <a:lumMod val="75000"/>
                            </a:schemeClr>
                          </a:solidFill>
                          <a:effectLst/>
                          <a:latin typeface="+mn-lt"/>
                          <a:ea typeface="Times New Roman" panose="02020603050405020304" pitchFamily="18" charset="0"/>
                          <a:cs typeface="Times New Roman" panose="02020603050405020304" pitchFamily="18" charset="0"/>
                        </a:rPr>
                        <a:t>SHA3-224</a:t>
                      </a:r>
                      <a:endParaRPr lang="es-ES" sz="180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59055" algn="ctr">
                        <a:lnSpc>
                          <a:spcPts val="1335"/>
                        </a:lnSpc>
                        <a:spcBef>
                          <a:spcPts val="230"/>
                        </a:spcBef>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1424</a:t>
                      </a:r>
                      <a:endParaRPr lang="es-ES" sz="18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120650" marR="176530" algn="ctr">
                        <a:lnSpc>
                          <a:spcPts val="1335"/>
                        </a:lnSpc>
                        <a:spcBef>
                          <a:spcPts val="230"/>
                        </a:spcBef>
                        <a:spcAft>
                          <a:spcPts val="0"/>
                        </a:spcAft>
                      </a:pPr>
                      <a:r>
                        <a:rPr lang="en-US" sz="1800">
                          <a:solidFill>
                            <a:schemeClr val="accent4">
                              <a:lumMod val="75000"/>
                            </a:schemeClr>
                          </a:solidFill>
                          <a:effectLst/>
                          <a:latin typeface="+mn-lt"/>
                          <a:ea typeface="Times New Roman" panose="02020603050405020304" pitchFamily="18" charset="0"/>
                          <a:cs typeface="Times New Roman" panose="02020603050405020304" pitchFamily="18" charset="0"/>
                        </a:rPr>
                        <a:t>12.8</a:t>
                      </a:r>
                      <a:endParaRPr lang="es-ES" sz="180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marL="30480" marR="28575" algn="ctr">
                        <a:lnSpc>
                          <a:spcPts val="1335"/>
                        </a:lnSpc>
                        <a:spcBef>
                          <a:spcPts val="230"/>
                        </a:spcBef>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8.98</a:t>
                      </a:r>
                      <a:endParaRPr lang="es-ES" sz="18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3714440"/>
                  </a:ext>
                </a:extLst>
              </a:tr>
              <a:tr h="453342">
                <a:tc>
                  <a:txBody>
                    <a:bodyPr/>
                    <a:lstStyle/>
                    <a:p>
                      <a:pPr marL="27940" marR="27940" algn="ctr">
                        <a:lnSpc>
                          <a:spcPts val="1345"/>
                        </a:lnSpc>
                        <a:spcBef>
                          <a:spcPts val="5"/>
                        </a:spcBef>
                        <a:spcAft>
                          <a:spcPts val="0"/>
                        </a:spcAft>
                      </a:pPr>
                      <a:r>
                        <a:rPr lang="en-US" sz="1800" b="1" dirty="0">
                          <a:solidFill>
                            <a:schemeClr val="accent4">
                              <a:lumMod val="75000"/>
                            </a:schemeClr>
                          </a:solidFill>
                          <a:effectLst/>
                          <a:latin typeface="+mn-lt"/>
                          <a:ea typeface="Times New Roman" panose="02020603050405020304" pitchFamily="18" charset="0"/>
                          <a:cs typeface="Times New Roman" panose="02020603050405020304" pitchFamily="18" charset="0"/>
                        </a:rPr>
                        <a:t>This diss.</a:t>
                      </a:r>
                      <a:endParaRPr lang="es-ES" sz="18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29845" marR="29845" algn="ctr">
                        <a:lnSpc>
                          <a:spcPts val="1345"/>
                        </a:lnSpc>
                        <a:spcBef>
                          <a:spcPts val="5"/>
                        </a:spcBef>
                        <a:spcAft>
                          <a:spcPts val="0"/>
                        </a:spcAft>
                      </a:pPr>
                      <a:r>
                        <a:rPr lang="en-US" sz="1800" b="1">
                          <a:solidFill>
                            <a:schemeClr val="accent4">
                              <a:lumMod val="75000"/>
                            </a:schemeClr>
                          </a:solidFill>
                          <a:effectLst/>
                          <a:latin typeface="+mn-lt"/>
                          <a:ea typeface="Times New Roman" panose="02020603050405020304" pitchFamily="18" charset="0"/>
                          <a:cs typeface="Times New Roman" panose="02020603050405020304" pitchFamily="18" charset="0"/>
                        </a:rPr>
                        <a:t>Zynq-7000</a:t>
                      </a:r>
                      <a:endParaRPr lang="es-ES" sz="180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1115" marR="43815" algn="ctr">
                        <a:lnSpc>
                          <a:spcPts val="1345"/>
                        </a:lnSpc>
                        <a:spcBef>
                          <a:spcPts val="5"/>
                        </a:spcBef>
                        <a:spcAft>
                          <a:spcPts val="0"/>
                        </a:spcAft>
                      </a:pPr>
                      <a:r>
                        <a:rPr lang="en-US" sz="1800" b="1">
                          <a:solidFill>
                            <a:schemeClr val="accent4">
                              <a:lumMod val="75000"/>
                            </a:schemeClr>
                          </a:solidFill>
                          <a:effectLst/>
                          <a:latin typeface="+mn-lt"/>
                          <a:ea typeface="Times New Roman" panose="02020603050405020304" pitchFamily="18" charset="0"/>
                          <a:cs typeface="Times New Roman" panose="02020603050405020304" pitchFamily="18" charset="0"/>
                        </a:rPr>
                        <a:t>SHA3-224</a:t>
                      </a:r>
                      <a:endParaRPr lang="es-ES" sz="180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59055" algn="ctr">
                        <a:lnSpc>
                          <a:spcPts val="1345"/>
                        </a:lnSpc>
                        <a:spcBef>
                          <a:spcPts val="5"/>
                        </a:spcBef>
                        <a:spcAft>
                          <a:spcPts val="0"/>
                        </a:spcAft>
                      </a:pPr>
                      <a:r>
                        <a:rPr lang="en-US" sz="1800" b="1">
                          <a:solidFill>
                            <a:schemeClr val="accent4">
                              <a:lumMod val="75000"/>
                            </a:schemeClr>
                          </a:solidFill>
                          <a:effectLst/>
                          <a:latin typeface="+mn-lt"/>
                          <a:ea typeface="Times New Roman" panose="02020603050405020304" pitchFamily="18" charset="0"/>
                          <a:cs typeface="Times New Roman" panose="02020603050405020304" pitchFamily="18" charset="0"/>
                        </a:rPr>
                        <a:t>1577</a:t>
                      </a:r>
                      <a:endParaRPr lang="es-ES" sz="180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120650" marR="176530" algn="ctr">
                        <a:lnSpc>
                          <a:spcPts val="1345"/>
                        </a:lnSpc>
                        <a:spcBef>
                          <a:spcPts val="5"/>
                        </a:spcBef>
                        <a:spcAft>
                          <a:spcPts val="0"/>
                        </a:spcAft>
                      </a:pPr>
                      <a:r>
                        <a:rPr lang="en-US" sz="1800" b="1" dirty="0">
                          <a:solidFill>
                            <a:schemeClr val="accent4">
                              <a:lumMod val="75000"/>
                            </a:schemeClr>
                          </a:solidFill>
                          <a:effectLst/>
                          <a:latin typeface="+mn-lt"/>
                          <a:ea typeface="Times New Roman" panose="02020603050405020304" pitchFamily="18" charset="0"/>
                          <a:cs typeface="Times New Roman" panose="02020603050405020304" pitchFamily="18" charset="0"/>
                        </a:rPr>
                        <a:t>30.00</a:t>
                      </a:r>
                      <a:endParaRPr lang="es-ES" sz="18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0480" marR="29210" algn="ctr">
                        <a:lnSpc>
                          <a:spcPts val="1345"/>
                        </a:lnSpc>
                        <a:spcBef>
                          <a:spcPts val="5"/>
                        </a:spcBef>
                        <a:spcAft>
                          <a:spcPts val="0"/>
                        </a:spcAft>
                      </a:pPr>
                      <a:r>
                        <a:rPr lang="en-US" sz="1800" b="1" dirty="0">
                          <a:solidFill>
                            <a:schemeClr val="accent4">
                              <a:lumMod val="75000"/>
                            </a:schemeClr>
                          </a:solidFill>
                          <a:effectLst/>
                          <a:latin typeface="+mn-lt"/>
                          <a:ea typeface="Times New Roman" panose="02020603050405020304" pitchFamily="18" charset="0"/>
                          <a:cs typeface="Times New Roman" panose="02020603050405020304" pitchFamily="18" charset="0"/>
                        </a:rPr>
                        <a:t>19.02</a:t>
                      </a:r>
                      <a:endParaRPr lang="es-ES" sz="18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922868242"/>
                  </a:ext>
                </a:extLst>
              </a:tr>
            </a:tbl>
          </a:graphicData>
        </a:graphic>
      </p:graphicFrame>
    </p:spTree>
    <p:custDataLst>
      <p:tags r:id="rId1"/>
    </p:custDataLst>
    <p:extLst>
      <p:ext uri="{BB962C8B-B14F-4D97-AF65-F5344CB8AC3E}">
        <p14:creationId xmlns:p14="http://schemas.microsoft.com/office/powerpoint/2010/main" val="1617219308"/>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SHA-3</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36</a:t>
            </a:fld>
            <a:endParaRPr lang="es-ES" dirty="0">
              <a:solidFill>
                <a:schemeClr val="bg1"/>
              </a:solidFill>
            </a:endParaRPr>
          </a:p>
        </p:txBody>
      </p:sp>
      <p:sp>
        <p:nvSpPr>
          <p:cNvPr id="7" name="CuadroTexto 6">
            <a:extLst>
              <a:ext uri="{FF2B5EF4-FFF2-40B4-BE49-F238E27FC236}">
                <a16:creationId xmlns:a16="http://schemas.microsoft.com/office/drawing/2014/main" id="{142FBF0F-841C-4546-8A34-B8B3227803C4}"/>
              </a:ext>
            </a:extLst>
          </p:cNvPr>
          <p:cNvSpPr txBox="1"/>
          <p:nvPr/>
        </p:nvSpPr>
        <p:spPr>
          <a:xfrm>
            <a:off x="342417" y="919714"/>
            <a:ext cx="2846780"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SHA-3 IP Interface</a:t>
            </a:r>
          </a:p>
        </p:txBody>
      </p:sp>
      <p:pic>
        <p:nvPicPr>
          <p:cNvPr id="8" name="Imagen 7">
            <a:extLst>
              <a:ext uri="{FF2B5EF4-FFF2-40B4-BE49-F238E27FC236}">
                <a16:creationId xmlns:a16="http://schemas.microsoft.com/office/drawing/2014/main" id="{DF3317DD-BFC1-4024-AF3E-7971138736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2417" y="1565164"/>
            <a:ext cx="4924064" cy="4143005"/>
          </a:xfrm>
          <a:prstGeom prst="rect">
            <a:avLst/>
          </a:prstGeom>
        </p:spPr>
      </p:pic>
      <p:graphicFrame>
        <p:nvGraphicFramePr>
          <p:cNvPr id="9" name="Tabla 8">
            <a:extLst>
              <a:ext uri="{FF2B5EF4-FFF2-40B4-BE49-F238E27FC236}">
                <a16:creationId xmlns:a16="http://schemas.microsoft.com/office/drawing/2014/main" id="{51B41FAE-4442-4CF8-9D4D-43BCEFEC8204}"/>
              </a:ext>
            </a:extLst>
          </p:cNvPr>
          <p:cNvGraphicFramePr>
            <a:graphicFrameLocks noGrp="1"/>
          </p:cNvGraphicFramePr>
          <p:nvPr>
            <p:extLst>
              <p:ext uri="{D42A27DB-BD31-4B8C-83A1-F6EECF244321}">
                <p14:modId xmlns:p14="http://schemas.microsoft.com/office/powerpoint/2010/main" val="3838720431"/>
              </p:ext>
            </p:extLst>
          </p:nvPr>
        </p:nvGraphicFramePr>
        <p:xfrm>
          <a:off x="5671595" y="1615632"/>
          <a:ext cx="6177987" cy="3626736"/>
        </p:xfrm>
        <a:graphic>
          <a:graphicData uri="http://schemas.openxmlformats.org/drawingml/2006/table">
            <a:tbl>
              <a:tblPr>
                <a:tableStyleId>{2A488322-F2BA-4B5B-9748-0D474271808F}</a:tableStyleId>
              </a:tblPr>
              <a:tblGrid>
                <a:gridCol w="2442258">
                  <a:extLst>
                    <a:ext uri="{9D8B030D-6E8A-4147-A177-3AD203B41FA5}">
                      <a16:colId xmlns:a16="http://schemas.microsoft.com/office/drawing/2014/main" val="3535372304"/>
                    </a:ext>
                  </a:extLst>
                </a:gridCol>
                <a:gridCol w="1898248">
                  <a:extLst>
                    <a:ext uri="{9D8B030D-6E8A-4147-A177-3AD203B41FA5}">
                      <a16:colId xmlns:a16="http://schemas.microsoft.com/office/drawing/2014/main" val="464274815"/>
                    </a:ext>
                  </a:extLst>
                </a:gridCol>
                <a:gridCol w="1837481">
                  <a:extLst>
                    <a:ext uri="{9D8B030D-6E8A-4147-A177-3AD203B41FA5}">
                      <a16:colId xmlns:a16="http://schemas.microsoft.com/office/drawing/2014/main" val="3072668381"/>
                    </a:ext>
                  </a:extLst>
                </a:gridCol>
              </a:tblGrid>
              <a:tr h="453342">
                <a:tc>
                  <a:txBody>
                    <a:bodyPr/>
                    <a:lstStyle/>
                    <a:p>
                      <a:pPr marL="86995" marR="116840" algn="ctr">
                        <a:lnSpc>
                          <a:spcPts val="1365"/>
                        </a:lnSpc>
                        <a:spcAft>
                          <a:spcPts val="0"/>
                        </a:spcAft>
                      </a:pPr>
                      <a:r>
                        <a:rPr lang="es-ES" sz="1800" b="1" i="1" dirty="0">
                          <a:solidFill>
                            <a:schemeClr val="accent3">
                              <a:lumMod val="75000"/>
                            </a:schemeClr>
                          </a:solidFill>
                          <a:effectLst/>
                          <a:latin typeface="+mn-lt"/>
                        </a:rPr>
                        <a:t>SHA-3 </a:t>
                      </a:r>
                      <a:endParaRPr lang="es-ES" sz="1800" b="1" i="1" dirty="0">
                        <a:solidFill>
                          <a:schemeClr val="accent3">
                            <a:lumMod val="75000"/>
                          </a:schemeClr>
                        </a:solidFill>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132080" algn="ctr">
                        <a:lnSpc>
                          <a:spcPts val="1365"/>
                        </a:lnSpc>
                      </a:pPr>
                      <a:r>
                        <a:rPr lang="es-ES" sz="1800" b="1" i="1" dirty="0" err="1">
                          <a:solidFill>
                            <a:schemeClr val="accent3">
                              <a:lumMod val="75000"/>
                            </a:schemeClr>
                          </a:solidFill>
                          <a:effectLst/>
                          <a:latin typeface="+mn-lt"/>
                          <a:cs typeface="Arial" panose="020B0604020202020204" pitchFamily="34" charset="0"/>
                        </a:rPr>
                        <a:t>Message</a:t>
                      </a:r>
                      <a:r>
                        <a:rPr lang="es-ES" sz="1800" b="1" i="1" dirty="0">
                          <a:solidFill>
                            <a:schemeClr val="accent3">
                              <a:lumMod val="75000"/>
                            </a:schemeClr>
                          </a:solidFill>
                          <a:effectLst/>
                          <a:latin typeface="+mn-lt"/>
                          <a:cs typeface="Arial" panose="020B0604020202020204" pitchFamily="34" charset="0"/>
                        </a:rPr>
                        <a:t> </a:t>
                      </a:r>
                      <a:r>
                        <a:rPr lang="es-ES" sz="1800" b="1" i="1" dirty="0" err="1">
                          <a:solidFill>
                            <a:schemeClr val="accent3">
                              <a:lumMod val="75000"/>
                            </a:schemeClr>
                          </a:solidFill>
                          <a:effectLst/>
                          <a:latin typeface="+mn-lt"/>
                          <a:cs typeface="Arial" panose="020B0604020202020204" pitchFamily="34" charset="0"/>
                        </a:rPr>
                        <a:t>Length</a:t>
                      </a:r>
                      <a:endParaRPr lang="es-ES" sz="1800" b="1" i="1" dirty="0">
                        <a:solidFill>
                          <a:schemeClr val="accent3">
                            <a:lumMod val="75000"/>
                          </a:schemeClr>
                        </a:solidFill>
                        <a:effectLst/>
                        <a:latin typeface="+mn-lt"/>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200660" marR="147955" algn="ctr">
                        <a:lnSpc>
                          <a:spcPts val="1365"/>
                        </a:lnSpc>
                        <a:spcAft>
                          <a:spcPts val="0"/>
                        </a:spcAft>
                      </a:pPr>
                      <a:r>
                        <a:rPr lang="es-ES" sz="1800" b="1" i="1" dirty="0" err="1">
                          <a:solidFill>
                            <a:schemeClr val="accent3">
                              <a:lumMod val="75000"/>
                            </a:schemeClr>
                          </a:solidFill>
                          <a:effectLst/>
                        </a:rPr>
                        <a:t>Throughput</a:t>
                      </a:r>
                      <a:endParaRPr lang="es-ES" sz="1800" b="1" i="1" dirty="0">
                        <a:solidFill>
                          <a:schemeClr val="accent3">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nchor="ctr"/>
                </a:tc>
                <a:extLst>
                  <a:ext uri="{0D108BD9-81ED-4DB2-BD59-A6C34878D82A}">
                    <a16:rowId xmlns:a16="http://schemas.microsoft.com/office/drawing/2014/main" val="3019417551"/>
                  </a:ext>
                </a:extLst>
              </a:tr>
              <a:tr h="453342">
                <a:tc>
                  <a:txBody>
                    <a:bodyPr/>
                    <a:lstStyle/>
                    <a:p>
                      <a:pPr marL="86995" marR="116840" algn="ctr">
                        <a:lnSpc>
                          <a:spcPts val="1365"/>
                        </a:lnSpc>
                        <a:spcAft>
                          <a:spcPts val="0"/>
                        </a:spcAft>
                      </a:pPr>
                      <a:r>
                        <a:rPr lang="en-US" sz="1800" b="1" i="1" dirty="0">
                          <a:solidFill>
                            <a:schemeClr val="accent3">
                              <a:lumMod val="75000"/>
                            </a:schemeClr>
                          </a:solidFill>
                          <a:effectLst/>
                          <a:latin typeface="+mn-lt"/>
                        </a:rPr>
                        <a:t>Instance</a:t>
                      </a:r>
                      <a:endParaRPr lang="es-ES" sz="1800" b="1" i="1" dirty="0">
                        <a:solidFill>
                          <a:schemeClr val="accent3">
                            <a:lumMod val="75000"/>
                          </a:schemeClr>
                        </a:solidFill>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32080" algn="l">
                        <a:lnSpc>
                          <a:spcPts val="1365"/>
                        </a:lnSpc>
                      </a:pPr>
                      <a:r>
                        <a:rPr lang="en-US" sz="1800" b="1" i="1" dirty="0">
                          <a:solidFill>
                            <a:schemeClr val="accent3">
                              <a:lumMod val="75000"/>
                            </a:schemeClr>
                          </a:solidFill>
                          <a:effectLst/>
                          <a:latin typeface="+mn-lt"/>
                        </a:rPr>
                        <a:t>&lt; Block Size</a:t>
                      </a:r>
                      <a:endParaRPr lang="es-ES" sz="1800" b="1" i="1" dirty="0">
                        <a:solidFill>
                          <a:schemeClr val="accent3">
                            <a:lumMod val="75000"/>
                          </a:schemeClr>
                        </a:solidFill>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32080" algn="l">
                        <a:lnSpc>
                          <a:spcPts val="1365"/>
                        </a:lnSpc>
                      </a:pPr>
                      <a:r>
                        <a:rPr lang="en-US" sz="1800" b="1" i="1" dirty="0">
                          <a:solidFill>
                            <a:schemeClr val="accent3">
                              <a:lumMod val="75000"/>
                            </a:schemeClr>
                          </a:solidFill>
                          <a:effectLst/>
                          <a:latin typeface="+mn-lt"/>
                        </a:rPr>
                        <a:t>&gt; Block Size</a:t>
                      </a:r>
                      <a:endParaRPr lang="es-ES" sz="1800" b="1" i="1" dirty="0">
                        <a:solidFill>
                          <a:schemeClr val="accent3">
                            <a:lumMod val="75000"/>
                          </a:schemeClr>
                        </a:solidFill>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2776243"/>
                  </a:ext>
                </a:extLst>
              </a:tr>
              <a:tr h="453342">
                <a:tc>
                  <a:txBody>
                    <a:bodyPr/>
                    <a:lstStyle/>
                    <a:p>
                      <a:pPr marL="62230" marR="343535" algn="l">
                        <a:lnSpc>
                          <a:spcPts val="1360"/>
                        </a:lnSpc>
                        <a:spcBef>
                          <a:spcPts val="230"/>
                        </a:spcBef>
                        <a:spcAft>
                          <a:spcPts val="0"/>
                        </a:spcAft>
                      </a:pPr>
                      <a:r>
                        <a:rPr lang="en-US" sz="1800" b="1" dirty="0">
                          <a:effectLst/>
                          <a:latin typeface="+mn-lt"/>
                          <a:ea typeface="Times New Roman" panose="02020603050405020304" pitchFamily="18" charset="0"/>
                          <a:cs typeface="Times New Roman" panose="02020603050405020304" pitchFamily="18" charset="0"/>
                        </a:rPr>
                        <a:t>SHA3-224</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60"/>
                        </a:lnSpc>
                        <a:spcBef>
                          <a:spcPts val="230"/>
                        </a:spcBef>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x6.23</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60"/>
                        </a:lnSpc>
                        <a:spcBef>
                          <a:spcPts val="230"/>
                        </a:spcBef>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x10.89</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6327218"/>
                  </a:ext>
                </a:extLst>
              </a:tr>
              <a:tr h="453342">
                <a:tc>
                  <a:txBody>
                    <a:bodyPr/>
                    <a:lstStyle/>
                    <a:p>
                      <a:pPr marL="62230" marR="343535" algn="l">
                        <a:lnSpc>
                          <a:spcPts val="1345"/>
                        </a:lnSpc>
                        <a:spcAft>
                          <a:spcPts val="0"/>
                        </a:spcAft>
                      </a:pPr>
                      <a:r>
                        <a:rPr lang="en-US" sz="1800" b="1" dirty="0">
                          <a:effectLst/>
                          <a:latin typeface="+mn-lt"/>
                          <a:ea typeface="Times New Roman" panose="02020603050405020304" pitchFamily="18" charset="0"/>
                          <a:cs typeface="Times New Roman" panose="02020603050405020304" pitchFamily="18" charset="0"/>
                        </a:rPr>
                        <a:t>SHA3-256</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x6.41</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x11.71</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1302793"/>
                  </a:ext>
                </a:extLst>
              </a:tr>
              <a:tr h="453342">
                <a:tc>
                  <a:txBody>
                    <a:bodyPr/>
                    <a:lstStyle/>
                    <a:p>
                      <a:pPr marL="62230" marR="343535" algn="l">
                        <a:lnSpc>
                          <a:spcPts val="1345"/>
                        </a:lnSpc>
                        <a:spcAft>
                          <a:spcPts val="0"/>
                        </a:spcAft>
                      </a:pPr>
                      <a:r>
                        <a:rPr lang="en-US" sz="1800" b="1" dirty="0">
                          <a:effectLst/>
                          <a:latin typeface="+mn-lt"/>
                          <a:ea typeface="Times New Roman" panose="02020603050405020304" pitchFamily="18" charset="0"/>
                          <a:cs typeface="Times New Roman" panose="02020603050405020304" pitchFamily="18" charset="0"/>
                        </a:rPr>
                        <a:t>SHA3-384</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x6.77</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x14.54</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339240"/>
                  </a:ext>
                </a:extLst>
              </a:tr>
              <a:tr h="453342">
                <a:tc>
                  <a:txBody>
                    <a:bodyPr/>
                    <a:lstStyle/>
                    <a:p>
                      <a:pPr marL="62230" marR="343535" algn="l">
                        <a:lnSpc>
                          <a:spcPts val="1345"/>
                        </a:lnSpc>
                        <a:spcAft>
                          <a:spcPts val="0"/>
                        </a:spcAft>
                      </a:pPr>
                      <a:r>
                        <a:rPr lang="en-US" sz="1800" b="1" dirty="0">
                          <a:effectLst/>
                          <a:latin typeface="+mn-lt"/>
                          <a:ea typeface="Times New Roman" panose="02020603050405020304" pitchFamily="18" charset="0"/>
                          <a:cs typeface="Times New Roman" panose="02020603050405020304" pitchFamily="18" charset="0"/>
                        </a:rPr>
                        <a:t>SHA3-512</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x7.33</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x19.93</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3987983"/>
                  </a:ext>
                </a:extLst>
              </a:tr>
              <a:tr h="453342">
                <a:tc>
                  <a:txBody>
                    <a:bodyPr/>
                    <a:lstStyle/>
                    <a:p>
                      <a:pPr marL="62230" marR="343535" algn="l">
                        <a:lnSpc>
                          <a:spcPts val="1345"/>
                        </a:lnSpc>
                        <a:spcAft>
                          <a:spcPts val="0"/>
                        </a:spcAft>
                      </a:pPr>
                      <a:r>
                        <a:rPr lang="en-US" sz="1800" b="1" dirty="0">
                          <a:effectLst/>
                          <a:latin typeface="+mn-lt"/>
                          <a:ea typeface="Times New Roman" panose="02020603050405020304" pitchFamily="18" charset="0"/>
                          <a:cs typeface="Times New Roman" panose="02020603050405020304" pitchFamily="18" charset="0"/>
                        </a:rPr>
                        <a:t>SHAKE128</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x2.80</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4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x8.18</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4092348"/>
                  </a:ext>
                </a:extLst>
              </a:tr>
              <a:tr h="453342">
                <a:tc>
                  <a:txBody>
                    <a:bodyPr/>
                    <a:lstStyle/>
                    <a:p>
                      <a:pPr marL="62230" marR="343535" algn="l">
                        <a:lnSpc>
                          <a:spcPts val="1365"/>
                        </a:lnSpc>
                        <a:spcAft>
                          <a:spcPts val="0"/>
                        </a:spcAft>
                      </a:pPr>
                      <a:r>
                        <a:rPr lang="en-US" sz="1800" b="1" dirty="0">
                          <a:effectLst/>
                          <a:latin typeface="+mn-lt"/>
                          <a:ea typeface="Times New Roman" panose="02020603050405020304" pitchFamily="18" charset="0"/>
                          <a:cs typeface="Times New Roman" panose="02020603050405020304" pitchFamily="18" charset="0"/>
                        </a:rPr>
                        <a:t>SHAKE256</a:t>
                      </a:r>
                      <a:endParaRPr lang="es-ES" sz="1600" b="1"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65"/>
                        </a:lnSpc>
                        <a:spcAft>
                          <a:spcPts val="0"/>
                        </a:spcAft>
                      </a:pPr>
                      <a:r>
                        <a:rPr lang="en-US" sz="1800" dirty="0">
                          <a:solidFill>
                            <a:schemeClr val="accent4">
                              <a:lumMod val="75000"/>
                            </a:schemeClr>
                          </a:solidFill>
                          <a:effectLst/>
                          <a:latin typeface="+mn-lt"/>
                          <a:ea typeface="Times New Roman" panose="02020603050405020304" pitchFamily="18" charset="0"/>
                          <a:cs typeface="Times New Roman" panose="02020603050405020304" pitchFamily="18" charset="0"/>
                        </a:rPr>
                        <a:t>x3.07</a:t>
                      </a:r>
                      <a:endParaRPr lang="es-ES" sz="1600" dirty="0">
                        <a:solidFill>
                          <a:schemeClr val="accent4">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610870" algn="l">
                        <a:lnSpc>
                          <a:spcPts val="1365"/>
                        </a:lnSpc>
                        <a:spcAft>
                          <a:spcPts val="0"/>
                        </a:spcAft>
                      </a:pPr>
                      <a:r>
                        <a:rPr lang="en-US" sz="1800" dirty="0">
                          <a:solidFill>
                            <a:schemeClr val="bg2">
                              <a:lumMod val="75000"/>
                            </a:schemeClr>
                          </a:solidFill>
                          <a:effectLst/>
                          <a:latin typeface="+mn-lt"/>
                          <a:ea typeface="Times New Roman" panose="02020603050405020304" pitchFamily="18" charset="0"/>
                          <a:cs typeface="Times New Roman" panose="02020603050405020304" pitchFamily="18" charset="0"/>
                        </a:rPr>
                        <a:t>x9.64</a:t>
                      </a:r>
                      <a:endParaRPr lang="es-ES" sz="1600" dirty="0">
                        <a:solidFill>
                          <a:schemeClr val="bg2">
                            <a:lumMod val="75000"/>
                          </a:schemeClr>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15944"/>
                  </a:ext>
                </a:extLst>
              </a:tr>
            </a:tbl>
          </a:graphicData>
        </a:graphic>
      </p:graphicFrame>
    </p:spTree>
    <p:custDataLst>
      <p:tags r:id="rId1"/>
    </p:custDataLst>
    <p:extLst>
      <p:ext uri="{BB962C8B-B14F-4D97-AF65-F5344CB8AC3E}">
        <p14:creationId xmlns:p14="http://schemas.microsoft.com/office/powerpoint/2010/main" val="1428616350"/>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Post-Quantum </a:t>
            </a:r>
            <a:r>
              <a:rPr lang="es-ES" sz="3200" b="1" dirty="0" err="1">
                <a:latin typeface="Arial" panose="020B0604020202020204" pitchFamily="34" charset="0"/>
                <a:cs typeface="Arial" panose="020B0604020202020204" pitchFamily="34" charset="0"/>
              </a:rPr>
              <a:t>Cryptography</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37</a:t>
            </a:fld>
            <a:endParaRPr lang="es-ES" dirty="0">
              <a:solidFill>
                <a:schemeClr val="bg1"/>
              </a:solidFill>
            </a:endParaRPr>
          </a:p>
        </p:txBody>
      </p:sp>
      <p:pic>
        <p:nvPicPr>
          <p:cNvPr id="10" name="Imagen 9">
            <a:extLst>
              <a:ext uri="{FF2B5EF4-FFF2-40B4-BE49-F238E27FC236}">
                <a16:creationId xmlns:a16="http://schemas.microsoft.com/office/drawing/2014/main" id="{B54F1524-0CE0-4B82-907D-E98526F92097}"/>
              </a:ext>
            </a:extLst>
          </p:cNvPr>
          <p:cNvPicPr>
            <a:picLocks noChangeAspect="1"/>
          </p:cNvPicPr>
          <p:nvPr/>
        </p:nvPicPr>
        <p:blipFill>
          <a:blip r:embed="rId4"/>
          <a:stretch>
            <a:fillRect/>
          </a:stretch>
        </p:blipFill>
        <p:spPr>
          <a:xfrm>
            <a:off x="5276662" y="3870332"/>
            <a:ext cx="6764868" cy="2195726"/>
          </a:xfrm>
          <a:prstGeom prst="rect">
            <a:avLst/>
          </a:prstGeom>
          <a:ln w="57150">
            <a:solidFill>
              <a:schemeClr val="accent2">
                <a:lumMod val="75000"/>
              </a:schemeClr>
            </a:solidFill>
          </a:ln>
        </p:spPr>
      </p:pic>
      <p:pic>
        <p:nvPicPr>
          <p:cNvPr id="12" name="Imagen 11">
            <a:extLst>
              <a:ext uri="{FF2B5EF4-FFF2-40B4-BE49-F238E27FC236}">
                <a16:creationId xmlns:a16="http://schemas.microsoft.com/office/drawing/2014/main" id="{F2E53A49-4E58-48AA-A8F1-41027DC417AB}"/>
              </a:ext>
            </a:extLst>
          </p:cNvPr>
          <p:cNvPicPr>
            <a:picLocks noChangeAspect="1"/>
          </p:cNvPicPr>
          <p:nvPr/>
        </p:nvPicPr>
        <p:blipFill>
          <a:blip r:embed="rId5"/>
          <a:stretch>
            <a:fillRect/>
          </a:stretch>
        </p:blipFill>
        <p:spPr>
          <a:xfrm>
            <a:off x="5419064" y="1233497"/>
            <a:ext cx="6480063" cy="2322124"/>
          </a:xfrm>
          <a:prstGeom prst="rect">
            <a:avLst/>
          </a:prstGeom>
          <a:ln w="57150">
            <a:solidFill>
              <a:schemeClr val="accent4">
                <a:lumMod val="75000"/>
              </a:schemeClr>
            </a:solidFill>
          </a:ln>
        </p:spPr>
      </p:pic>
      <p:sp>
        <p:nvSpPr>
          <p:cNvPr id="13" name="CuadroTexto 12">
            <a:extLst>
              <a:ext uri="{FF2B5EF4-FFF2-40B4-BE49-F238E27FC236}">
                <a16:creationId xmlns:a16="http://schemas.microsoft.com/office/drawing/2014/main" id="{91FDB01B-CEFD-4842-B38C-340215142BCD}"/>
              </a:ext>
            </a:extLst>
          </p:cNvPr>
          <p:cNvSpPr txBox="1"/>
          <p:nvPr/>
        </p:nvSpPr>
        <p:spPr>
          <a:xfrm>
            <a:off x="4283076" y="3679753"/>
            <a:ext cx="3036093" cy="461665"/>
          </a:xfrm>
          <a:prstGeom prst="rect">
            <a:avLst/>
          </a:prstGeom>
          <a:solidFill>
            <a:schemeClr val="accent6">
              <a:lumMod val="20000"/>
              <a:lumOff val="80000"/>
            </a:schemeClr>
          </a:solidFill>
          <a:ln w="19050">
            <a:solidFill>
              <a:schemeClr val="accent6">
                <a:lumMod val="50000"/>
              </a:schemeClr>
            </a:solidFill>
          </a:ln>
          <a:effectLst/>
        </p:spPr>
        <p:txBody>
          <a:bodyPr wrap="square" rtlCol="0">
            <a:spAutoFit/>
          </a:bodyPr>
          <a:lstStyle/>
          <a:p>
            <a:pPr algn="ctr"/>
            <a:r>
              <a:rPr lang="en-GB" sz="2400" b="1" dirty="0">
                <a:solidFill>
                  <a:schemeClr val="accent6">
                    <a:lumMod val="50000"/>
                  </a:schemeClr>
                </a:solidFill>
                <a:latin typeface="Arial" panose="020B0604020202020204" pitchFamily="34" charset="0"/>
                <a:cs typeface="Arial" panose="020B0604020202020204" pitchFamily="34" charset="0"/>
              </a:rPr>
              <a:t>Secret key Scheme</a:t>
            </a:r>
          </a:p>
        </p:txBody>
      </p:sp>
      <p:sp>
        <p:nvSpPr>
          <p:cNvPr id="14" name="CuadroTexto 13">
            <a:extLst>
              <a:ext uri="{FF2B5EF4-FFF2-40B4-BE49-F238E27FC236}">
                <a16:creationId xmlns:a16="http://schemas.microsoft.com/office/drawing/2014/main" id="{1C413633-0A66-44F8-B346-10BEEE11444D}"/>
              </a:ext>
            </a:extLst>
          </p:cNvPr>
          <p:cNvSpPr txBox="1"/>
          <p:nvPr/>
        </p:nvSpPr>
        <p:spPr>
          <a:xfrm>
            <a:off x="4283076" y="814352"/>
            <a:ext cx="3036093" cy="461665"/>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s-ES" sz="2400" b="1" dirty="0" err="1">
                <a:solidFill>
                  <a:schemeClr val="accent4">
                    <a:lumMod val="75000"/>
                  </a:schemeClr>
                </a:solidFill>
                <a:latin typeface="Arial" panose="020B0604020202020204" pitchFamily="34" charset="0"/>
                <a:cs typeface="Arial" panose="020B0604020202020204" pitchFamily="34" charset="0"/>
              </a:rPr>
              <a:t>Public</a:t>
            </a:r>
            <a:r>
              <a:rPr lang="es-ES" sz="2400" b="1" dirty="0">
                <a:solidFill>
                  <a:schemeClr val="accent4">
                    <a:lumMod val="75000"/>
                  </a:schemeClr>
                </a:solidFill>
                <a:latin typeface="Arial" panose="020B0604020202020204" pitchFamily="34" charset="0"/>
                <a:cs typeface="Arial" panose="020B0604020202020204" pitchFamily="34" charset="0"/>
              </a:rPr>
              <a:t> </a:t>
            </a:r>
            <a:r>
              <a:rPr lang="es-ES" sz="2400" b="1" dirty="0" err="1">
                <a:solidFill>
                  <a:schemeClr val="accent4">
                    <a:lumMod val="75000"/>
                  </a:schemeClr>
                </a:solidFill>
                <a:latin typeface="Arial" panose="020B0604020202020204" pitchFamily="34" charset="0"/>
                <a:cs typeface="Arial" panose="020B0604020202020204" pitchFamily="34" charset="0"/>
              </a:rPr>
              <a:t>key</a:t>
            </a:r>
            <a:r>
              <a:rPr lang="es-ES" sz="2400" b="1" dirty="0">
                <a:solidFill>
                  <a:schemeClr val="accent4">
                    <a:lumMod val="75000"/>
                  </a:schemeClr>
                </a:solidFill>
                <a:latin typeface="Arial" panose="020B0604020202020204" pitchFamily="34" charset="0"/>
                <a:cs typeface="Arial" panose="020B0604020202020204" pitchFamily="34" charset="0"/>
              </a:rPr>
              <a:t> </a:t>
            </a:r>
            <a:r>
              <a:rPr lang="es-ES" sz="2400" b="1" dirty="0" err="1">
                <a:solidFill>
                  <a:schemeClr val="accent4">
                    <a:lumMod val="75000"/>
                  </a:schemeClr>
                </a:solidFill>
                <a:latin typeface="Arial" panose="020B0604020202020204" pitchFamily="34" charset="0"/>
                <a:cs typeface="Arial" panose="020B0604020202020204" pitchFamily="34" charset="0"/>
              </a:rPr>
              <a:t>Scheme</a:t>
            </a:r>
            <a:endParaRPr lang="en-GB" sz="2400" b="1" dirty="0">
              <a:solidFill>
                <a:schemeClr val="accent4">
                  <a:lumMod val="75000"/>
                </a:schemeClr>
              </a:solidFill>
              <a:latin typeface="Arial" panose="020B0604020202020204" pitchFamily="34" charset="0"/>
              <a:cs typeface="Arial" panose="020B0604020202020204" pitchFamily="34" charset="0"/>
            </a:endParaRPr>
          </a:p>
        </p:txBody>
      </p:sp>
      <p:pic>
        <p:nvPicPr>
          <p:cNvPr id="8194" name="Picture 2" descr="Google's Groundbreaking Quantum Computer has shattered all expectations |  by Adeleye Fabusoro | Medium">
            <a:extLst>
              <a:ext uri="{FF2B5EF4-FFF2-40B4-BE49-F238E27FC236}">
                <a16:creationId xmlns:a16="http://schemas.microsoft.com/office/drawing/2014/main" id="{7E686977-B435-47B4-A2B2-02F3A057BD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73" y="1795398"/>
            <a:ext cx="2784416" cy="351304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curvado 15">
            <a:extLst>
              <a:ext uri="{FF2B5EF4-FFF2-40B4-BE49-F238E27FC236}">
                <a16:creationId xmlns:a16="http://schemas.microsoft.com/office/drawing/2014/main" id="{CC524926-3B10-4958-B7B4-DBEB4ACD2393}"/>
              </a:ext>
            </a:extLst>
          </p:cNvPr>
          <p:cNvCxnSpPr>
            <a:stCxn id="8194" idx="3"/>
            <a:endCxn id="12" idx="1"/>
          </p:cNvCxnSpPr>
          <p:nvPr/>
        </p:nvCxnSpPr>
        <p:spPr>
          <a:xfrm flipV="1">
            <a:off x="3077289" y="2394559"/>
            <a:ext cx="2341775" cy="1157363"/>
          </a:xfrm>
          <a:prstGeom prst="curvedConnector3">
            <a:avLst>
              <a:gd name="adj1" fmla="val 50000"/>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17">
            <a:extLst>
              <a:ext uri="{FF2B5EF4-FFF2-40B4-BE49-F238E27FC236}">
                <a16:creationId xmlns:a16="http://schemas.microsoft.com/office/drawing/2014/main" id="{0CB47144-066F-4191-B899-7F66FA6DF7E4}"/>
              </a:ext>
            </a:extLst>
          </p:cNvPr>
          <p:cNvCxnSpPr>
            <a:stCxn id="8194" idx="3"/>
            <a:endCxn id="10" idx="1"/>
          </p:cNvCxnSpPr>
          <p:nvPr/>
        </p:nvCxnSpPr>
        <p:spPr>
          <a:xfrm>
            <a:off x="3077289" y="3551922"/>
            <a:ext cx="2199373" cy="1416273"/>
          </a:xfrm>
          <a:prstGeom prst="curved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4C5405F3-A558-435B-A913-07F23D0B5A6D}"/>
              </a:ext>
            </a:extLst>
          </p:cNvPr>
          <p:cNvSpPr txBox="1"/>
          <p:nvPr/>
        </p:nvSpPr>
        <p:spPr>
          <a:xfrm>
            <a:off x="3262080" y="4642811"/>
            <a:ext cx="1872180" cy="461665"/>
          </a:xfrm>
          <a:prstGeom prst="rect">
            <a:avLst/>
          </a:prstGeom>
          <a:solidFill>
            <a:schemeClr val="accent1">
              <a:lumMod val="20000"/>
              <a:lumOff val="80000"/>
            </a:schemeClr>
          </a:solidFill>
          <a:ln w="19050">
            <a:solidFill>
              <a:srgbClr val="FF0000"/>
            </a:solidFill>
          </a:ln>
        </p:spPr>
        <p:txBody>
          <a:bodyPr wrap="square" rtlCol="0">
            <a:spAutoFit/>
          </a:bodyPr>
          <a:lstStyle/>
          <a:p>
            <a:pPr algn="ctr"/>
            <a:r>
              <a:rPr lang="en-GB" sz="2400" i="1" dirty="0">
                <a:solidFill>
                  <a:srgbClr val="FF0000"/>
                </a:solidFill>
                <a:latin typeface="Arial" panose="020B0604020202020204" pitchFamily="34" charset="0"/>
                <a:cs typeface="Arial" panose="020B0604020202020204" pitchFamily="34" charset="0"/>
              </a:rPr>
              <a:t>Grove Alg.</a:t>
            </a:r>
          </a:p>
        </p:txBody>
      </p:sp>
      <p:sp>
        <p:nvSpPr>
          <p:cNvPr id="28" name="CuadroTexto 27">
            <a:extLst>
              <a:ext uri="{FF2B5EF4-FFF2-40B4-BE49-F238E27FC236}">
                <a16:creationId xmlns:a16="http://schemas.microsoft.com/office/drawing/2014/main" id="{647DF9CD-568B-4EA2-8D2F-D87DD76ADB53}"/>
              </a:ext>
            </a:extLst>
          </p:cNvPr>
          <p:cNvSpPr txBox="1"/>
          <p:nvPr/>
        </p:nvSpPr>
        <p:spPr>
          <a:xfrm>
            <a:off x="3277187" y="2239582"/>
            <a:ext cx="1872180" cy="461665"/>
          </a:xfrm>
          <a:prstGeom prst="rect">
            <a:avLst/>
          </a:prstGeom>
          <a:solidFill>
            <a:schemeClr val="accent1">
              <a:lumMod val="20000"/>
              <a:lumOff val="80000"/>
            </a:schemeClr>
          </a:solidFill>
          <a:ln w="19050">
            <a:solidFill>
              <a:srgbClr val="FF0000"/>
            </a:solidFill>
          </a:ln>
        </p:spPr>
        <p:txBody>
          <a:bodyPr wrap="square" rtlCol="0">
            <a:spAutoFit/>
          </a:bodyPr>
          <a:lstStyle/>
          <a:p>
            <a:pPr algn="ctr"/>
            <a:r>
              <a:rPr lang="en-GB" sz="2400" i="1" dirty="0">
                <a:solidFill>
                  <a:srgbClr val="FF0000"/>
                </a:solidFill>
                <a:latin typeface="Arial" panose="020B0604020202020204" pitchFamily="34" charset="0"/>
                <a:cs typeface="Arial" panose="020B0604020202020204" pitchFamily="34" charset="0"/>
              </a:rPr>
              <a:t>Shor Alg.</a:t>
            </a:r>
          </a:p>
        </p:txBody>
      </p:sp>
      <p:pic>
        <p:nvPicPr>
          <p:cNvPr id="8196" name="Picture 4" descr="Skull Emoji [Free Download iPhone Emojis] | Emoji Island">
            <a:extLst>
              <a:ext uri="{FF2B5EF4-FFF2-40B4-BE49-F238E27FC236}">
                <a16:creationId xmlns:a16="http://schemas.microsoft.com/office/drawing/2014/main" id="{4A564201-E8B0-4F57-A0B8-C9BDD03318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4469" y="1529111"/>
            <a:ext cx="877300" cy="86706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Skull Emoji [Free Download iPhone Emojis] | Emoji Island">
            <a:extLst>
              <a:ext uri="{FF2B5EF4-FFF2-40B4-BE49-F238E27FC236}">
                <a16:creationId xmlns:a16="http://schemas.microsoft.com/office/drawing/2014/main" id="{B2AA5F3F-75D6-48E0-B92C-76871BEB57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4469" y="5018929"/>
            <a:ext cx="877300" cy="867065"/>
          </a:xfrm>
          <a:prstGeom prst="rect">
            <a:avLst/>
          </a:prstGeom>
          <a:noFill/>
          <a:extLst>
            <a:ext uri="{909E8E84-426E-40DD-AFC4-6F175D3DCCD1}">
              <a14:hiddenFill xmlns:a14="http://schemas.microsoft.com/office/drawing/2010/main">
                <a:solidFill>
                  <a:srgbClr val="FFFFFF"/>
                </a:solidFill>
              </a14:hiddenFill>
            </a:ext>
          </a:extLst>
        </p:spPr>
      </p:pic>
      <p:sp>
        <p:nvSpPr>
          <p:cNvPr id="31" name="CuadroTexto 30">
            <a:extLst>
              <a:ext uri="{FF2B5EF4-FFF2-40B4-BE49-F238E27FC236}">
                <a16:creationId xmlns:a16="http://schemas.microsoft.com/office/drawing/2014/main" id="{81C586E6-6DED-4CF6-BF79-D55683F49E13}"/>
              </a:ext>
            </a:extLst>
          </p:cNvPr>
          <p:cNvSpPr txBox="1"/>
          <p:nvPr/>
        </p:nvSpPr>
        <p:spPr>
          <a:xfrm>
            <a:off x="230509" y="817998"/>
            <a:ext cx="2846780" cy="830997"/>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Quantum Computers</a:t>
            </a:r>
          </a:p>
        </p:txBody>
      </p:sp>
    </p:spTree>
    <p:custDataLst>
      <p:tags r:id="rId1"/>
    </p:custDataLst>
    <p:extLst>
      <p:ext uri="{BB962C8B-B14F-4D97-AF65-F5344CB8AC3E}">
        <p14:creationId xmlns:p14="http://schemas.microsoft.com/office/powerpoint/2010/main" val="2029436954"/>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Post-Quantum </a:t>
            </a:r>
            <a:r>
              <a:rPr lang="es-ES" sz="3200" b="1" dirty="0" err="1">
                <a:latin typeface="Arial" panose="020B0604020202020204" pitchFamily="34" charset="0"/>
                <a:cs typeface="Arial" panose="020B0604020202020204" pitchFamily="34" charset="0"/>
              </a:rPr>
              <a:t>Cryptography</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38</a:t>
            </a:fld>
            <a:endParaRPr lang="es-ES" dirty="0">
              <a:solidFill>
                <a:schemeClr val="bg1"/>
              </a:solidFill>
            </a:endParaRPr>
          </a:p>
        </p:txBody>
      </p:sp>
      <p:sp>
        <p:nvSpPr>
          <p:cNvPr id="27" name="CuadroTexto 26">
            <a:extLst>
              <a:ext uri="{FF2B5EF4-FFF2-40B4-BE49-F238E27FC236}">
                <a16:creationId xmlns:a16="http://schemas.microsoft.com/office/drawing/2014/main" id="{4C5405F3-A558-435B-A913-07F23D0B5A6D}"/>
              </a:ext>
            </a:extLst>
          </p:cNvPr>
          <p:cNvSpPr txBox="1"/>
          <p:nvPr/>
        </p:nvSpPr>
        <p:spPr>
          <a:xfrm>
            <a:off x="1219717" y="1896046"/>
            <a:ext cx="1872180" cy="461665"/>
          </a:xfrm>
          <a:prstGeom prst="rect">
            <a:avLst/>
          </a:prstGeom>
          <a:solidFill>
            <a:schemeClr val="accent1">
              <a:lumMod val="20000"/>
              <a:lumOff val="80000"/>
            </a:schemeClr>
          </a:solidFill>
          <a:ln w="19050">
            <a:solidFill>
              <a:srgbClr val="FF0000"/>
            </a:solidFill>
          </a:ln>
        </p:spPr>
        <p:txBody>
          <a:bodyPr wrap="square" rtlCol="0">
            <a:spAutoFit/>
          </a:bodyPr>
          <a:lstStyle/>
          <a:p>
            <a:pPr algn="ctr"/>
            <a:r>
              <a:rPr lang="en-GB" sz="2400" i="1" dirty="0">
                <a:solidFill>
                  <a:srgbClr val="FF0000"/>
                </a:solidFill>
                <a:latin typeface="Arial" panose="020B0604020202020204" pitchFamily="34" charset="0"/>
                <a:cs typeface="Arial" panose="020B0604020202020204" pitchFamily="34" charset="0"/>
              </a:rPr>
              <a:t>Grove Alg.</a:t>
            </a:r>
          </a:p>
        </p:txBody>
      </p:sp>
      <p:sp>
        <p:nvSpPr>
          <p:cNvPr id="28" name="CuadroTexto 27">
            <a:extLst>
              <a:ext uri="{FF2B5EF4-FFF2-40B4-BE49-F238E27FC236}">
                <a16:creationId xmlns:a16="http://schemas.microsoft.com/office/drawing/2014/main" id="{647DF9CD-568B-4EA2-8D2F-D87DD76ADB53}"/>
              </a:ext>
            </a:extLst>
          </p:cNvPr>
          <p:cNvSpPr txBox="1"/>
          <p:nvPr/>
        </p:nvSpPr>
        <p:spPr>
          <a:xfrm>
            <a:off x="1219717" y="1028981"/>
            <a:ext cx="1872180" cy="461665"/>
          </a:xfrm>
          <a:prstGeom prst="rect">
            <a:avLst/>
          </a:prstGeom>
          <a:solidFill>
            <a:schemeClr val="accent1">
              <a:lumMod val="20000"/>
              <a:lumOff val="80000"/>
            </a:schemeClr>
          </a:solidFill>
          <a:ln w="19050">
            <a:solidFill>
              <a:srgbClr val="FF0000"/>
            </a:solidFill>
          </a:ln>
        </p:spPr>
        <p:txBody>
          <a:bodyPr wrap="square" rtlCol="0">
            <a:spAutoFit/>
          </a:bodyPr>
          <a:lstStyle/>
          <a:p>
            <a:pPr algn="ctr"/>
            <a:r>
              <a:rPr lang="en-GB" sz="2400" i="1" dirty="0">
                <a:solidFill>
                  <a:srgbClr val="FF0000"/>
                </a:solidFill>
                <a:latin typeface="Arial" panose="020B0604020202020204" pitchFamily="34" charset="0"/>
                <a:cs typeface="Arial" panose="020B0604020202020204" pitchFamily="34" charset="0"/>
              </a:rPr>
              <a:t>Shor Alg.</a:t>
            </a:r>
          </a:p>
        </p:txBody>
      </p:sp>
      <p:pic>
        <p:nvPicPr>
          <p:cNvPr id="8196" name="Picture 4" descr="Skull Emoji [Free Download iPhone Emojis] | Emoji Island">
            <a:extLst>
              <a:ext uri="{FF2B5EF4-FFF2-40B4-BE49-F238E27FC236}">
                <a16:creationId xmlns:a16="http://schemas.microsoft.com/office/drawing/2014/main" id="{4A564201-E8B0-4F57-A0B8-C9BDD0331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47" y="1254491"/>
            <a:ext cx="877300" cy="867065"/>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2D147C20-B6A6-408B-AF69-8DDB46C22F9E}"/>
              </a:ext>
            </a:extLst>
          </p:cNvPr>
          <p:cNvSpPr txBox="1"/>
          <p:nvPr/>
        </p:nvSpPr>
        <p:spPr>
          <a:xfrm>
            <a:off x="4243085" y="1329974"/>
            <a:ext cx="2846780" cy="830997"/>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Post-Quantum Cryptography</a:t>
            </a:r>
          </a:p>
        </p:txBody>
      </p:sp>
      <p:cxnSp>
        <p:nvCxnSpPr>
          <p:cNvPr id="7" name="Conector: curvado 6">
            <a:extLst>
              <a:ext uri="{FF2B5EF4-FFF2-40B4-BE49-F238E27FC236}">
                <a16:creationId xmlns:a16="http://schemas.microsoft.com/office/drawing/2014/main" id="{623C01EA-5F7C-4F9C-AFA8-05A67705166C}"/>
              </a:ext>
            </a:extLst>
          </p:cNvPr>
          <p:cNvCxnSpPr>
            <a:stCxn id="28" idx="3"/>
            <a:endCxn id="19" idx="1"/>
          </p:cNvCxnSpPr>
          <p:nvPr/>
        </p:nvCxnSpPr>
        <p:spPr>
          <a:xfrm>
            <a:off x="3091897" y="1259814"/>
            <a:ext cx="1151188" cy="485659"/>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ector: curvado 8">
            <a:extLst>
              <a:ext uri="{FF2B5EF4-FFF2-40B4-BE49-F238E27FC236}">
                <a16:creationId xmlns:a16="http://schemas.microsoft.com/office/drawing/2014/main" id="{B87B7244-CEA3-4E8F-9BBB-71D5E6434AE3}"/>
              </a:ext>
            </a:extLst>
          </p:cNvPr>
          <p:cNvCxnSpPr>
            <a:stCxn id="27" idx="3"/>
            <a:endCxn id="19" idx="1"/>
          </p:cNvCxnSpPr>
          <p:nvPr/>
        </p:nvCxnSpPr>
        <p:spPr>
          <a:xfrm flipV="1">
            <a:off x="3091897" y="1745473"/>
            <a:ext cx="1151188" cy="381406"/>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5" name="Picture 4" descr="NIST logo: blue">
            <a:extLst>
              <a:ext uri="{FF2B5EF4-FFF2-40B4-BE49-F238E27FC236}">
                <a16:creationId xmlns:a16="http://schemas.microsoft.com/office/drawing/2014/main" id="{84FB3F80-5102-4FCF-951F-FFD5AE889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7456" y="1142619"/>
            <a:ext cx="2831388" cy="1262345"/>
          </a:xfrm>
          <a:prstGeom prst="rect">
            <a:avLst/>
          </a:prstGeom>
          <a:noFill/>
          <a:extLst>
            <a:ext uri="{909E8E84-426E-40DD-AFC4-6F175D3DCCD1}">
              <a14:hiddenFill xmlns:a14="http://schemas.microsoft.com/office/drawing/2010/main">
                <a:solidFill>
                  <a:srgbClr val="FFFFFF"/>
                </a:solidFill>
              </a14:hiddenFill>
            </a:ext>
          </a:extLst>
        </p:spPr>
      </p:pic>
      <p:sp>
        <p:nvSpPr>
          <p:cNvPr id="29" name="Rectángulo 28">
            <a:extLst>
              <a:ext uri="{FF2B5EF4-FFF2-40B4-BE49-F238E27FC236}">
                <a16:creationId xmlns:a16="http://schemas.microsoft.com/office/drawing/2014/main" id="{7A48CFBE-8B78-4BB9-92A4-D9456AEBB1AA}"/>
              </a:ext>
            </a:extLst>
          </p:cNvPr>
          <p:cNvSpPr/>
          <p:nvPr/>
        </p:nvSpPr>
        <p:spPr>
          <a:xfrm>
            <a:off x="207242" y="2748968"/>
            <a:ext cx="2831388" cy="97245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Third Round</a:t>
            </a:r>
          </a:p>
          <a:p>
            <a:pPr algn="ctr"/>
            <a:r>
              <a:rPr lang="en-US" sz="2800" dirty="0">
                <a:latin typeface="Arial" panose="020B0604020202020204" pitchFamily="34" charset="0"/>
                <a:cs typeface="Arial" panose="020B0604020202020204" pitchFamily="34" charset="0"/>
              </a:rPr>
              <a:t>(2020)</a:t>
            </a:r>
          </a:p>
        </p:txBody>
      </p:sp>
      <p:sp>
        <p:nvSpPr>
          <p:cNvPr id="32" name="Rectángulo 31">
            <a:extLst>
              <a:ext uri="{FF2B5EF4-FFF2-40B4-BE49-F238E27FC236}">
                <a16:creationId xmlns:a16="http://schemas.microsoft.com/office/drawing/2014/main" id="{32F9D8AD-5D77-4CBF-82ED-196055DC55D5}"/>
              </a:ext>
            </a:extLst>
          </p:cNvPr>
          <p:cNvSpPr/>
          <p:nvPr/>
        </p:nvSpPr>
        <p:spPr>
          <a:xfrm>
            <a:off x="4267155" y="2761064"/>
            <a:ext cx="3956286" cy="9603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Selected Algorithms</a:t>
            </a:r>
          </a:p>
          <a:p>
            <a:pPr algn="ctr"/>
            <a:r>
              <a:rPr lang="en-US" sz="2800" dirty="0">
                <a:latin typeface="Arial" panose="020B0604020202020204" pitchFamily="34" charset="0"/>
                <a:cs typeface="Arial" panose="020B0604020202020204" pitchFamily="34" charset="0"/>
              </a:rPr>
              <a:t>(2022)</a:t>
            </a:r>
          </a:p>
        </p:txBody>
      </p:sp>
      <p:sp>
        <p:nvSpPr>
          <p:cNvPr id="33" name="Rectángulo 32">
            <a:extLst>
              <a:ext uri="{FF2B5EF4-FFF2-40B4-BE49-F238E27FC236}">
                <a16:creationId xmlns:a16="http://schemas.microsoft.com/office/drawing/2014/main" id="{9E574AA8-15D3-4962-B298-ECF9E2E56E0D}"/>
              </a:ext>
            </a:extLst>
          </p:cNvPr>
          <p:cNvSpPr/>
          <p:nvPr/>
        </p:nvSpPr>
        <p:spPr>
          <a:xfrm>
            <a:off x="9451967" y="2762274"/>
            <a:ext cx="2278742" cy="959151"/>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First Draft</a:t>
            </a:r>
          </a:p>
          <a:p>
            <a:pPr algn="ctr"/>
            <a:r>
              <a:rPr lang="en-US" sz="2800" dirty="0">
                <a:latin typeface="Arial" panose="020B0604020202020204" pitchFamily="34" charset="0"/>
                <a:cs typeface="Arial" panose="020B0604020202020204" pitchFamily="34" charset="0"/>
              </a:rPr>
              <a:t>(2023)</a:t>
            </a:r>
          </a:p>
        </p:txBody>
      </p:sp>
      <p:sp>
        <p:nvSpPr>
          <p:cNvPr id="34" name="Flecha: hacia abajo 33">
            <a:extLst>
              <a:ext uri="{FF2B5EF4-FFF2-40B4-BE49-F238E27FC236}">
                <a16:creationId xmlns:a16="http://schemas.microsoft.com/office/drawing/2014/main" id="{C3370F71-833B-4CD4-87AE-518B6A619EA0}"/>
              </a:ext>
            </a:extLst>
          </p:cNvPr>
          <p:cNvSpPr/>
          <p:nvPr/>
        </p:nvSpPr>
        <p:spPr>
          <a:xfrm rot="16200000">
            <a:off x="3257184" y="2877185"/>
            <a:ext cx="769257" cy="77075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a:p>
        </p:txBody>
      </p:sp>
      <p:sp>
        <p:nvSpPr>
          <p:cNvPr id="35" name="Flecha: hacia abajo 34">
            <a:extLst>
              <a:ext uri="{FF2B5EF4-FFF2-40B4-BE49-F238E27FC236}">
                <a16:creationId xmlns:a16="http://schemas.microsoft.com/office/drawing/2014/main" id="{4FD27A53-801E-4E16-BE7F-9F278D2F5AC3}"/>
              </a:ext>
            </a:extLst>
          </p:cNvPr>
          <p:cNvSpPr/>
          <p:nvPr/>
        </p:nvSpPr>
        <p:spPr>
          <a:xfrm rot="16200000">
            <a:off x="8447759" y="2865090"/>
            <a:ext cx="769257" cy="77075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dirty="0"/>
          </a:p>
        </p:txBody>
      </p:sp>
      <p:sp>
        <p:nvSpPr>
          <p:cNvPr id="36" name="Rectángulo 35">
            <a:extLst>
              <a:ext uri="{FF2B5EF4-FFF2-40B4-BE49-F238E27FC236}">
                <a16:creationId xmlns:a16="http://schemas.microsoft.com/office/drawing/2014/main" id="{068BD6D7-F963-4B8B-805D-EA7AA05E6686}"/>
              </a:ext>
            </a:extLst>
          </p:cNvPr>
          <p:cNvSpPr/>
          <p:nvPr/>
        </p:nvSpPr>
        <p:spPr>
          <a:xfrm>
            <a:off x="2584426" y="4274335"/>
            <a:ext cx="2114771" cy="64417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NTRU</a:t>
            </a:r>
          </a:p>
        </p:txBody>
      </p:sp>
      <p:sp>
        <p:nvSpPr>
          <p:cNvPr id="37" name="Flecha: doblada hacia arriba 36">
            <a:extLst>
              <a:ext uri="{FF2B5EF4-FFF2-40B4-BE49-F238E27FC236}">
                <a16:creationId xmlns:a16="http://schemas.microsoft.com/office/drawing/2014/main" id="{345A1977-D7C3-4BBD-94F3-A930B02BD8B2}"/>
              </a:ext>
            </a:extLst>
          </p:cNvPr>
          <p:cNvSpPr/>
          <p:nvPr/>
        </p:nvSpPr>
        <p:spPr>
          <a:xfrm rot="5400000">
            <a:off x="1415288" y="3929281"/>
            <a:ext cx="972457" cy="931285"/>
          </a:xfrm>
          <a:prstGeom prst="ben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a:p>
        </p:txBody>
      </p:sp>
      <p:pic>
        <p:nvPicPr>
          <p:cNvPr id="9218" name="Picture 2" descr="Vulnerabilidad encontrada en Script c_rehash de OpenSSL">
            <a:extLst>
              <a:ext uri="{FF2B5EF4-FFF2-40B4-BE49-F238E27FC236}">
                <a16:creationId xmlns:a16="http://schemas.microsoft.com/office/drawing/2014/main" id="{D7BAC04B-06E4-4380-B849-AB3868E17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5747" y="4274335"/>
            <a:ext cx="2972764" cy="80886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Urgente actualización en navegador Google Chrome">
            <a:extLst>
              <a:ext uri="{FF2B5EF4-FFF2-40B4-BE49-F238E27FC236}">
                <a16:creationId xmlns:a16="http://schemas.microsoft.com/office/drawing/2014/main" id="{1ECBB0D6-8C0B-441D-B4F7-C5CA4F1672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7405" y="3959449"/>
            <a:ext cx="2018544" cy="1258036"/>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23">
            <a:extLst>
              <a:ext uri="{FF2B5EF4-FFF2-40B4-BE49-F238E27FC236}">
                <a16:creationId xmlns:a16="http://schemas.microsoft.com/office/drawing/2014/main" id="{A1B0A65E-7D42-41BC-9DF3-CD1E4B57BBAC}"/>
              </a:ext>
            </a:extLst>
          </p:cNvPr>
          <p:cNvSpPr/>
          <p:nvPr/>
        </p:nvSpPr>
        <p:spPr>
          <a:xfrm>
            <a:off x="1465651" y="5421936"/>
            <a:ext cx="9260698" cy="74541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Implementing the polynomial multiplier in HW</a:t>
            </a:r>
          </a:p>
        </p:txBody>
      </p:sp>
    </p:spTree>
    <p:custDataLst>
      <p:tags r:id="rId1"/>
    </p:custDataLst>
    <p:extLst>
      <p:ext uri="{BB962C8B-B14F-4D97-AF65-F5344CB8AC3E}">
        <p14:creationId xmlns:p14="http://schemas.microsoft.com/office/powerpoint/2010/main" val="718638566"/>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PQC: NTRU</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39</a:t>
            </a:fld>
            <a:endParaRPr lang="es-ES" dirty="0">
              <a:solidFill>
                <a:schemeClr val="bg1"/>
              </a:solidFill>
            </a:endParaRPr>
          </a:p>
        </p:txBody>
      </p:sp>
      <p:sp>
        <p:nvSpPr>
          <p:cNvPr id="23" name="CuadroTexto 22">
            <a:extLst>
              <a:ext uri="{FF2B5EF4-FFF2-40B4-BE49-F238E27FC236}">
                <a16:creationId xmlns:a16="http://schemas.microsoft.com/office/drawing/2014/main" id="{1F286BD4-1D03-40BA-B138-CD1D58FE0F71}"/>
              </a:ext>
            </a:extLst>
          </p:cNvPr>
          <p:cNvSpPr txBox="1"/>
          <p:nvPr/>
        </p:nvSpPr>
        <p:spPr>
          <a:xfrm>
            <a:off x="1469240" y="1106857"/>
            <a:ext cx="3294705" cy="461665"/>
          </a:xfrm>
          <a:prstGeom prst="rect">
            <a:avLst/>
          </a:prstGeom>
          <a:solidFill>
            <a:srgbClr val="0432FF">
              <a:alpha val="15000"/>
            </a:srgbClr>
          </a:solidFill>
          <a:ln w="19050">
            <a:solidFill>
              <a:schemeClr val="tx1">
                <a:lumMod val="75000"/>
              </a:schemeClr>
            </a:solidFill>
          </a:ln>
        </p:spPr>
        <p:txBody>
          <a:bodyPr wrap="square" rtlCol="0">
            <a:spAutoFit/>
          </a:bodyPr>
          <a:lstStyle/>
          <a:p>
            <a:pPr algn="ctr"/>
            <a:r>
              <a:rPr lang="en-GB" sz="2400" b="1" dirty="0">
                <a:solidFill>
                  <a:schemeClr val="tx1">
                    <a:lumMod val="75000"/>
                  </a:schemeClr>
                </a:solidFill>
                <a:latin typeface="Arial" panose="020B0604020202020204" pitchFamily="34" charset="0"/>
                <a:cs typeface="Arial" panose="020B0604020202020204" pitchFamily="34" charset="0"/>
              </a:rPr>
              <a:t>NTRU (IEEE 1363.1)</a:t>
            </a:r>
          </a:p>
        </p:txBody>
      </p:sp>
      <p:sp>
        <p:nvSpPr>
          <p:cNvPr id="26" name="CuadroTexto 25">
            <a:extLst>
              <a:ext uri="{FF2B5EF4-FFF2-40B4-BE49-F238E27FC236}">
                <a16:creationId xmlns:a16="http://schemas.microsoft.com/office/drawing/2014/main" id="{68265E63-53E9-4A44-B9F2-C8DF60B877F4}"/>
              </a:ext>
            </a:extLst>
          </p:cNvPr>
          <p:cNvSpPr txBox="1"/>
          <p:nvPr/>
        </p:nvSpPr>
        <p:spPr>
          <a:xfrm>
            <a:off x="5933955" y="922190"/>
            <a:ext cx="5282879" cy="830997"/>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Accelerating N cycles when a 0 is found in the blind polynomial</a:t>
            </a:r>
          </a:p>
        </p:txBody>
      </p:sp>
      <p:cxnSp>
        <p:nvCxnSpPr>
          <p:cNvPr id="8" name="Conector recto de flecha 7">
            <a:extLst>
              <a:ext uri="{FF2B5EF4-FFF2-40B4-BE49-F238E27FC236}">
                <a16:creationId xmlns:a16="http://schemas.microsoft.com/office/drawing/2014/main" id="{3B69AF56-5137-46F1-A705-BA711A15BFC9}"/>
              </a:ext>
            </a:extLst>
          </p:cNvPr>
          <p:cNvCxnSpPr>
            <a:stCxn id="23" idx="3"/>
            <a:endCxn id="26" idx="1"/>
          </p:cNvCxnSpPr>
          <p:nvPr/>
        </p:nvCxnSpPr>
        <p:spPr>
          <a:xfrm flipV="1">
            <a:off x="4763945" y="1337689"/>
            <a:ext cx="1170010" cy="1"/>
          </a:xfrm>
          <a:prstGeom prst="straightConnector1">
            <a:avLst/>
          </a:prstGeom>
          <a:ln w="5715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30" name="Rectángulo 29">
            <a:extLst>
              <a:ext uri="{FF2B5EF4-FFF2-40B4-BE49-F238E27FC236}">
                <a16:creationId xmlns:a16="http://schemas.microsoft.com/office/drawing/2014/main" id="{98C8C3C0-0AB3-42FE-8621-53B55B47234F}"/>
              </a:ext>
            </a:extLst>
          </p:cNvPr>
          <p:cNvSpPr/>
          <p:nvPr/>
        </p:nvSpPr>
        <p:spPr>
          <a:xfrm>
            <a:off x="2562832" y="1937883"/>
            <a:ext cx="6742246" cy="46160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Can we use this strategy with NTRU Round-3 ?</a:t>
            </a:r>
          </a:p>
        </p:txBody>
      </p:sp>
      <p:sp>
        <p:nvSpPr>
          <p:cNvPr id="31" name="Rectángulo 30">
            <a:extLst>
              <a:ext uri="{FF2B5EF4-FFF2-40B4-BE49-F238E27FC236}">
                <a16:creationId xmlns:a16="http://schemas.microsoft.com/office/drawing/2014/main" id="{4BCF49A9-FC33-41BB-8E45-4E60E9167ACE}"/>
              </a:ext>
            </a:extLst>
          </p:cNvPr>
          <p:cNvSpPr/>
          <p:nvPr/>
        </p:nvSpPr>
        <p:spPr>
          <a:xfrm>
            <a:off x="1450694" y="2521360"/>
            <a:ext cx="8966521" cy="46010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The number of non-zeros of the blind polynomial is not constant</a:t>
            </a:r>
          </a:p>
        </p:txBody>
      </p:sp>
      <p:sp>
        <p:nvSpPr>
          <p:cNvPr id="38" name="Rectángulo 37">
            <a:extLst>
              <a:ext uri="{FF2B5EF4-FFF2-40B4-BE49-F238E27FC236}">
                <a16:creationId xmlns:a16="http://schemas.microsoft.com/office/drawing/2014/main" id="{BC6D6F5C-5B16-41B7-AC07-5A3C0FEADA9D}"/>
              </a:ext>
            </a:extLst>
          </p:cNvPr>
          <p:cNvSpPr/>
          <p:nvPr/>
        </p:nvSpPr>
        <p:spPr>
          <a:xfrm>
            <a:off x="1331199" y="3124257"/>
            <a:ext cx="9205510" cy="4601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Disclosing information that has to be hided through </a:t>
            </a:r>
            <a:r>
              <a:rPr lang="en-US" sz="2400" b="1" dirty="0">
                <a:latin typeface="Arial" panose="020B0604020202020204" pitchFamily="34" charset="0"/>
                <a:cs typeface="Arial" panose="020B0604020202020204" pitchFamily="34" charset="0"/>
              </a:rPr>
              <a:t>timing attacks</a:t>
            </a:r>
          </a:p>
        </p:txBody>
      </p:sp>
      <p:pic>
        <p:nvPicPr>
          <p:cNvPr id="11" name="Imagen 10">
            <a:extLst>
              <a:ext uri="{FF2B5EF4-FFF2-40B4-BE49-F238E27FC236}">
                <a16:creationId xmlns:a16="http://schemas.microsoft.com/office/drawing/2014/main" id="{5E844AF6-1D8C-460D-A42D-8535FED1FE4D}"/>
              </a:ext>
            </a:extLst>
          </p:cNvPr>
          <p:cNvPicPr>
            <a:picLocks noChangeAspect="1"/>
          </p:cNvPicPr>
          <p:nvPr/>
        </p:nvPicPr>
        <p:blipFill>
          <a:blip r:embed="rId4"/>
          <a:stretch>
            <a:fillRect/>
          </a:stretch>
        </p:blipFill>
        <p:spPr>
          <a:xfrm>
            <a:off x="6697138" y="3705368"/>
            <a:ext cx="3062031" cy="2629414"/>
          </a:xfrm>
          <a:prstGeom prst="rect">
            <a:avLst/>
          </a:prstGeom>
          <a:ln w="57150">
            <a:solidFill>
              <a:schemeClr val="tx1">
                <a:lumMod val="75000"/>
              </a:schemeClr>
            </a:solidFill>
          </a:ln>
        </p:spPr>
      </p:pic>
      <p:sp>
        <p:nvSpPr>
          <p:cNvPr id="39" name="CuadroTexto 38">
            <a:extLst>
              <a:ext uri="{FF2B5EF4-FFF2-40B4-BE49-F238E27FC236}">
                <a16:creationId xmlns:a16="http://schemas.microsoft.com/office/drawing/2014/main" id="{AED1C8A5-9941-4CCA-BE43-045A34C86F30}"/>
              </a:ext>
            </a:extLst>
          </p:cNvPr>
          <p:cNvSpPr txBox="1"/>
          <p:nvPr/>
        </p:nvSpPr>
        <p:spPr>
          <a:xfrm>
            <a:off x="1787856" y="4707335"/>
            <a:ext cx="2846780"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New Strategy</a:t>
            </a:r>
          </a:p>
        </p:txBody>
      </p:sp>
      <p:sp>
        <p:nvSpPr>
          <p:cNvPr id="40" name="CuadroTexto 39">
            <a:extLst>
              <a:ext uri="{FF2B5EF4-FFF2-40B4-BE49-F238E27FC236}">
                <a16:creationId xmlns:a16="http://schemas.microsoft.com/office/drawing/2014/main" id="{AEC17AEF-631F-4512-82C8-7D38DB99ACDC}"/>
              </a:ext>
            </a:extLst>
          </p:cNvPr>
          <p:cNvSpPr txBox="1"/>
          <p:nvPr/>
        </p:nvSpPr>
        <p:spPr>
          <a:xfrm>
            <a:off x="1693200" y="5629813"/>
            <a:ext cx="3036093" cy="461665"/>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s-ES" sz="2400" b="1" dirty="0" err="1">
                <a:solidFill>
                  <a:schemeClr val="accent4">
                    <a:lumMod val="75000"/>
                  </a:schemeClr>
                </a:solidFill>
                <a:latin typeface="Arial" panose="020B0604020202020204" pitchFamily="34" charset="0"/>
                <a:cs typeface="Arial" panose="020B0604020202020204" pitchFamily="34" charset="0"/>
              </a:rPr>
              <a:t>Confident</a:t>
            </a:r>
            <a:r>
              <a:rPr lang="es-ES" sz="2400" b="1" dirty="0">
                <a:solidFill>
                  <a:schemeClr val="accent4">
                    <a:lumMod val="75000"/>
                  </a:schemeClr>
                </a:solidFill>
                <a:latin typeface="Arial" panose="020B0604020202020204" pitchFamily="34" charset="0"/>
                <a:cs typeface="Arial" panose="020B0604020202020204" pitchFamily="34" charset="0"/>
              </a:rPr>
              <a:t> </a:t>
            </a:r>
            <a:r>
              <a:rPr lang="es-ES" sz="2400" b="1" dirty="0" err="1">
                <a:solidFill>
                  <a:schemeClr val="accent4">
                    <a:lumMod val="75000"/>
                  </a:schemeClr>
                </a:solidFill>
                <a:latin typeface="Arial" panose="020B0604020202020204" pitchFamily="34" charset="0"/>
                <a:cs typeface="Arial" panose="020B0604020202020204" pitchFamily="34" charset="0"/>
              </a:rPr>
              <a:t>Limit</a:t>
            </a:r>
            <a:endParaRPr lang="en-GB" sz="2400" b="1" dirty="0">
              <a:solidFill>
                <a:schemeClr val="accent4">
                  <a:lumMod val="75000"/>
                </a:schemeClr>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41DA713F-FBA4-4012-99A3-FE478D27D599}"/>
              </a:ext>
            </a:extLst>
          </p:cNvPr>
          <p:cNvSpPr txBox="1"/>
          <p:nvPr/>
        </p:nvSpPr>
        <p:spPr>
          <a:xfrm>
            <a:off x="1563894" y="3784431"/>
            <a:ext cx="3294705" cy="461665"/>
          </a:xfrm>
          <a:prstGeom prst="rect">
            <a:avLst/>
          </a:prstGeom>
          <a:solidFill>
            <a:srgbClr val="0432FF">
              <a:alpha val="15000"/>
            </a:srgbClr>
          </a:solidFill>
          <a:ln w="19050">
            <a:solidFill>
              <a:schemeClr val="tx1">
                <a:lumMod val="75000"/>
              </a:schemeClr>
            </a:solidFill>
          </a:ln>
        </p:spPr>
        <p:txBody>
          <a:bodyPr wrap="square" rtlCol="0">
            <a:spAutoFit/>
          </a:bodyPr>
          <a:lstStyle/>
          <a:p>
            <a:pPr algn="ctr"/>
            <a:r>
              <a:rPr lang="en-GB" sz="2400" b="1" dirty="0">
                <a:solidFill>
                  <a:schemeClr val="tx1">
                    <a:lumMod val="75000"/>
                  </a:schemeClr>
                </a:solidFill>
                <a:latin typeface="Arial" panose="020B0604020202020204" pitchFamily="34" charset="0"/>
                <a:cs typeface="Arial" panose="020B0604020202020204" pitchFamily="34" charset="0"/>
              </a:rPr>
              <a:t>NTRU (Round-3)</a:t>
            </a:r>
          </a:p>
        </p:txBody>
      </p:sp>
      <p:cxnSp>
        <p:nvCxnSpPr>
          <p:cNvPr id="13" name="Conector recto de flecha 12">
            <a:extLst>
              <a:ext uri="{FF2B5EF4-FFF2-40B4-BE49-F238E27FC236}">
                <a16:creationId xmlns:a16="http://schemas.microsoft.com/office/drawing/2014/main" id="{68349B00-4E25-4EC6-AFF0-DFC0392390E8}"/>
              </a:ext>
            </a:extLst>
          </p:cNvPr>
          <p:cNvCxnSpPr>
            <a:stCxn id="41" idx="2"/>
            <a:endCxn id="39" idx="0"/>
          </p:cNvCxnSpPr>
          <p:nvPr/>
        </p:nvCxnSpPr>
        <p:spPr>
          <a:xfrm flipH="1">
            <a:off x="3211246" y="4246096"/>
            <a:ext cx="1" cy="461239"/>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5" name="Conector recto de flecha 14">
            <a:extLst>
              <a:ext uri="{FF2B5EF4-FFF2-40B4-BE49-F238E27FC236}">
                <a16:creationId xmlns:a16="http://schemas.microsoft.com/office/drawing/2014/main" id="{C35C8EF6-3D17-4DEE-AFA8-2864741DFDE1}"/>
              </a:ext>
            </a:extLst>
          </p:cNvPr>
          <p:cNvCxnSpPr>
            <a:stCxn id="39" idx="2"/>
            <a:endCxn id="40" idx="0"/>
          </p:cNvCxnSpPr>
          <p:nvPr/>
        </p:nvCxnSpPr>
        <p:spPr>
          <a:xfrm>
            <a:off x="3211246" y="5169000"/>
            <a:ext cx="1" cy="460813"/>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2439444944"/>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39" grpId="0" animBg="1"/>
      <p:bldP spid="40" grpId="0" animBg="1"/>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Overview</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4</a:t>
            </a:fld>
            <a:endParaRPr lang="es-ES" dirty="0">
              <a:solidFill>
                <a:schemeClr val="bg1"/>
              </a:solidFill>
            </a:endParaRPr>
          </a:p>
        </p:txBody>
      </p:sp>
      <p:graphicFrame>
        <p:nvGraphicFramePr>
          <p:cNvPr id="7" name="Diagrama 6">
            <a:extLst>
              <a:ext uri="{FF2B5EF4-FFF2-40B4-BE49-F238E27FC236}">
                <a16:creationId xmlns:a16="http://schemas.microsoft.com/office/drawing/2014/main" id="{73EBD9F5-8C07-4001-A10A-3C2E36AC5C36}"/>
              </a:ext>
            </a:extLst>
          </p:cNvPr>
          <p:cNvGraphicFramePr/>
          <p:nvPr>
            <p:extLst>
              <p:ext uri="{D42A27DB-BD31-4B8C-83A1-F6EECF244321}">
                <p14:modId xmlns:p14="http://schemas.microsoft.com/office/powerpoint/2010/main" val="2654485623"/>
              </p:ext>
            </p:extLst>
          </p:nvPr>
        </p:nvGraphicFramePr>
        <p:xfrm>
          <a:off x="342417" y="734664"/>
          <a:ext cx="11482086" cy="57140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99212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1580">
        <p159:morph option="byObject"/>
      </p:transition>
    </mc:Choice>
    <mc:Fallback>
      <p:transition spd="slow" advTm="8158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2D400156-7A9E-4F9E-BC8F-D3F9BF87243E}"/>
              </a:ext>
            </a:extLst>
          </p:cNvPr>
          <p:cNvPicPr>
            <a:picLocks noChangeAspect="1"/>
          </p:cNvPicPr>
          <p:nvPr/>
        </p:nvPicPr>
        <p:blipFill>
          <a:blip r:embed="rId4"/>
          <a:stretch>
            <a:fillRect/>
          </a:stretch>
        </p:blipFill>
        <p:spPr>
          <a:xfrm>
            <a:off x="6331352" y="1279128"/>
            <a:ext cx="5499903" cy="4917683"/>
          </a:xfrm>
          <a:prstGeom prst="rect">
            <a:avLst/>
          </a:prstGeom>
          <a:ln w="57150">
            <a:solidFill>
              <a:schemeClr val="accent4">
                <a:lumMod val="75000"/>
              </a:schemeClr>
            </a:solidFill>
          </a:ln>
        </p:spPr>
      </p:pic>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PQC: NTRU</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40</a:t>
            </a:fld>
            <a:endParaRPr lang="es-ES" dirty="0">
              <a:solidFill>
                <a:schemeClr val="bg1"/>
              </a:solidFill>
            </a:endParaRPr>
          </a:p>
        </p:txBody>
      </p:sp>
      <p:pic>
        <p:nvPicPr>
          <p:cNvPr id="23" name="Imagen 22">
            <a:extLst>
              <a:ext uri="{FF2B5EF4-FFF2-40B4-BE49-F238E27FC236}">
                <a16:creationId xmlns:a16="http://schemas.microsoft.com/office/drawing/2014/main" id="{E17272AB-B875-4C90-8B2D-F621779A8529}"/>
              </a:ext>
            </a:extLst>
          </p:cNvPr>
          <p:cNvPicPr>
            <a:picLocks noChangeAspect="1"/>
          </p:cNvPicPr>
          <p:nvPr/>
        </p:nvPicPr>
        <p:blipFill>
          <a:blip r:embed="rId5"/>
          <a:stretch>
            <a:fillRect/>
          </a:stretch>
        </p:blipFill>
        <p:spPr>
          <a:xfrm>
            <a:off x="712702" y="1747943"/>
            <a:ext cx="2209539" cy="3279998"/>
          </a:xfrm>
          <a:prstGeom prst="rect">
            <a:avLst/>
          </a:prstGeom>
          <a:ln w="57150">
            <a:solidFill>
              <a:schemeClr val="tx1"/>
            </a:solidFill>
          </a:ln>
        </p:spPr>
      </p:pic>
      <p:pic>
        <p:nvPicPr>
          <p:cNvPr id="26" name="Imagen 25">
            <a:extLst>
              <a:ext uri="{FF2B5EF4-FFF2-40B4-BE49-F238E27FC236}">
                <a16:creationId xmlns:a16="http://schemas.microsoft.com/office/drawing/2014/main" id="{0A32483B-3223-439C-9F22-28C660E237DE}"/>
              </a:ext>
            </a:extLst>
          </p:cNvPr>
          <p:cNvPicPr>
            <a:picLocks noChangeAspect="1"/>
          </p:cNvPicPr>
          <p:nvPr/>
        </p:nvPicPr>
        <p:blipFill>
          <a:blip r:embed="rId6"/>
          <a:stretch>
            <a:fillRect/>
          </a:stretch>
        </p:blipFill>
        <p:spPr>
          <a:xfrm>
            <a:off x="3069237" y="1548243"/>
            <a:ext cx="4165445" cy="1469759"/>
          </a:xfrm>
          <a:prstGeom prst="rect">
            <a:avLst/>
          </a:prstGeom>
        </p:spPr>
      </p:pic>
      <mc:AlternateContent xmlns:mc="http://schemas.openxmlformats.org/markup-compatibility/2006">
        <mc:Choice xmlns:a14="http://schemas.microsoft.com/office/drawing/2010/main" Requires="a14">
          <p:sp>
            <p:nvSpPr>
              <p:cNvPr id="31" name="CuadroTexto 30">
                <a:extLst>
                  <a:ext uri="{FF2B5EF4-FFF2-40B4-BE49-F238E27FC236}">
                    <a16:creationId xmlns:a16="http://schemas.microsoft.com/office/drawing/2014/main" id="{47497525-7190-485A-8F3C-312B5E93A9DA}"/>
                  </a:ext>
                </a:extLst>
              </p:cNvPr>
              <p:cNvSpPr txBox="1"/>
              <p:nvPr/>
            </p:nvSpPr>
            <p:spPr>
              <a:xfrm>
                <a:off x="712702" y="840797"/>
                <a:ext cx="5849884" cy="57868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s-ES" sz="2800" i="1" dirty="0" smtClean="0">
                          <a:solidFill>
                            <a:schemeClr val="bg1"/>
                          </a:solidFill>
                          <a:latin typeface="Cambria Math" panose="02040503050406030204" pitchFamily="18" charset="0"/>
                          <a:cs typeface="Arial" panose="020B0604020202020204" pitchFamily="34" charset="0"/>
                        </a:rPr>
                        <m:t>e</m:t>
                      </m:r>
                      <m:d>
                        <m:dPr>
                          <m:ctrlPr>
                            <a:rPr lang="es-ES" sz="2800" b="0" i="1" dirty="0" smtClean="0">
                              <a:solidFill>
                                <a:schemeClr val="bg1"/>
                              </a:solidFill>
                              <a:latin typeface="Cambria Math" panose="02040503050406030204" pitchFamily="18" charset="0"/>
                              <a:cs typeface="Arial" panose="020B0604020202020204" pitchFamily="34" charset="0"/>
                            </a:rPr>
                          </m:ctrlPr>
                        </m:dPr>
                        <m:e>
                          <m:r>
                            <a:rPr lang="es-ES" sz="2800" b="0" i="1" dirty="0" smtClean="0">
                              <a:solidFill>
                                <a:schemeClr val="bg1"/>
                              </a:solidFill>
                              <a:latin typeface="Cambria Math" panose="02040503050406030204" pitchFamily="18" charset="0"/>
                              <a:cs typeface="Arial" panose="020B0604020202020204" pitchFamily="34" charset="0"/>
                            </a:rPr>
                            <m:t>𝑥</m:t>
                          </m:r>
                        </m:e>
                      </m:d>
                      <m:r>
                        <a:rPr lang="es-ES" sz="2800" b="0" i="1" dirty="0" smtClean="0">
                          <a:solidFill>
                            <a:schemeClr val="bg1"/>
                          </a:solidFill>
                          <a:latin typeface="Cambria Math" panose="02040503050406030204" pitchFamily="18" charset="0"/>
                          <a:cs typeface="Arial" panose="020B0604020202020204" pitchFamily="34" charset="0"/>
                        </a:rPr>
                        <m:t>=</m:t>
                      </m:r>
                      <m:d>
                        <m:dPr>
                          <m:ctrlPr>
                            <a:rPr lang="es-ES" sz="2800" b="0" i="1" dirty="0" smtClean="0">
                              <a:solidFill>
                                <a:schemeClr val="bg1"/>
                              </a:solidFill>
                              <a:latin typeface="Cambria Math" panose="02040503050406030204" pitchFamily="18" charset="0"/>
                              <a:cs typeface="Arial" panose="020B0604020202020204" pitchFamily="34" charset="0"/>
                            </a:rPr>
                          </m:ctrlPr>
                        </m:dPr>
                        <m:e>
                          <m:r>
                            <a:rPr lang="es-ES" sz="2800" b="0" i="1" dirty="0" smtClean="0">
                              <a:solidFill>
                                <a:schemeClr val="bg1"/>
                              </a:solidFill>
                              <a:latin typeface="Cambria Math" panose="02040503050406030204" pitchFamily="18" charset="0"/>
                              <a:cs typeface="Arial" panose="020B0604020202020204" pitchFamily="34" charset="0"/>
                            </a:rPr>
                            <m:t>h</m:t>
                          </m:r>
                          <m:d>
                            <m:dPr>
                              <m:ctrlPr>
                                <a:rPr lang="es-ES" sz="2800" b="0" i="1" dirty="0" smtClean="0">
                                  <a:solidFill>
                                    <a:schemeClr val="bg1"/>
                                  </a:solidFill>
                                  <a:latin typeface="Cambria Math" panose="02040503050406030204" pitchFamily="18" charset="0"/>
                                  <a:cs typeface="Arial" panose="020B0604020202020204" pitchFamily="34" charset="0"/>
                                </a:rPr>
                              </m:ctrlPr>
                            </m:dPr>
                            <m:e>
                              <m:r>
                                <a:rPr lang="es-ES" sz="2800" b="0" i="1" dirty="0" smtClean="0">
                                  <a:solidFill>
                                    <a:schemeClr val="bg1"/>
                                  </a:solidFill>
                                  <a:latin typeface="Cambria Math" panose="02040503050406030204" pitchFamily="18" charset="0"/>
                                  <a:cs typeface="Arial" panose="020B0604020202020204" pitchFamily="34" charset="0"/>
                                </a:rPr>
                                <m:t>𝑥</m:t>
                              </m:r>
                            </m:e>
                          </m:d>
                          <m:r>
                            <a:rPr lang="es-ES" sz="2800" b="0" i="1" dirty="0" smtClean="0">
                              <a:solidFill>
                                <a:schemeClr val="bg1"/>
                              </a:solidFill>
                              <a:latin typeface="Cambria Math" panose="02040503050406030204" pitchFamily="18" charset="0"/>
                              <a:cs typeface="Arial" panose="020B0604020202020204" pitchFamily="34" charset="0"/>
                            </a:rPr>
                            <m:t>×</m:t>
                          </m:r>
                          <m:r>
                            <a:rPr lang="es-ES" sz="2800" b="0" i="1" dirty="0" smtClean="0">
                              <a:solidFill>
                                <a:schemeClr val="bg1"/>
                              </a:solidFill>
                              <a:latin typeface="Cambria Math" panose="02040503050406030204" pitchFamily="18" charset="0"/>
                              <a:cs typeface="Arial" panose="020B0604020202020204" pitchFamily="34" charset="0"/>
                            </a:rPr>
                            <m:t>𝑟</m:t>
                          </m:r>
                          <m:d>
                            <m:dPr>
                              <m:ctrlPr>
                                <a:rPr lang="es-ES" sz="2800" b="0" i="1" dirty="0" smtClean="0">
                                  <a:solidFill>
                                    <a:schemeClr val="bg1"/>
                                  </a:solidFill>
                                  <a:latin typeface="Cambria Math" panose="02040503050406030204" pitchFamily="18" charset="0"/>
                                  <a:cs typeface="Arial" panose="020B0604020202020204" pitchFamily="34" charset="0"/>
                                </a:rPr>
                              </m:ctrlPr>
                            </m:dPr>
                            <m:e>
                              <m:r>
                                <a:rPr lang="es-ES" sz="2800" b="0" i="1" dirty="0" smtClean="0">
                                  <a:solidFill>
                                    <a:schemeClr val="bg1"/>
                                  </a:solidFill>
                                  <a:latin typeface="Cambria Math" panose="02040503050406030204" pitchFamily="18" charset="0"/>
                                  <a:cs typeface="Arial" panose="020B0604020202020204" pitchFamily="34" charset="0"/>
                                </a:rPr>
                                <m:t>𝑥</m:t>
                              </m:r>
                            </m:e>
                          </m:d>
                          <m:r>
                            <a:rPr lang="es-ES" sz="2800" b="0" i="1" dirty="0" smtClean="0">
                              <a:solidFill>
                                <a:schemeClr val="bg1"/>
                              </a:solidFill>
                              <a:latin typeface="Cambria Math" panose="02040503050406030204" pitchFamily="18" charset="0"/>
                              <a:cs typeface="Arial" panose="020B0604020202020204" pitchFamily="34" charset="0"/>
                            </a:rPr>
                            <m:t>+</m:t>
                          </m:r>
                          <m:r>
                            <a:rPr lang="es-ES" sz="2800" b="0" i="1" dirty="0" smtClean="0">
                              <a:solidFill>
                                <a:schemeClr val="bg1"/>
                              </a:solidFill>
                              <a:latin typeface="Cambria Math" panose="02040503050406030204" pitchFamily="18" charset="0"/>
                              <a:cs typeface="Arial" panose="020B0604020202020204" pitchFamily="34" charset="0"/>
                            </a:rPr>
                            <m:t>𝑚</m:t>
                          </m:r>
                          <m:d>
                            <m:dPr>
                              <m:ctrlPr>
                                <a:rPr lang="es-ES" sz="2800" b="0" i="1" dirty="0" smtClean="0">
                                  <a:solidFill>
                                    <a:schemeClr val="bg1"/>
                                  </a:solidFill>
                                  <a:latin typeface="Cambria Math" panose="02040503050406030204" pitchFamily="18" charset="0"/>
                                  <a:cs typeface="Arial" panose="020B0604020202020204" pitchFamily="34" charset="0"/>
                                </a:rPr>
                              </m:ctrlPr>
                            </m:dPr>
                            <m:e>
                              <m:r>
                                <a:rPr lang="es-ES" sz="2800" b="0" i="1" dirty="0" smtClean="0">
                                  <a:solidFill>
                                    <a:schemeClr val="bg1"/>
                                  </a:solidFill>
                                  <a:latin typeface="Cambria Math" panose="02040503050406030204" pitchFamily="18" charset="0"/>
                                  <a:cs typeface="Arial" panose="020B0604020202020204" pitchFamily="34" charset="0"/>
                                </a:rPr>
                                <m:t>𝑥</m:t>
                              </m:r>
                            </m:e>
                          </m:d>
                        </m:e>
                      </m:d>
                      <m:r>
                        <a:rPr lang="es-ES" sz="2800" b="0" i="1" dirty="0" smtClean="0">
                          <a:solidFill>
                            <a:schemeClr val="bg1"/>
                          </a:solidFill>
                          <a:latin typeface="Cambria Math" panose="02040503050406030204" pitchFamily="18" charset="0"/>
                          <a:cs typeface="Arial" panose="020B0604020202020204" pitchFamily="34" charset="0"/>
                        </a:rPr>
                        <m:t> </m:t>
                      </m:r>
                      <m:r>
                        <a:rPr lang="es-ES" sz="2800" b="0" i="1" dirty="0" smtClean="0">
                          <a:solidFill>
                            <a:schemeClr val="bg1"/>
                          </a:solidFill>
                          <a:latin typeface="Cambria Math" panose="02040503050406030204" pitchFamily="18" charset="0"/>
                          <a:cs typeface="Arial" panose="020B0604020202020204" pitchFamily="34" charset="0"/>
                        </a:rPr>
                        <m:t>𝑚𝑜𝑑</m:t>
                      </m:r>
                      <m:r>
                        <a:rPr lang="es-ES" sz="2800" b="0" i="1" dirty="0" smtClean="0">
                          <a:solidFill>
                            <a:schemeClr val="bg1"/>
                          </a:solidFill>
                          <a:latin typeface="Cambria Math" panose="02040503050406030204" pitchFamily="18" charset="0"/>
                          <a:cs typeface="Arial" panose="020B0604020202020204" pitchFamily="34" charset="0"/>
                        </a:rPr>
                        <m:t> </m:t>
                      </m:r>
                      <m:r>
                        <a:rPr lang="es-ES" sz="2800" b="0" i="1" dirty="0" smtClean="0">
                          <a:solidFill>
                            <a:schemeClr val="bg1"/>
                          </a:solidFill>
                          <a:latin typeface="Cambria Math" panose="02040503050406030204" pitchFamily="18" charset="0"/>
                          <a:cs typeface="Arial" panose="020B0604020202020204" pitchFamily="34" charset="0"/>
                        </a:rPr>
                        <m:t>𝑞</m:t>
                      </m:r>
                    </m:oMath>
                  </m:oMathPara>
                </a14:m>
                <a:endParaRPr lang="en-GB" sz="2800" dirty="0">
                  <a:solidFill>
                    <a:schemeClr val="bg1"/>
                  </a:solidFill>
                  <a:latin typeface="Arial" panose="020B0604020202020204" pitchFamily="34" charset="0"/>
                  <a:cs typeface="Arial" panose="020B0604020202020204" pitchFamily="34" charset="0"/>
                </a:endParaRPr>
              </a:p>
            </p:txBody>
          </p:sp>
        </mc:Choice>
        <mc:Fallback>
          <p:sp>
            <p:nvSpPr>
              <p:cNvPr id="31" name="CuadroTexto 30">
                <a:extLst>
                  <a:ext uri="{FF2B5EF4-FFF2-40B4-BE49-F238E27FC236}">
                    <a16:creationId xmlns:a16="http://schemas.microsoft.com/office/drawing/2014/main" id="{47497525-7190-485A-8F3C-312B5E93A9DA}"/>
                  </a:ext>
                </a:extLst>
              </p:cNvPr>
              <p:cNvSpPr txBox="1">
                <a:spLocks noRot="1" noChangeAspect="1" noMove="1" noResize="1" noEditPoints="1" noAdjustHandles="1" noChangeArrowheads="1" noChangeShapeType="1" noTextEdit="1"/>
              </p:cNvSpPr>
              <p:nvPr/>
            </p:nvSpPr>
            <p:spPr>
              <a:xfrm>
                <a:off x="712702" y="840797"/>
                <a:ext cx="5849884" cy="578685"/>
              </a:xfrm>
              <a:prstGeom prst="rect">
                <a:avLst/>
              </a:prstGeom>
              <a:blipFill>
                <a:blip r:embed="rId7"/>
                <a:stretch>
                  <a:fillRect/>
                </a:stretch>
              </a:blipFill>
              <a:ln/>
            </p:spPr>
            <p:txBody>
              <a:bodyPr/>
              <a:lstStyle/>
              <a:p>
                <a:r>
                  <a:rPr lang="es-ES">
                    <a:noFill/>
                  </a:rPr>
                  <a:t> </a:t>
                </a:r>
              </a:p>
            </p:txBody>
          </p:sp>
        </mc:Fallback>
      </mc:AlternateContent>
      <p:sp>
        <p:nvSpPr>
          <p:cNvPr id="46" name="Rectángulo 45">
            <a:extLst>
              <a:ext uri="{FF2B5EF4-FFF2-40B4-BE49-F238E27FC236}">
                <a16:creationId xmlns:a16="http://schemas.microsoft.com/office/drawing/2014/main" id="{6090296E-4731-4637-AFD0-B10F0BDE366F}"/>
              </a:ext>
            </a:extLst>
          </p:cNvPr>
          <p:cNvSpPr/>
          <p:nvPr/>
        </p:nvSpPr>
        <p:spPr>
          <a:xfrm>
            <a:off x="3468547" y="4967974"/>
            <a:ext cx="2627453" cy="1228837"/>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Parallelization</a:t>
            </a:r>
          </a:p>
          <a:p>
            <a:pPr algn="ctr"/>
            <a:r>
              <a:rPr lang="en-US" sz="2400" b="1" dirty="0">
                <a:latin typeface="Arial" panose="020B0604020202020204" pitchFamily="34" charset="0"/>
                <a:cs typeface="Arial" panose="020B0604020202020204" pitchFamily="34" charset="0"/>
              </a:rPr>
              <a:t>strategy</a:t>
            </a:r>
          </a:p>
        </p:txBody>
      </p:sp>
    </p:spTree>
    <p:custDataLst>
      <p:tags r:id="rId1"/>
    </p:custDataLst>
    <p:extLst>
      <p:ext uri="{BB962C8B-B14F-4D97-AF65-F5344CB8AC3E}">
        <p14:creationId xmlns:p14="http://schemas.microsoft.com/office/powerpoint/2010/main" val="1982077277"/>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PQC: NTRU</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41</a:t>
            </a:fld>
            <a:endParaRPr lang="es-ES" dirty="0">
              <a:solidFill>
                <a:schemeClr val="bg1"/>
              </a:solidFill>
            </a:endParaRPr>
          </a:p>
        </p:txBody>
      </p:sp>
      <p:pic>
        <p:nvPicPr>
          <p:cNvPr id="7" name="Imagen 6">
            <a:extLst>
              <a:ext uri="{FF2B5EF4-FFF2-40B4-BE49-F238E27FC236}">
                <a16:creationId xmlns:a16="http://schemas.microsoft.com/office/drawing/2014/main" id="{E712F056-FBE7-4BF1-996D-18A472894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17" y="1855195"/>
            <a:ext cx="5047850" cy="4120694"/>
          </a:xfrm>
          <a:prstGeom prst="rect">
            <a:avLst/>
          </a:prstGeom>
          <a:ln w="57150">
            <a:solidFill>
              <a:schemeClr val="accent3">
                <a:lumMod val="75000"/>
              </a:schemeClr>
            </a:solidFill>
          </a:ln>
        </p:spPr>
      </p:pic>
      <p:sp>
        <p:nvSpPr>
          <p:cNvPr id="13" name="CuadroTexto 12">
            <a:extLst>
              <a:ext uri="{FF2B5EF4-FFF2-40B4-BE49-F238E27FC236}">
                <a16:creationId xmlns:a16="http://schemas.microsoft.com/office/drawing/2014/main" id="{CA714DB9-9501-4985-9316-991D113A50DC}"/>
              </a:ext>
            </a:extLst>
          </p:cNvPr>
          <p:cNvSpPr txBox="1"/>
          <p:nvPr/>
        </p:nvSpPr>
        <p:spPr>
          <a:xfrm>
            <a:off x="342417" y="1264769"/>
            <a:ext cx="2846780"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IP Interface</a:t>
            </a:r>
          </a:p>
        </p:txBody>
      </p:sp>
      <p:graphicFrame>
        <p:nvGraphicFramePr>
          <p:cNvPr id="9" name="Tabla 8">
            <a:extLst>
              <a:ext uri="{FF2B5EF4-FFF2-40B4-BE49-F238E27FC236}">
                <a16:creationId xmlns:a16="http://schemas.microsoft.com/office/drawing/2014/main" id="{69A4E8AC-748D-4F65-BEFA-FA80EBC747DA}"/>
              </a:ext>
            </a:extLst>
          </p:cNvPr>
          <p:cNvGraphicFramePr>
            <a:graphicFrameLocks noGrp="1"/>
          </p:cNvGraphicFramePr>
          <p:nvPr>
            <p:extLst>
              <p:ext uri="{D42A27DB-BD31-4B8C-83A1-F6EECF244321}">
                <p14:modId xmlns:p14="http://schemas.microsoft.com/office/powerpoint/2010/main" val="3984359856"/>
              </p:ext>
            </p:extLst>
          </p:nvPr>
        </p:nvGraphicFramePr>
        <p:xfrm>
          <a:off x="5810492" y="816452"/>
          <a:ext cx="6039093" cy="5647098"/>
        </p:xfrm>
        <a:graphic>
          <a:graphicData uri="http://schemas.openxmlformats.org/drawingml/2006/table">
            <a:tbl>
              <a:tblPr firstRow="1" firstCol="1" lastRow="1" lastCol="1" bandRow="1" bandCol="1">
                <a:tableStyleId>{912C8C85-51F0-491E-9774-3900AFEF0FD7}</a:tableStyleId>
              </a:tblPr>
              <a:tblGrid>
                <a:gridCol w="1403867">
                  <a:extLst>
                    <a:ext uri="{9D8B030D-6E8A-4147-A177-3AD203B41FA5}">
                      <a16:colId xmlns:a16="http://schemas.microsoft.com/office/drawing/2014/main" val="507773443"/>
                    </a:ext>
                  </a:extLst>
                </a:gridCol>
                <a:gridCol w="1068312">
                  <a:extLst>
                    <a:ext uri="{9D8B030D-6E8A-4147-A177-3AD203B41FA5}">
                      <a16:colId xmlns:a16="http://schemas.microsoft.com/office/drawing/2014/main" val="4261351411"/>
                    </a:ext>
                  </a:extLst>
                </a:gridCol>
                <a:gridCol w="420985">
                  <a:extLst>
                    <a:ext uri="{9D8B030D-6E8A-4147-A177-3AD203B41FA5}">
                      <a16:colId xmlns:a16="http://schemas.microsoft.com/office/drawing/2014/main" val="3462456684"/>
                    </a:ext>
                  </a:extLst>
                </a:gridCol>
                <a:gridCol w="751254">
                  <a:extLst>
                    <a:ext uri="{9D8B030D-6E8A-4147-A177-3AD203B41FA5}">
                      <a16:colId xmlns:a16="http://schemas.microsoft.com/office/drawing/2014/main" val="3250688698"/>
                    </a:ext>
                  </a:extLst>
                </a:gridCol>
                <a:gridCol w="575990">
                  <a:extLst>
                    <a:ext uri="{9D8B030D-6E8A-4147-A177-3AD203B41FA5}">
                      <a16:colId xmlns:a16="http://schemas.microsoft.com/office/drawing/2014/main" val="3274508177"/>
                    </a:ext>
                  </a:extLst>
                </a:gridCol>
                <a:gridCol w="879838">
                  <a:extLst>
                    <a:ext uri="{9D8B030D-6E8A-4147-A177-3AD203B41FA5}">
                      <a16:colId xmlns:a16="http://schemas.microsoft.com/office/drawing/2014/main" val="3667246917"/>
                    </a:ext>
                  </a:extLst>
                </a:gridCol>
                <a:gridCol w="938847">
                  <a:extLst>
                    <a:ext uri="{9D8B030D-6E8A-4147-A177-3AD203B41FA5}">
                      <a16:colId xmlns:a16="http://schemas.microsoft.com/office/drawing/2014/main" val="1063458091"/>
                    </a:ext>
                  </a:extLst>
                </a:gridCol>
              </a:tblGrid>
              <a:tr h="279836">
                <a:tc>
                  <a:txBody>
                    <a:bodyPr/>
                    <a:lstStyle/>
                    <a:p>
                      <a:pPr marL="134620" algn="l">
                        <a:lnSpc>
                          <a:spcPts val="1345"/>
                        </a:lnSpc>
                        <a:spcBef>
                          <a:spcPts val="490"/>
                        </a:spcBef>
                        <a:spcAft>
                          <a:spcPts val="0"/>
                        </a:spcAft>
                        <a:tabLst>
                          <a:tab pos="455295" algn="l"/>
                        </a:tabLst>
                      </a:pPr>
                      <a:r>
                        <a:rPr lang="en-US" sz="1100" dirty="0">
                          <a:effectLst/>
                        </a:rPr>
                        <a:t>N	</a:t>
                      </a:r>
                      <a:r>
                        <a:rPr lang="en-US" sz="1100" dirty="0" err="1">
                          <a:effectLst/>
                        </a:rPr>
                        <a:t>max</a:t>
                      </a:r>
                      <a:r>
                        <a:rPr lang="en-US" sz="1100" baseline="-25000" dirty="0" err="1">
                          <a:effectLst/>
                        </a:rPr>
                        <a:t>coef</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B w="6350" cap="flat" cmpd="sng" algn="ctr">
                      <a:noFill/>
                      <a:prstDash val="solid"/>
                      <a:miter lim="800000"/>
                    </a:lnB>
                  </a:tcPr>
                </a:tc>
                <a:tc>
                  <a:txBody>
                    <a:bodyPr/>
                    <a:lstStyle/>
                    <a:p>
                      <a:pPr marL="62230" marR="62230" algn="ctr">
                        <a:lnSpc>
                          <a:spcPts val="1345"/>
                        </a:lnSpc>
                        <a:spcBef>
                          <a:spcPts val="490"/>
                        </a:spcBef>
                        <a:spcAft>
                          <a:spcPts val="0"/>
                        </a:spcAft>
                      </a:pPr>
                      <a:r>
                        <a:rPr lang="en-US" sz="1100">
                          <a:effectLst/>
                        </a:rPr>
                        <a:t>Max.</a:t>
                      </a:r>
                      <a:r>
                        <a:rPr lang="en-US" sz="1100" spc="50">
                          <a:effectLst/>
                        </a:rPr>
                        <a:t> </a:t>
                      </a:r>
                      <a:r>
                        <a:rPr lang="en-US" sz="1100">
                          <a:effectLst/>
                        </a:rPr>
                        <a:t>Eff.</a:t>
                      </a:r>
                      <a:endParaRPr lang="es-E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B w="6350" cap="flat" cmpd="sng" algn="ctr">
                      <a:noFill/>
                      <a:prstDash val="solid"/>
                      <a:miter lim="800000"/>
                    </a:lnB>
                  </a:tcPr>
                </a:tc>
                <a:tc>
                  <a:txBody>
                    <a:bodyPr/>
                    <a:lstStyle/>
                    <a:p>
                      <a:pPr marL="79375" algn="l">
                        <a:lnSpc>
                          <a:spcPts val="1345"/>
                        </a:lnSpc>
                        <a:spcBef>
                          <a:spcPts val="490"/>
                        </a:spcBef>
                        <a:spcAft>
                          <a:spcPts val="0"/>
                        </a:spcAft>
                      </a:pPr>
                      <a:r>
                        <a:rPr lang="en-US" sz="1100">
                          <a:effectLst/>
                        </a:rPr>
                        <a:t>M</a:t>
                      </a:r>
                      <a:endParaRPr lang="es-E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B w="6350" cap="flat" cmpd="sng" algn="ctr">
                      <a:noFill/>
                      <a:prstDash val="solid"/>
                      <a:miter lim="800000"/>
                    </a:lnB>
                  </a:tcPr>
                </a:tc>
                <a:tc>
                  <a:txBody>
                    <a:bodyPr/>
                    <a:lstStyle/>
                    <a:p>
                      <a:pPr marL="62865" marR="80010" algn="ctr">
                        <a:lnSpc>
                          <a:spcPts val="1345"/>
                        </a:lnSpc>
                        <a:spcBef>
                          <a:spcPts val="490"/>
                        </a:spcBef>
                        <a:spcAft>
                          <a:spcPts val="0"/>
                        </a:spcAft>
                      </a:pPr>
                      <a:r>
                        <a:rPr lang="en-US" sz="1100">
                          <a:effectLst/>
                        </a:rPr>
                        <a:t>LUTs</a:t>
                      </a:r>
                      <a:endParaRPr lang="es-E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B w="6350" cap="flat" cmpd="sng" algn="ctr">
                      <a:noFill/>
                      <a:prstDash val="solid"/>
                      <a:miter lim="800000"/>
                    </a:lnB>
                  </a:tcPr>
                </a:tc>
                <a:tc>
                  <a:txBody>
                    <a:bodyPr/>
                    <a:lstStyle/>
                    <a:p>
                      <a:pPr marL="62865" marR="74295" algn="r">
                        <a:lnSpc>
                          <a:spcPts val="1345"/>
                        </a:lnSpc>
                        <a:spcBef>
                          <a:spcPts val="490"/>
                        </a:spcBef>
                        <a:spcAft>
                          <a:spcPts val="0"/>
                        </a:spcAft>
                      </a:pPr>
                      <a:r>
                        <a:rPr lang="en-US" sz="1100" dirty="0">
                          <a:effectLst/>
                        </a:rPr>
                        <a:t>FFs</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B w="6350" cap="flat" cmpd="sng" algn="ctr">
                      <a:noFill/>
                      <a:prstDash val="solid"/>
                      <a:miter lim="800000"/>
                    </a:lnB>
                  </a:tcPr>
                </a:tc>
                <a:tc>
                  <a:txBody>
                    <a:bodyPr/>
                    <a:lstStyle/>
                    <a:p>
                      <a:pPr marL="62865" marR="79375" algn="ctr">
                        <a:lnSpc>
                          <a:spcPts val="1345"/>
                        </a:lnSpc>
                        <a:spcBef>
                          <a:spcPts val="490"/>
                        </a:spcBef>
                        <a:spcAft>
                          <a:spcPts val="0"/>
                        </a:spcAft>
                      </a:pPr>
                      <a:r>
                        <a:rPr lang="en-US" sz="1100">
                          <a:effectLst/>
                        </a:rPr>
                        <a:t>BRAM</a:t>
                      </a:r>
                      <a:endParaRPr lang="es-E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B w="6350" cap="flat" cmpd="sng" algn="ctr">
                      <a:noFill/>
                      <a:prstDash val="solid"/>
                      <a:miter lim="800000"/>
                    </a:lnB>
                  </a:tcPr>
                </a:tc>
                <a:tc>
                  <a:txBody>
                    <a:bodyPr/>
                    <a:lstStyle/>
                    <a:p>
                      <a:pPr marL="81915" marR="61595" algn="ctr">
                        <a:lnSpc>
                          <a:spcPts val="1345"/>
                        </a:lnSpc>
                        <a:spcBef>
                          <a:spcPts val="490"/>
                        </a:spcBef>
                        <a:spcAft>
                          <a:spcPts val="0"/>
                        </a:spcAft>
                      </a:pPr>
                      <a:r>
                        <a:rPr lang="en-US" sz="1100">
                          <a:effectLst/>
                        </a:rPr>
                        <a:t>Acc.</a:t>
                      </a:r>
                      <a:r>
                        <a:rPr lang="en-US" sz="1100" spc="60">
                          <a:effectLst/>
                        </a:rPr>
                        <a:t> </a:t>
                      </a:r>
                      <a:r>
                        <a:rPr lang="en-US" sz="1100">
                          <a:effectLst/>
                        </a:rPr>
                        <a:t>(x)</a:t>
                      </a:r>
                      <a:endParaRPr lang="es-E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B w="6350" cap="flat" cmpd="sng" algn="ctr">
                      <a:noFill/>
                      <a:prstDash val="solid"/>
                      <a:miter lim="800000"/>
                    </a:lnB>
                  </a:tcPr>
                </a:tc>
                <a:extLst>
                  <a:ext uri="{0D108BD9-81ED-4DB2-BD59-A6C34878D82A}">
                    <a16:rowId xmlns:a16="http://schemas.microsoft.com/office/drawing/2014/main" val="1547516461"/>
                  </a:ext>
                </a:extLst>
              </a:tr>
              <a:tr h="249006">
                <a:tc>
                  <a:txBody>
                    <a:bodyPr/>
                    <a:lstStyle/>
                    <a:p>
                      <a:pPr marL="62865" algn="l">
                        <a:lnSpc>
                          <a:spcPts val="1345"/>
                        </a:lnSpc>
                      </a:pPr>
                      <a:r>
                        <a:rPr lang="en-US" sz="1000" dirty="0">
                          <a:effectLst/>
                        </a:rPr>
                        <a:t> </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57150" marR="62230" algn="ctr">
                        <a:lnSpc>
                          <a:spcPts val="1345"/>
                        </a:lnSpc>
                        <a:spcBef>
                          <a:spcPts val="485"/>
                        </a:spcBef>
                        <a:spcAft>
                          <a:spcPts val="0"/>
                        </a:spcAft>
                      </a:pPr>
                      <a:r>
                        <a:rPr lang="en-US" sz="1100" b="1" i="0" dirty="0">
                          <a:solidFill>
                            <a:schemeClr val="bg2">
                              <a:lumMod val="75000"/>
                            </a:schemeClr>
                          </a:solidFill>
                          <a:effectLst/>
                        </a:rPr>
                        <a:t>LUT</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113030" algn="l">
                        <a:lnSpc>
                          <a:spcPts val="1345"/>
                        </a:lnSpc>
                        <a:spcBef>
                          <a:spcPts val="485"/>
                        </a:spcBef>
                        <a:spcAft>
                          <a:spcPts val="0"/>
                        </a:spcAft>
                      </a:pPr>
                      <a:r>
                        <a:rPr lang="en-US" sz="1100">
                          <a:solidFill>
                            <a:schemeClr val="bg2">
                              <a:lumMod val="75000"/>
                            </a:schemeClr>
                          </a:solidFill>
                          <a:effectLst/>
                        </a:rPr>
                        <a:t>4</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485"/>
                        </a:spcBef>
                        <a:spcAft>
                          <a:spcPts val="0"/>
                        </a:spcAft>
                      </a:pPr>
                      <a:r>
                        <a:rPr lang="en-US" sz="1100">
                          <a:solidFill>
                            <a:schemeClr val="bg2">
                              <a:lumMod val="75000"/>
                            </a:schemeClr>
                          </a:solidFill>
                          <a:effectLst/>
                        </a:rPr>
                        <a:t>285</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485"/>
                        </a:spcBef>
                        <a:spcAft>
                          <a:spcPts val="0"/>
                        </a:spcAft>
                      </a:pPr>
                      <a:r>
                        <a:rPr lang="en-US" sz="1100">
                          <a:solidFill>
                            <a:schemeClr val="bg2">
                              <a:lumMod val="75000"/>
                            </a:schemeClr>
                          </a:solidFill>
                          <a:effectLst/>
                        </a:rPr>
                        <a:t>119</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485"/>
                        </a:spcBef>
                        <a:spcAft>
                          <a:spcPts val="0"/>
                        </a:spcAft>
                      </a:pPr>
                      <a:r>
                        <a:rPr lang="en-US" sz="1100">
                          <a:solidFill>
                            <a:schemeClr val="bg2">
                              <a:lumMod val="75000"/>
                            </a:schemeClr>
                          </a:solidFill>
                          <a:effectLst/>
                        </a:rPr>
                        <a:t>4.5</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485"/>
                        </a:spcBef>
                        <a:spcAft>
                          <a:spcPts val="0"/>
                        </a:spcAft>
                      </a:pPr>
                      <a:r>
                        <a:rPr lang="en-US" sz="1100" dirty="0">
                          <a:solidFill>
                            <a:schemeClr val="bg2">
                              <a:lumMod val="75000"/>
                            </a:schemeClr>
                          </a:solidFill>
                          <a:effectLst/>
                        </a:rPr>
                        <a:t>20.67</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911947709"/>
                  </a:ext>
                </a:extLst>
              </a:tr>
              <a:tr h="217584">
                <a:tc>
                  <a:txBody>
                    <a:bodyPr/>
                    <a:lstStyle/>
                    <a:p>
                      <a:pPr marL="581660" algn="l">
                        <a:lnSpc>
                          <a:spcPts val="1345"/>
                        </a:lnSpc>
                        <a:spcBef>
                          <a:spcPts val="115"/>
                        </a:spcBef>
                        <a:spcAft>
                          <a:spcPts val="0"/>
                        </a:spcAft>
                      </a:pPr>
                      <a:r>
                        <a:rPr lang="en-US" sz="1100" dirty="0">
                          <a:solidFill>
                            <a:schemeClr val="bg2">
                              <a:lumMod val="75000"/>
                            </a:schemeClr>
                          </a:solidFill>
                          <a:effectLst/>
                        </a:rPr>
                        <a:t>400</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230" marR="62230" algn="ctr">
                        <a:lnSpc>
                          <a:spcPts val="1345"/>
                        </a:lnSpc>
                        <a:spcBef>
                          <a:spcPts val="185"/>
                        </a:spcBef>
                        <a:spcAft>
                          <a:spcPts val="0"/>
                        </a:spcAft>
                      </a:pPr>
                      <a:r>
                        <a:rPr lang="en-US" sz="1100" b="1" i="0" dirty="0">
                          <a:solidFill>
                            <a:schemeClr val="bg2">
                              <a:lumMod val="75000"/>
                            </a:schemeClr>
                          </a:solidFill>
                          <a:effectLst/>
                        </a:rPr>
                        <a:t>FF</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113030" algn="l">
                        <a:lnSpc>
                          <a:spcPts val="1345"/>
                        </a:lnSpc>
                        <a:spcBef>
                          <a:spcPts val="185"/>
                        </a:spcBef>
                        <a:spcAft>
                          <a:spcPts val="0"/>
                        </a:spcAft>
                      </a:pPr>
                      <a:r>
                        <a:rPr lang="en-US" sz="1100">
                          <a:solidFill>
                            <a:schemeClr val="bg2">
                              <a:lumMod val="75000"/>
                            </a:schemeClr>
                          </a:solidFill>
                          <a:effectLst/>
                        </a:rPr>
                        <a:t>7</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185"/>
                        </a:spcBef>
                        <a:spcAft>
                          <a:spcPts val="0"/>
                        </a:spcAft>
                      </a:pPr>
                      <a:r>
                        <a:rPr lang="en-US" sz="1100">
                          <a:solidFill>
                            <a:schemeClr val="bg2">
                              <a:lumMod val="75000"/>
                            </a:schemeClr>
                          </a:solidFill>
                          <a:effectLst/>
                        </a:rPr>
                        <a:t>437</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185"/>
                        </a:spcBef>
                        <a:spcAft>
                          <a:spcPts val="0"/>
                        </a:spcAft>
                      </a:pPr>
                      <a:r>
                        <a:rPr lang="en-US" sz="1100">
                          <a:solidFill>
                            <a:schemeClr val="bg2">
                              <a:lumMod val="75000"/>
                            </a:schemeClr>
                          </a:solidFill>
                          <a:effectLst/>
                        </a:rPr>
                        <a:t>124</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185"/>
                        </a:spcBef>
                        <a:spcAft>
                          <a:spcPts val="0"/>
                        </a:spcAft>
                      </a:pPr>
                      <a:r>
                        <a:rPr lang="en-US" sz="1100">
                          <a:solidFill>
                            <a:schemeClr val="bg2">
                              <a:lumMod val="75000"/>
                            </a:schemeClr>
                          </a:solidFill>
                          <a:effectLst/>
                        </a:rPr>
                        <a:t>7.5</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185"/>
                        </a:spcBef>
                        <a:spcAft>
                          <a:spcPts val="0"/>
                        </a:spcAft>
                      </a:pPr>
                      <a:r>
                        <a:rPr lang="en-US" sz="1100">
                          <a:solidFill>
                            <a:schemeClr val="bg2">
                              <a:lumMod val="75000"/>
                            </a:schemeClr>
                          </a:solidFill>
                          <a:effectLst/>
                        </a:rPr>
                        <a:t>30.28</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83581357"/>
                  </a:ext>
                </a:extLst>
              </a:tr>
              <a:tr h="214619">
                <a:tc>
                  <a:txBody>
                    <a:bodyPr/>
                    <a:lstStyle/>
                    <a:p>
                      <a:pPr marL="75565" algn="l">
                        <a:lnSpc>
                          <a:spcPts val="725"/>
                        </a:lnSpc>
                        <a:spcBef>
                          <a:spcPts val="985"/>
                        </a:spcBef>
                        <a:spcAft>
                          <a:spcPts val="0"/>
                        </a:spcAft>
                      </a:pPr>
                      <a:r>
                        <a:rPr lang="en-US" sz="1100" dirty="0">
                          <a:effectLst/>
                        </a:rPr>
                        <a:t>509</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59055" marR="62230" algn="ctr">
                        <a:lnSpc>
                          <a:spcPts val="1345"/>
                        </a:lnSpc>
                        <a:spcBef>
                          <a:spcPts val="155"/>
                        </a:spcBef>
                        <a:spcAft>
                          <a:spcPts val="0"/>
                        </a:spcAft>
                      </a:pPr>
                      <a:r>
                        <a:rPr lang="en-US" sz="1100" b="1" i="0" dirty="0">
                          <a:solidFill>
                            <a:schemeClr val="bg2">
                              <a:lumMod val="75000"/>
                            </a:schemeClr>
                          </a:solidFill>
                          <a:effectLst/>
                        </a:rPr>
                        <a:t>BRAM</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3030" algn="l">
                        <a:lnSpc>
                          <a:spcPts val="1345"/>
                        </a:lnSpc>
                        <a:spcBef>
                          <a:spcPts val="155"/>
                        </a:spcBef>
                        <a:spcAft>
                          <a:spcPts val="0"/>
                        </a:spcAft>
                      </a:pPr>
                      <a:r>
                        <a:rPr lang="en-US" sz="1100" dirty="0">
                          <a:solidFill>
                            <a:schemeClr val="bg2">
                              <a:lumMod val="75000"/>
                            </a:schemeClr>
                          </a:solidFill>
                          <a:effectLst/>
                        </a:rPr>
                        <a:t>8</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4450" algn="ctr">
                        <a:lnSpc>
                          <a:spcPts val="1345"/>
                        </a:lnSpc>
                        <a:spcBef>
                          <a:spcPts val="155"/>
                        </a:spcBef>
                        <a:spcAft>
                          <a:spcPts val="0"/>
                        </a:spcAft>
                      </a:pPr>
                      <a:r>
                        <a:rPr lang="en-US" sz="1100" dirty="0">
                          <a:solidFill>
                            <a:schemeClr val="bg2">
                              <a:lumMod val="75000"/>
                            </a:schemeClr>
                          </a:solidFill>
                          <a:effectLst/>
                        </a:rPr>
                        <a:t>584</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82550" algn="r">
                        <a:lnSpc>
                          <a:spcPts val="1345"/>
                        </a:lnSpc>
                        <a:spcBef>
                          <a:spcPts val="155"/>
                        </a:spcBef>
                        <a:spcAft>
                          <a:spcPts val="0"/>
                        </a:spcAft>
                      </a:pPr>
                      <a:r>
                        <a:rPr lang="en-US" sz="1100" dirty="0">
                          <a:solidFill>
                            <a:schemeClr val="bg2">
                              <a:lumMod val="75000"/>
                            </a:schemeClr>
                          </a:solidFill>
                          <a:effectLst/>
                        </a:rPr>
                        <a:t>205</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3180" algn="ctr">
                        <a:lnSpc>
                          <a:spcPts val="1345"/>
                        </a:lnSpc>
                        <a:spcBef>
                          <a:spcPts val="155"/>
                        </a:spcBef>
                        <a:spcAft>
                          <a:spcPts val="0"/>
                        </a:spcAft>
                      </a:pPr>
                      <a:r>
                        <a:rPr lang="en-US" sz="1100" dirty="0">
                          <a:solidFill>
                            <a:schemeClr val="bg2">
                              <a:lumMod val="75000"/>
                            </a:schemeClr>
                          </a:solidFill>
                          <a:effectLst/>
                        </a:rPr>
                        <a:t>4.5</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915" marR="61595" algn="ctr">
                        <a:lnSpc>
                          <a:spcPts val="1345"/>
                        </a:lnSpc>
                        <a:spcBef>
                          <a:spcPts val="155"/>
                        </a:spcBef>
                        <a:spcAft>
                          <a:spcPts val="0"/>
                        </a:spcAft>
                      </a:pPr>
                      <a:r>
                        <a:rPr lang="en-US" sz="1100" dirty="0">
                          <a:solidFill>
                            <a:schemeClr val="bg2">
                              <a:lumMod val="75000"/>
                            </a:schemeClr>
                          </a:solidFill>
                          <a:effectLst/>
                        </a:rPr>
                        <a:t>32.81</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4389390"/>
                  </a:ext>
                </a:extLst>
              </a:tr>
              <a:tr h="203355">
                <a:tc>
                  <a:txBody>
                    <a:bodyPr/>
                    <a:lstStyle/>
                    <a:p>
                      <a:pPr marL="62865" algn="l">
                        <a:lnSpc>
                          <a:spcPts val="1345"/>
                        </a:lnSpc>
                      </a:pPr>
                      <a:r>
                        <a:rPr lang="en-US" sz="1000" dirty="0">
                          <a:effectLst/>
                        </a:rPr>
                        <a:t> </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57150" marR="62230" algn="ctr">
                        <a:lnSpc>
                          <a:spcPts val="1345"/>
                        </a:lnSpc>
                        <a:spcBef>
                          <a:spcPts val="95"/>
                        </a:spcBef>
                        <a:spcAft>
                          <a:spcPts val="0"/>
                        </a:spcAft>
                      </a:pPr>
                      <a:r>
                        <a:rPr lang="en-US" sz="1100" b="1" i="0" dirty="0">
                          <a:solidFill>
                            <a:schemeClr val="accent4">
                              <a:lumMod val="75000"/>
                            </a:schemeClr>
                          </a:solidFill>
                          <a:effectLst/>
                        </a:rPr>
                        <a:t>LUT</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113030" algn="l">
                        <a:lnSpc>
                          <a:spcPts val="1345"/>
                        </a:lnSpc>
                        <a:spcBef>
                          <a:spcPts val="95"/>
                        </a:spcBef>
                        <a:spcAft>
                          <a:spcPts val="0"/>
                        </a:spcAft>
                      </a:pPr>
                      <a:r>
                        <a:rPr lang="en-US" sz="1100" dirty="0">
                          <a:solidFill>
                            <a:schemeClr val="accent4">
                              <a:lumMod val="75000"/>
                            </a:schemeClr>
                          </a:solidFill>
                          <a:effectLst/>
                        </a:rPr>
                        <a:t>6</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95"/>
                        </a:spcBef>
                        <a:spcAft>
                          <a:spcPts val="0"/>
                        </a:spcAft>
                      </a:pPr>
                      <a:r>
                        <a:rPr lang="en-US" sz="1100" dirty="0">
                          <a:solidFill>
                            <a:schemeClr val="accent4">
                              <a:lumMod val="75000"/>
                            </a:schemeClr>
                          </a:solidFill>
                          <a:effectLst/>
                        </a:rPr>
                        <a:t>348</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95"/>
                        </a:spcBef>
                        <a:spcAft>
                          <a:spcPts val="0"/>
                        </a:spcAft>
                      </a:pPr>
                      <a:r>
                        <a:rPr lang="en-US" sz="1100" dirty="0">
                          <a:solidFill>
                            <a:schemeClr val="accent4">
                              <a:lumMod val="75000"/>
                            </a:schemeClr>
                          </a:solidFill>
                          <a:effectLst/>
                        </a:rPr>
                        <a:t>105</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95"/>
                        </a:spcBef>
                        <a:spcAft>
                          <a:spcPts val="0"/>
                        </a:spcAft>
                      </a:pPr>
                      <a:r>
                        <a:rPr lang="en-US" sz="1100" dirty="0">
                          <a:solidFill>
                            <a:schemeClr val="accent4">
                              <a:lumMod val="75000"/>
                            </a:schemeClr>
                          </a:solidFill>
                          <a:effectLst/>
                        </a:rPr>
                        <a:t>6.5</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95"/>
                        </a:spcBef>
                        <a:spcAft>
                          <a:spcPts val="0"/>
                        </a:spcAft>
                      </a:pPr>
                      <a:r>
                        <a:rPr lang="en-US" sz="1100" dirty="0">
                          <a:solidFill>
                            <a:schemeClr val="accent4">
                              <a:lumMod val="75000"/>
                            </a:schemeClr>
                          </a:solidFill>
                          <a:effectLst/>
                        </a:rPr>
                        <a:t>23.40</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395475091"/>
                  </a:ext>
                </a:extLst>
              </a:tr>
              <a:tr h="217584">
                <a:tc>
                  <a:txBody>
                    <a:bodyPr/>
                    <a:lstStyle/>
                    <a:p>
                      <a:pPr marL="581660" algn="l">
                        <a:lnSpc>
                          <a:spcPts val="1345"/>
                        </a:lnSpc>
                        <a:spcBef>
                          <a:spcPts val="115"/>
                        </a:spcBef>
                        <a:spcAft>
                          <a:spcPts val="0"/>
                        </a:spcAft>
                      </a:pPr>
                      <a:r>
                        <a:rPr lang="en-US" sz="1100" dirty="0">
                          <a:solidFill>
                            <a:schemeClr val="accent4">
                              <a:lumMod val="75000"/>
                            </a:schemeClr>
                          </a:solidFill>
                          <a:effectLst/>
                        </a:rPr>
                        <a:t>509</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230" marR="62230" algn="ctr">
                        <a:lnSpc>
                          <a:spcPts val="1345"/>
                        </a:lnSpc>
                        <a:spcBef>
                          <a:spcPts val="185"/>
                        </a:spcBef>
                        <a:spcAft>
                          <a:spcPts val="0"/>
                        </a:spcAft>
                      </a:pPr>
                      <a:r>
                        <a:rPr lang="en-US" sz="1100" b="1" i="0" dirty="0">
                          <a:solidFill>
                            <a:schemeClr val="accent4">
                              <a:lumMod val="75000"/>
                            </a:schemeClr>
                          </a:solidFill>
                          <a:effectLst/>
                        </a:rPr>
                        <a:t>FF</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113030" algn="l">
                        <a:lnSpc>
                          <a:spcPts val="1345"/>
                        </a:lnSpc>
                        <a:spcBef>
                          <a:spcPts val="185"/>
                        </a:spcBef>
                        <a:spcAft>
                          <a:spcPts val="0"/>
                        </a:spcAft>
                      </a:pPr>
                      <a:r>
                        <a:rPr lang="en-US" sz="1100">
                          <a:solidFill>
                            <a:schemeClr val="accent4">
                              <a:lumMod val="75000"/>
                            </a:schemeClr>
                          </a:solidFill>
                          <a:effectLst/>
                        </a:rPr>
                        <a:t>7</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185"/>
                        </a:spcBef>
                        <a:spcAft>
                          <a:spcPts val="0"/>
                        </a:spcAft>
                      </a:pPr>
                      <a:r>
                        <a:rPr lang="en-US" sz="1100">
                          <a:solidFill>
                            <a:schemeClr val="accent4">
                              <a:lumMod val="75000"/>
                            </a:schemeClr>
                          </a:solidFill>
                          <a:effectLst/>
                        </a:rPr>
                        <a:t>399</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185"/>
                        </a:spcBef>
                        <a:spcAft>
                          <a:spcPts val="0"/>
                        </a:spcAft>
                      </a:pPr>
                      <a:r>
                        <a:rPr lang="en-US" sz="1100">
                          <a:solidFill>
                            <a:schemeClr val="accent4">
                              <a:lumMod val="75000"/>
                            </a:schemeClr>
                          </a:solidFill>
                          <a:effectLst/>
                        </a:rPr>
                        <a:t>106</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185"/>
                        </a:spcBef>
                        <a:spcAft>
                          <a:spcPts val="0"/>
                        </a:spcAft>
                      </a:pPr>
                      <a:r>
                        <a:rPr lang="en-US" sz="1100">
                          <a:solidFill>
                            <a:schemeClr val="accent4">
                              <a:lumMod val="75000"/>
                            </a:schemeClr>
                          </a:solidFill>
                          <a:effectLst/>
                        </a:rPr>
                        <a:t>7.5</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185"/>
                        </a:spcBef>
                        <a:spcAft>
                          <a:spcPts val="0"/>
                        </a:spcAft>
                      </a:pPr>
                      <a:r>
                        <a:rPr lang="en-US" sz="1100" dirty="0">
                          <a:solidFill>
                            <a:schemeClr val="accent4">
                              <a:lumMod val="75000"/>
                            </a:schemeClr>
                          </a:solidFill>
                          <a:effectLst/>
                        </a:rPr>
                        <a:t>26.00</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633718947"/>
                  </a:ext>
                </a:extLst>
              </a:tr>
              <a:tr h="239519">
                <a:tc>
                  <a:txBody>
                    <a:bodyPr/>
                    <a:lstStyle/>
                    <a:p>
                      <a:pPr marL="62865" algn="l">
                        <a:lnSpc>
                          <a:spcPts val="1345"/>
                        </a:lnSpc>
                      </a:pPr>
                      <a:r>
                        <a:rPr lang="en-US" sz="1000" dirty="0">
                          <a:effectLst/>
                        </a:rPr>
                        <a:t> </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9055" marR="62230" algn="ctr">
                        <a:lnSpc>
                          <a:spcPts val="1345"/>
                        </a:lnSpc>
                        <a:spcBef>
                          <a:spcPts val="155"/>
                        </a:spcBef>
                        <a:spcAft>
                          <a:spcPts val="0"/>
                        </a:spcAft>
                      </a:pPr>
                      <a:r>
                        <a:rPr lang="en-US" sz="1100" b="1" i="0" dirty="0">
                          <a:solidFill>
                            <a:schemeClr val="accent4">
                              <a:lumMod val="75000"/>
                            </a:schemeClr>
                          </a:solidFill>
                          <a:effectLst/>
                        </a:rPr>
                        <a:t>BRAM</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3030" algn="l">
                        <a:lnSpc>
                          <a:spcPts val="1345"/>
                        </a:lnSpc>
                        <a:spcBef>
                          <a:spcPts val="155"/>
                        </a:spcBef>
                        <a:spcAft>
                          <a:spcPts val="0"/>
                        </a:spcAft>
                      </a:pPr>
                      <a:r>
                        <a:rPr lang="en-US" sz="1100" dirty="0">
                          <a:solidFill>
                            <a:schemeClr val="accent4">
                              <a:lumMod val="75000"/>
                            </a:schemeClr>
                          </a:solidFill>
                          <a:effectLst/>
                        </a:rPr>
                        <a:t>8</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4450" algn="ctr">
                        <a:lnSpc>
                          <a:spcPts val="1345"/>
                        </a:lnSpc>
                        <a:spcBef>
                          <a:spcPts val="155"/>
                        </a:spcBef>
                        <a:spcAft>
                          <a:spcPts val="0"/>
                        </a:spcAft>
                      </a:pPr>
                      <a:r>
                        <a:rPr lang="en-US" sz="1100" dirty="0">
                          <a:solidFill>
                            <a:schemeClr val="accent4">
                              <a:lumMod val="75000"/>
                            </a:schemeClr>
                          </a:solidFill>
                          <a:effectLst/>
                        </a:rPr>
                        <a:t>556</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82550" algn="r">
                        <a:lnSpc>
                          <a:spcPts val="1345"/>
                        </a:lnSpc>
                        <a:spcBef>
                          <a:spcPts val="155"/>
                        </a:spcBef>
                        <a:spcAft>
                          <a:spcPts val="0"/>
                        </a:spcAft>
                      </a:pPr>
                      <a:r>
                        <a:rPr lang="en-US" sz="1100" dirty="0">
                          <a:solidFill>
                            <a:schemeClr val="accent4">
                              <a:lumMod val="75000"/>
                            </a:schemeClr>
                          </a:solidFill>
                          <a:effectLst/>
                        </a:rPr>
                        <a:t>187</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3180" algn="ctr">
                        <a:lnSpc>
                          <a:spcPts val="1345"/>
                        </a:lnSpc>
                        <a:spcBef>
                          <a:spcPts val="155"/>
                        </a:spcBef>
                        <a:spcAft>
                          <a:spcPts val="0"/>
                        </a:spcAft>
                      </a:pPr>
                      <a:r>
                        <a:rPr lang="en-US" sz="1100" dirty="0">
                          <a:solidFill>
                            <a:schemeClr val="accent4">
                              <a:lumMod val="75000"/>
                            </a:schemeClr>
                          </a:solidFill>
                          <a:effectLst/>
                        </a:rPr>
                        <a:t>4.5</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915" marR="61595" algn="ctr">
                        <a:lnSpc>
                          <a:spcPts val="1345"/>
                        </a:lnSpc>
                        <a:spcBef>
                          <a:spcPts val="155"/>
                        </a:spcBef>
                        <a:spcAft>
                          <a:spcPts val="0"/>
                        </a:spcAft>
                      </a:pPr>
                      <a:r>
                        <a:rPr lang="en-US" sz="1100" dirty="0">
                          <a:solidFill>
                            <a:schemeClr val="accent4">
                              <a:lumMod val="75000"/>
                            </a:schemeClr>
                          </a:solidFill>
                          <a:effectLst/>
                        </a:rPr>
                        <a:t>28.35</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9094509"/>
                  </a:ext>
                </a:extLst>
              </a:tr>
              <a:tr h="249006">
                <a:tc>
                  <a:txBody>
                    <a:bodyPr/>
                    <a:lstStyle/>
                    <a:p>
                      <a:pPr marL="62865" algn="l">
                        <a:lnSpc>
                          <a:spcPts val="1345"/>
                        </a:lnSpc>
                      </a:pPr>
                      <a:r>
                        <a:rPr lang="en-US" sz="1000" dirty="0">
                          <a:effectLst/>
                        </a:rPr>
                        <a:t> </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57150" marR="62230" algn="ctr">
                        <a:lnSpc>
                          <a:spcPts val="1345"/>
                        </a:lnSpc>
                        <a:spcBef>
                          <a:spcPts val="485"/>
                        </a:spcBef>
                        <a:spcAft>
                          <a:spcPts val="0"/>
                        </a:spcAft>
                      </a:pPr>
                      <a:r>
                        <a:rPr lang="en-US" sz="1100" b="1" i="0" dirty="0">
                          <a:solidFill>
                            <a:schemeClr val="bg2">
                              <a:lumMod val="75000"/>
                            </a:schemeClr>
                          </a:solidFill>
                          <a:effectLst/>
                        </a:rPr>
                        <a:t>LUT</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113030" algn="l">
                        <a:lnSpc>
                          <a:spcPts val="1345"/>
                        </a:lnSpc>
                        <a:spcBef>
                          <a:spcPts val="485"/>
                        </a:spcBef>
                        <a:spcAft>
                          <a:spcPts val="0"/>
                        </a:spcAft>
                      </a:pPr>
                      <a:r>
                        <a:rPr lang="en-US" sz="1100">
                          <a:solidFill>
                            <a:schemeClr val="bg2">
                              <a:lumMod val="75000"/>
                            </a:schemeClr>
                          </a:solidFill>
                          <a:effectLst/>
                        </a:rPr>
                        <a:t>8</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485"/>
                        </a:spcBef>
                        <a:spcAft>
                          <a:spcPts val="0"/>
                        </a:spcAft>
                      </a:pPr>
                      <a:r>
                        <a:rPr lang="en-US" sz="1100">
                          <a:solidFill>
                            <a:schemeClr val="bg2">
                              <a:lumMod val="75000"/>
                            </a:schemeClr>
                          </a:solidFill>
                          <a:effectLst/>
                        </a:rPr>
                        <a:t>476</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485"/>
                        </a:spcBef>
                        <a:spcAft>
                          <a:spcPts val="0"/>
                        </a:spcAft>
                      </a:pPr>
                      <a:r>
                        <a:rPr lang="en-US" sz="1100">
                          <a:solidFill>
                            <a:schemeClr val="bg2">
                              <a:lumMod val="75000"/>
                            </a:schemeClr>
                          </a:solidFill>
                          <a:effectLst/>
                        </a:rPr>
                        <a:t>128</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485"/>
                        </a:spcBef>
                        <a:spcAft>
                          <a:spcPts val="0"/>
                        </a:spcAft>
                      </a:pPr>
                      <a:r>
                        <a:rPr lang="en-US" sz="1100">
                          <a:solidFill>
                            <a:schemeClr val="bg2">
                              <a:lumMod val="75000"/>
                            </a:schemeClr>
                          </a:solidFill>
                          <a:effectLst/>
                        </a:rPr>
                        <a:t>8.5</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485"/>
                        </a:spcBef>
                        <a:spcAft>
                          <a:spcPts val="0"/>
                        </a:spcAft>
                      </a:pPr>
                      <a:r>
                        <a:rPr lang="en-US" sz="1100" dirty="0">
                          <a:solidFill>
                            <a:schemeClr val="bg2">
                              <a:lumMod val="75000"/>
                            </a:schemeClr>
                          </a:solidFill>
                          <a:effectLst/>
                        </a:rPr>
                        <a:t>37.46</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252826126"/>
                  </a:ext>
                </a:extLst>
              </a:tr>
              <a:tr h="217584">
                <a:tc>
                  <a:txBody>
                    <a:bodyPr/>
                    <a:lstStyle/>
                    <a:p>
                      <a:pPr marL="581660" algn="l">
                        <a:lnSpc>
                          <a:spcPts val="1345"/>
                        </a:lnSpc>
                        <a:spcBef>
                          <a:spcPts val="115"/>
                        </a:spcBef>
                        <a:spcAft>
                          <a:spcPts val="0"/>
                        </a:spcAft>
                      </a:pPr>
                      <a:r>
                        <a:rPr lang="en-US" sz="1100" dirty="0">
                          <a:solidFill>
                            <a:schemeClr val="bg2">
                              <a:lumMod val="75000"/>
                            </a:schemeClr>
                          </a:solidFill>
                          <a:effectLst/>
                        </a:rPr>
                        <a:t>516</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230" marR="62230" algn="ctr">
                        <a:lnSpc>
                          <a:spcPts val="1345"/>
                        </a:lnSpc>
                        <a:spcBef>
                          <a:spcPts val="185"/>
                        </a:spcBef>
                        <a:spcAft>
                          <a:spcPts val="0"/>
                        </a:spcAft>
                      </a:pPr>
                      <a:r>
                        <a:rPr lang="en-US" sz="1100" b="1" i="0" dirty="0">
                          <a:solidFill>
                            <a:schemeClr val="bg2">
                              <a:lumMod val="75000"/>
                            </a:schemeClr>
                          </a:solidFill>
                          <a:effectLst/>
                        </a:rPr>
                        <a:t>FF</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74930" algn="l">
                        <a:lnSpc>
                          <a:spcPts val="1345"/>
                        </a:lnSpc>
                        <a:spcBef>
                          <a:spcPts val="185"/>
                        </a:spcBef>
                        <a:spcAft>
                          <a:spcPts val="0"/>
                        </a:spcAft>
                      </a:pPr>
                      <a:r>
                        <a:rPr lang="en-US" sz="1100">
                          <a:solidFill>
                            <a:schemeClr val="bg2">
                              <a:lumMod val="75000"/>
                            </a:schemeClr>
                          </a:solidFill>
                          <a:effectLst/>
                        </a:rPr>
                        <a:t>10</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185"/>
                        </a:spcBef>
                        <a:spcAft>
                          <a:spcPts val="0"/>
                        </a:spcAft>
                      </a:pPr>
                      <a:r>
                        <a:rPr lang="en-US" sz="1100">
                          <a:solidFill>
                            <a:schemeClr val="bg2">
                              <a:lumMod val="75000"/>
                            </a:schemeClr>
                          </a:solidFill>
                          <a:effectLst/>
                        </a:rPr>
                        <a:t>582</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185"/>
                        </a:spcBef>
                        <a:spcAft>
                          <a:spcPts val="0"/>
                        </a:spcAft>
                      </a:pPr>
                      <a:r>
                        <a:rPr lang="en-US" sz="1100">
                          <a:solidFill>
                            <a:schemeClr val="bg2">
                              <a:lumMod val="75000"/>
                            </a:schemeClr>
                          </a:solidFill>
                          <a:effectLst/>
                        </a:rPr>
                        <a:t>133</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185"/>
                        </a:spcBef>
                        <a:spcAft>
                          <a:spcPts val="0"/>
                        </a:spcAft>
                      </a:pPr>
                      <a:r>
                        <a:rPr lang="en-US" sz="1100">
                          <a:solidFill>
                            <a:schemeClr val="bg2">
                              <a:lumMod val="75000"/>
                            </a:schemeClr>
                          </a:solidFill>
                          <a:effectLst/>
                        </a:rPr>
                        <a:t>10.5</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185"/>
                        </a:spcBef>
                        <a:spcAft>
                          <a:spcPts val="0"/>
                        </a:spcAft>
                      </a:pPr>
                      <a:r>
                        <a:rPr lang="en-US" sz="1100">
                          <a:solidFill>
                            <a:schemeClr val="bg2">
                              <a:lumMod val="75000"/>
                            </a:schemeClr>
                          </a:solidFill>
                          <a:effectLst/>
                        </a:rPr>
                        <a:t>43.08</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646089721"/>
                  </a:ext>
                </a:extLst>
              </a:tr>
              <a:tr h="214619">
                <a:tc>
                  <a:txBody>
                    <a:bodyPr/>
                    <a:lstStyle/>
                    <a:p>
                      <a:pPr marL="75565" algn="l">
                        <a:lnSpc>
                          <a:spcPts val="725"/>
                        </a:lnSpc>
                        <a:spcBef>
                          <a:spcPts val="985"/>
                        </a:spcBef>
                        <a:spcAft>
                          <a:spcPts val="0"/>
                        </a:spcAft>
                      </a:pPr>
                      <a:r>
                        <a:rPr lang="en-US" sz="1100" dirty="0">
                          <a:effectLst/>
                        </a:rPr>
                        <a:t>677</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59055" marR="62230" algn="ctr">
                        <a:lnSpc>
                          <a:spcPts val="1345"/>
                        </a:lnSpc>
                        <a:spcBef>
                          <a:spcPts val="155"/>
                        </a:spcBef>
                        <a:spcAft>
                          <a:spcPts val="0"/>
                        </a:spcAft>
                      </a:pPr>
                      <a:r>
                        <a:rPr lang="en-US" sz="1100" b="1" i="0" dirty="0">
                          <a:solidFill>
                            <a:schemeClr val="bg2">
                              <a:lumMod val="75000"/>
                            </a:schemeClr>
                          </a:solidFill>
                          <a:effectLst/>
                        </a:rPr>
                        <a:t>BRAM</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4930" algn="l">
                        <a:lnSpc>
                          <a:spcPts val="1345"/>
                        </a:lnSpc>
                        <a:spcBef>
                          <a:spcPts val="155"/>
                        </a:spcBef>
                        <a:spcAft>
                          <a:spcPts val="0"/>
                        </a:spcAft>
                      </a:pPr>
                      <a:r>
                        <a:rPr lang="en-US" sz="1100" dirty="0">
                          <a:solidFill>
                            <a:schemeClr val="bg2">
                              <a:lumMod val="75000"/>
                            </a:schemeClr>
                          </a:solidFill>
                          <a:effectLst/>
                        </a:rPr>
                        <a:t>11</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4450" algn="ctr">
                        <a:lnSpc>
                          <a:spcPts val="1345"/>
                        </a:lnSpc>
                        <a:spcBef>
                          <a:spcPts val="155"/>
                        </a:spcBef>
                        <a:spcAft>
                          <a:spcPts val="0"/>
                        </a:spcAft>
                      </a:pPr>
                      <a:r>
                        <a:rPr lang="en-US" sz="1100" dirty="0">
                          <a:solidFill>
                            <a:schemeClr val="bg2">
                              <a:lumMod val="75000"/>
                            </a:schemeClr>
                          </a:solidFill>
                          <a:effectLst/>
                        </a:rPr>
                        <a:t>801</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82550" algn="r">
                        <a:lnSpc>
                          <a:spcPts val="1345"/>
                        </a:lnSpc>
                        <a:spcBef>
                          <a:spcPts val="155"/>
                        </a:spcBef>
                        <a:spcAft>
                          <a:spcPts val="0"/>
                        </a:spcAft>
                      </a:pPr>
                      <a:r>
                        <a:rPr lang="en-US" sz="1100" dirty="0">
                          <a:solidFill>
                            <a:schemeClr val="bg2">
                              <a:lumMod val="75000"/>
                            </a:schemeClr>
                          </a:solidFill>
                          <a:effectLst/>
                        </a:rPr>
                        <a:t>251</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3180" algn="ctr">
                        <a:lnSpc>
                          <a:spcPts val="1345"/>
                        </a:lnSpc>
                        <a:spcBef>
                          <a:spcPts val="155"/>
                        </a:spcBef>
                        <a:spcAft>
                          <a:spcPts val="0"/>
                        </a:spcAft>
                      </a:pPr>
                      <a:r>
                        <a:rPr lang="en-US" sz="1100" dirty="0">
                          <a:solidFill>
                            <a:schemeClr val="bg2">
                              <a:lumMod val="75000"/>
                            </a:schemeClr>
                          </a:solidFill>
                          <a:effectLst/>
                        </a:rPr>
                        <a:t>6.0</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915" marR="61595" algn="ctr">
                        <a:lnSpc>
                          <a:spcPts val="1345"/>
                        </a:lnSpc>
                        <a:spcBef>
                          <a:spcPts val="155"/>
                        </a:spcBef>
                        <a:spcAft>
                          <a:spcPts val="0"/>
                        </a:spcAft>
                      </a:pPr>
                      <a:r>
                        <a:rPr lang="en-US" sz="1100" dirty="0">
                          <a:solidFill>
                            <a:schemeClr val="bg2">
                              <a:lumMod val="75000"/>
                            </a:schemeClr>
                          </a:solidFill>
                          <a:effectLst/>
                        </a:rPr>
                        <a:t>45.49</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8754234"/>
                  </a:ext>
                </a:extLst>
              </a:tr>
              <a:tr h="203355">
                <a:tc>
                  <a:txBody>
                    <a:bodyPr/>
                    <a:lstStyle/>
                    <a:p>
                      <a:pPr marL="62865" algn="l">
                        <a:lnSpc>
                          <a:spcPts val="1345"/>
                        </a:lnSpc>
                      </a:pPr>
                      <a:r>
                        <a:rPr lang="en-US" sz="1000" dirty="0">
                          <a:effectLst/>
                        </a:rPr>
                        <a:t> </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57150" marR="62230" algn="ctr">
                        <a:lnSpc>
                          <a:spcPts val="1345"/>
                        </a:lnSpc>
                        <a:spcBef>
                          <a:spcPts val="95"/>
                        </a:spcBef>
                        <a:spcAft>
                          <a:spcPts val="0"/>
                        </a:spcAft>
                      </a:pPr>
                      <a:r>
                        <a:rPr lang="en-US" sz="1100" b="1" i="0" dirty="0">
                          <a:solidFill>
                            <a:schemeClr val="accent4">
                              <a:lumMod val="75000"/>
                            </a:schemeClr>
                          </a:solidFill>
                          <a:effectLst/>
                        </a:rPr>
                        <a:t>LUT</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113030" algn="l">
                        <a:lnSpc>
                          <a:spcPts val="1345"/>
                        </a:lnSpc>
                        <a:spcBef>
                          <a:spcPts val="95"/>
                        </a:spcBef>
                        <a:spcAft>
                          <a:spcPts val="0"/>
                        </a:spcAft>
                      </a:pPr>
                      <a:r>
                        <a:rPr lang="en-US" sz="1100" dirty="0">
                          <a:solidFill>
                            <a:schemeClr val="accent4">
                              <a:lumMod val="75000"/>
                            </a:schemeClr>
                          </a:solidFill>
                          <a:effectLst/>
                        </a:rPr>
                        <a:t>8</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95"/>
                        </a:spcBef>
                        <a:spcAft>
                          <a:spcPts val="0"/>
                        </a:spcAft>
                      </a:pPr>
                      <a:r>
                        <a:rPr lang="en-US" sz="1100" dirty="0">
                          <a:solidFill>
                            <a:schemeClr val="accent4">
                              <a:lumMod val="75000"/>
                            </a:schemeClr>
                          </a:solidFill>
                          <a:effectLst/>
                        </a:rPr>
                        <a:t>451</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95"/>
                        </a:spcBef>
                        <a:spcAft>
                          <a:spcPts val="0"/>
                        </a:spcAft>
                      </a:pPr>
                      <a:r>
                        <a:rPr lang="en-US" sz="1100">
                          <a:solidFill>
                            <a:schemeClr val="accent4">
                              <a:lumMod val="75000"/>
                            </a:schemeClr>
                          </a:solidFill>
                          <a:effectLst/>
                        </a:rPr>
                        <a:t>108</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95"/>
                        </a:spcBef>
                        <a:spcAft>
                          <a:spcPts val="0"/>
                        </a:spcAft>
                      </a:pPr>
                      <a:r>
                        <a:rPr lang="en-US" sz="1100" dirty="0">
                          <a:solidFill>
                            <a:schemeClr val="accent4">
                              <a:lumMod val="75000"/>
                            </a:schemeClr>
                          </a:solidFill>
                          <a:effectLst/>
                        </a:rPr>
                        <a:t>8.5</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95"/>
                        </a:spcBef>
                        <a:spcAft>
                          <a:spcPts val="0"/>
                        </a:spcAft>
                      </a:pPr>
                      <a:r>
                        <a:rPr lang="en-US" sz="1100" dirty="0">
                          <a:solidFill>
                            <a:schemeClr val="accent4">
                              <a:lumMod val="75000"/>
                            </a:schemeClr>
                          </a:solidFill>
                          <a:effectLst/>
                        </a:rPr>
                        <a:t>31.23</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537888671"/>
                  </a:ext>
                </a:extLst>
              </a:tr>
              <a:tr h="217584">
                <a:tc>
                  <a:txBody>
                    <a:bodyPr/>
                    <a:lstStyle/>
                    <a:p>
                      <a:pPr marL="581660" algn="l">
                        <a:lnSpc>
                          <a:spcPts val="1345"/>
                        </a:lnSpc>
                        <a:spcBef>
                          <a:spcPts val="115"/>
                        </a:spcBef>
                        <a:spcAft>
                          <a:spcPts val="0"/>
                        </a:spcAft>
                      </a:pPr>
                      <a:r>
                        <a:rPr lang="en-US" sz="1100" dirty="0">
                          <a:solidFill>
                            <a:schemeClr val="accent4">
                              <a:lumMod val="75000"/>
                            </a:schemeClr>
                          </a:solidFill>
                          <a:effectLst/>
                        </a:rPr>
                        <a:t>677</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230" marR="62230" algn="ctr">
                        <a:lnSpc>
                          <a:spcPts val="1345"/>
                        </a:lnSpc>
                        <a:spcBef>
                          <a:spcPts val="185"/>
                        </a:spcBef>
                        <a:spcAft>
                          <a:spcPts val="0"/>
                        </a:spcAft>
                      </a:pPr>
                      <a:r>
                        <a:rPr lang="en-US" sz="1100" b="1" i="0" dirty="0">
                          <a:solidFill>
                            <a:schemeClr val="accent4">
                              <a:lumMod val="75000"/>
                            </a:schemeClr>
                          </a:solidFill>
                          <a:effectLst/>
                        </a:rPr>
                        <a:t>FF</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75565" algn="l">
                        <a:lnSpc>
                          <a:spcPts val="1345"/>
                        </a:lnSpc>
                        <a:spcBef>
                          <a:spcPts val="185"/>
                        </a:spcBef>
                        <a:spcAft>
                          <a:spcPts val="0"/>
                        </a:spcAft>
                      </a:pPr>
                      <a:r>
                        <a:rPr lang="en-US" sz="1100">
                          <a:solidFill>
                            <a:schemeClr val="accent4">
                              <a:lumMod val="75000"/>
                            </a:schemeClr>
                          </a:solidFill>
                          <a:effectLst/>
                        </a:rPr>
                        <a:t>10</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185"/>
                        </a:spcBef>
                        <a:spcAft>
                          <a:spcPts val="0"/>
                        </a:spcAft>
                      </a:pPr>
                      <a:r>
                        <a:rPr lang="en-US" sz="1100" dirty="0">
                          <a:solidFill>
                            <a:schemeClr val="accent4">
                              <a:lumMod val="75000"/>
                            </a:schemeClr>
                          </a:solidFill>
                          <a:effectLst/>
                        </a:rPr>
                        <a:t>558</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185"/>
                        </a:spcBef>
                        <a:spcAft>
                          <a:spcPts val="0"/>
                        </a:spcAft>
                      </a:pPr>
                      <a:r>
                        <a:rPr lang="en-US" sz="1100">
                          <a:solidFill>
                            <a:schemeClr val="accent4">
                              <a:lumMod val="75000"/>
                            </a:schemeClr>
                          </a:solidFill>
                          <a:effectLst/>
                        </a:rPr>
                        <a:t>113</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185"/>
                        </a:spcBef>
                        <a:spcAft>
                          <a:spcPts val="0"/>
                        </a:spcAft>
                      </a:pPr>
                      <a:r>
                        <a:rPr lang="en-US" sz="1100">
                          <a:solidFill>
                            <a:schemeClr val="accent4">
                              <a:lumMod val="75000"/>
                            </a:schemeClr>
                          </a:solidFill>
                          <a:effectLst/>
                        </a:rPr>
                        <a:t>10.5</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185"/>
                        </a:spcBef>
                        <a:spcAft>
                          <a:spcPts val="0"/>
                        </a:spcAft>
                      </a:pPr>
                      <a:r>
                        <a:rPr lang="en-US" sz="1100">
                          <a:solidFill>
                            <a:schemeClr val="accent4">
                              <a:lumMod val="75000"/>
                            </a:schemeClr>
                          </a:solidFill>
                          <a:effectLst/>
                        </a:rPr>
                        <a:t>36.40</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292675734"/>
                  </a:ext>
                </a:extLst>
              </a:tr>
              <a:tr h="239519">
                <a:tc>
                  <a:txBody>
                    <a:bodyPr/>
                    <a:lstStyle/>
                    <a:p>
                      <a:pPr marL="62865" algn="l">
                        <a:lnSpc>
                          <a:spcPts val="1345"/>
                        </a:lnSpc>
                      </a:pPr>
                      <a:r>
                        <a:rPr lang="en-US" sz="1000" dirty="0">
                          <a:effectLst/>
                        </a:rPr>
                        <a:t> </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9055" marR="62230" algn="ctr">
                        <a:lnSpc>
                          <a:spcPts val="1345"/>
                        </a:lnSpc>
                        <a:spcBef>
                          <a:spcPts val="155"/>
                        </a:spcBef>
                        <a:spcAft>
                          <a:spcPts val="0"/>
                        </a:spcAft>
                      </a:pPr>
                      <a:r>
                        <a:rPr lang="en-US" sz="1100" b="1" i="0" dirty="0">
                          <a:solidFill>
                            <a:schemeClr val="accent4">
                              <a:lumMod val="75000"/>
                            </a:schemeClr>
                          </a:solidFill>
                          <a:effectLst/>
                        </a:rPr>
                        <a:t>BRAM</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5565" algn="l">
                        <a:lnSpc>
                          <a:spcPts val="1345"/>
                        </a:lnSpc>
                        <a:spcBef>
                          <a:spcPts val="155"/>
                        </a:spcBef>
                        <a:spcAft>
                          <a:spcPts val="0"/>
                        </a:spcAft>
                      </a:pPr>
                      <a:r>
                        <a:rPr lang="en-US" sz="1100" dirty="0">
                          <a:solidFill>
                            <a:schemeClr val="accent4">
                              <a:lumMod val="75000"/>
                            </a:schemeClr>
                          </a:solidFill>
                          <a:effectLst/>
                        </a:rPr>
                        <a:t>11</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4450" algn="ctr">
                        <a:lnSpc>
                          <a:spcPts val="1345"/>
                        </a:lnSpc>
                        <a:spcBef>
                          <a:spcPts val="155"/>
                        </a:spcBef>
                        <a:spcAft>
                          <a:spcPts val="0"/>
                        </a:spcAft>
                      </a:pPr>
                      <a:r>
                        <a:rPr lang="en-US" sz="1100" dirty="0">
                          <a:solidFill>
                            <a:schemeClr val="accent4">
                              <a:lumMod val="75000"/>
                            </a:schemeClr>
                          </a:solidFill>
                          <a:effectLst/>
                        </a:rPr>
                        <a:t>773</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82550" algn="r">
                        <a:lnSpc>
                          <a:spcPts val="1345"/>
                        </a:lnSpc>
                        <a:spcBef>
                          <a:spcPts val="155"/>
                        </a:spcBef>
                        <a:spcAft>
                          <a:spcPts val="0"/>
                        </a:spcAft>
                      </a:pPr>
                      <a:r>
                        <a:rPr lang="en-US" sz="1100" dirty="0">
                          <a:solidFill>
                            <a:schemeClr val="accent4">
                              <a:lumMod val="75000"/>
                            </a:schemeClr>
                          </a:solidFill>
                          <a:effectLst/>
                        </a:rPr>
                        <a:t>231</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3180" algn="ctr">
                        <a:lnSpc>
                          <a:spcPts val="1345"/>
                        </a:lnSpc>
                        <a:spcBef>
                          <a:spcPts val="155"/>
                        </a:spcBef>
                        <a:spcAft>
                          <a:spcPts val="0"/>
                        </a:spcAft>
                      </a:pPr>
                      <a:r>
                        <a:rPr lang="en-US" sz="1100" dirty="0">
                          <a:solidFill>
                            <a:schemeClr val="accent4">
                              <a:lumMod val="75000"/>
                            </a:schemeClr>
                          </a:solidFill>
                          <a:effectLst/>
                        </a:rPr>
                        <a:t>6.0</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915" marR="61595" algn="ctr">
                        <a:lnSpc>
                          <a:spcPts val="1345"/>
                        </a:lnSpc>
                        <a:spcBef>
                          <a:spcPts val="155"/>
                        </a:spcBef>
                        <a:spcAft>
                          <a:spcPts val="0"/>
                        </a:spcAft>
                      </a:pPr>
                      <a:r>
                        <a:rPr lang="en-US" sz="1100" dirty="0">
                          <a:solidFill>
                            <a:schemeClr val="accent4">
                              <a:lumMod val="75000"/>
                            </a:schemeClr>
                          </a:solidFill>
                          <a:effectLst/>
                        </a:rPr>
                        <a:t>38.64</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4207558"/>
                  </a:ext>
                </a:extLst>
              </a:tr>
              <a:tr h="249006">
                <a:tc>
                  <a:txBody>
                    <a:bodyPr/>
                    <a:lstStyle/>
                    <a:p>
                      <a:pPr marL="62865" algn="l">
                        <a:lnSpc>
                          <a:spcPts val="1345"/>
                        </a:lnSpc>
                      </a:pPr>
                      <a:r>
                        <a:rPr lang="en-US" sz="1000" dirty="0">
                          <a:effectLst/>
                        </a:rPr>
                        <a:t> </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57150" marR="62230" algn="ctr">
                        <a:lnSpc>
                          <a:spcPts val="1345"/>
                        </a:lnSpc>
                        <a:spcBef>
                          <a:spcPts val="485"/>
                        </a:spcBef>
                        <a:spcAft>
                          <a:spcPts val="0"/>
                        </a:spcAft>
                      </a:pPr>
                      <a:r>
                        <a:rPr lang="en-US" sz="1100" b="1" i="0" dirty="0">
                          <a:solidFill>
                            <a:schemeClr val="bg2">
                              <a:lumMod val="75000"/>
                            </a:schemeClr>
                          </a:solidFill>
                          <a:effectLst/>
                        </a:rPr>
                        <a:t>LUT</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113030" algn="l">
                        <a:lnSpc>
                          <a:spcPts val="1345"/>
                        </a:lnSpc>
                        <a:spcBef>
                          <a:spcPts val="485"/>
                        </a:spcBef>
                        <a:spcAft>
                          <a:spcPts val="0"/>
                        </a:spcAft>
                      </a:pPr>
                      <a:r>
                        <a:rPr lang="en-US" sz="1100" dirty="0">
                          <a:solidFill>
                            <a:schemeClr val="bg2">
                              <a:lumMod val="75000"/>
                            </a:schemeClr>
                          </a:solidFill>
                          <a:effectLst/>
                        </a:rPr>
                        <a:t>8</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485"/>
                        </a:spcBef>
                        <a:spcAft>
                          <a:spcPts val="0"/>
                        </a:spcAft>
                      </a:pPr>
                      <a:r>
                        <a:rPr lang="en-US" sz="1100" dirty="0">
                          <a:solidFill>
                            <a:schemeClr val="bg2">
                              <a:lumMod val="75000"/>
                            </a:schemeClr>
                          </a:solidFill>
                          <a:effectLst/>
                        </a:rPr>
                        <a:t>510</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485"/>
                        </a:spcBef>
                        <a:spcAft>
                          <a:spcPts val="0"/>
                        </a:spcAft>
                      </a:pPr>
                      <a:r>
                        <a:rPr lang="en-US" sz="1100" dirty="0">
                          <a:solidFill>
                            <a:schemeClr val="bg2">
                              <a:lumMod val="75000"/>
                            </a:schemeClr>
                          </a:solidFill>
                          <a:effectLst/>
                        </a:rPr>
                        <a:t>129</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485"/>
                        </a:spcBef>
                        <a:spcAft>
                          <a:spcPts val="0"/>
                        </a:spcAft>
                      </a:pPr>
                      <a:r>
                        <a:rPr lang="en-US" sz="1100">
                          <a:solidFill>
                            <a:schemeClr val="bg2">
                              <a:lumMod val="75000"/>
                            </a:schemeClr>
                          </a:solidFill>
                          <a:effectLst/>
                        </a:rPr>
                        <a:t>8.5</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485"/>
                        </a:spcBef>
                        <a:spcAft>
                          <a:spcPts val="0"/>
                        </a:spcAft>
                      </a:pPr>
                      <a:r>
                        <a:rPr lang="en-US" sz="1100">
                          <a:solidFill>
                            <a:schemeClr val="bg2">
                              <a:lumMod val="75000"/>
                            </a:schemeClr>
                          </a:solidFill>
                          <a:effectLst/>
                        </a:rPr>
                        <a:t>40.06</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030950528"/>
                  </a:ext>
                </a:extLst>
              </a:tr>
              <a:tr h="217584">
                <a:tc>
                  <a:txBody>
                    <a:bodyPr/>
                    <a:lstStyle/>
                    <a:p>
                      <a:pPr marL="581660" algn="l">
                        <a:lnSpc>
                          <a:spcPts val="1345"/>
                        </a:lnSpc>
                        <a:spcBef>
                          <a:spcPts val="115"/>
                        </a:spcBef>
                        <a:spcAft>
                          <a:spcPts val="0"/>
                        </a:spcAft>
                      </a:pPr>
                      <a:r>
                        <a:rPr lang="en-US" sz="1100" dirty="0">
                          <a:solidFill>
                            <a:schemeClr val="bg2">
                              <a:lumMod val="75000"/>
                            </a:schemeClr>
                          </a:solidFill>
                          <a:effectLst/>
                        </a:rPr>
                        <a:t>625</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230" marR="62230" algn="ctr">
                        <a:lnSpc>
                          <a:spcPts val="1345"/>
                        </a:lnSpc>
                        <a:spcBef>
                          <a:spcPts val="185"/>
                        </a:spcBef>
                        <a:spcAft>
                          <a:spcPts val="0"/>
                        </a:spcAft>
                      </a:pPr>
                      <a:r>
                        <a:rPr lang="en-US" sz="1100" b="1" i="0" dirty="0">
                          <a:solidFill>
                            <a:schemeClr val="bg2">
                              <a:lumMod val="75000"/>
                            </a:schemeClr>
                          </a:solidFill>
                          <a:effectLst/>
                        </a:rPr>
                        <a:t>FF</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74930" algn="l">
                        <a:lnSpc>
                          <a:spcPts val="1345"/>
                        </a:lnSpc>
                        <a:spcBef>
                          <a:spcPts val="185"/>
                        </a:spcBef>
                        <a:spcAft>
                          <a:spcPts val="0"/>
                        </a:spcAft>
                      </a:pPr>
                      <a:r>
                        <a:rPr lang="en-US" sz="1100" dirty="0">
                          <a:solidFill>
                            <a:schemeClr val="bg2">
                              <a:lumMod val="75000"/>
                            </a:schemeClr>
                          </a:solidFill>
                          <a:effectLst/>
                        </a:rPr>
                        <a:t>12</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185"/>
                        </a:spcBef>
                        <a:spcAft>
                          <a:spcPts val="0"/>
                        </a:spcAft>
                      </a:pPr>
                      <a:r>
                        <a:rPr lang="en-US" sz="1100" dirty="0">
                          <a:solidFill>
                            <a:schemeClr val="bg2">
                              <a:lumMod val="75000"/>
                            </a:schemeClr>
                          </a:solidFill>
                          <a:effectLst/>
                        </a:rPr>
                        <a:t>713</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185"/>
                        </a:spcBef>
                        <a:spcAft>
                          <a:spcPts val="0"/>
                        </a:spcAft>
                      </a:pPr>
                      <a:r>
                        <a:rPr lang="en-US" sz="1100">
                          <a:solidFill>
                            <a:schemeClr val="bg2">
                              <a:lumMod val="75000"/>
                            </a:schemeClr>
                          </a:solidFill>
                          <a:effectLst/>
                        </a:rPr>
                        <a:t>133</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185"/>
                        </a:spcBef>
                        <a:spcAft>
                          <a:spcPts val="0"/>
                        </a:spcAft>
                      </a:pPr>
                      <a:r>
                        <a:rPr lang="en-US" sz="1100">
                          <a:solidFill>
                            <a:schemeClr val="bg2">
                              <a:lumMod val="75000"/>
                            </a:schemeClr>
                          </a:solidFill>
                          <a:effectLst/>
                        </a:rPr>
                        <a:t>12.5</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185"/>
                        </a:spcBef>
                        <a:spcAft>
                          <a:spcPts val="0"/>
                        </a:spcAft>
                      </a:pPr>
                      <a:r>
                        <a:rPr lang="en-US" sz="1100">
                          <a:solidFill>
                            <a:schemeClr val="bg2">
                              <a:lumMod val="75000"/>
                            </a:schemeClr>
                          </a:solidFill>
                          <a:effectLst/>
                        </a:rPr>
                        <a:t>51.89</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800913339"/>
                  </a:ext>
                </a:extLst>
              </a:tr>
              <a:tr h="214619">
                <a:tc>
                  <a:txBody>
                    <a:bodyPr/>
                    <a:lstStyle/>
                    <a:p>
                      <a:pPr marL="75565" algn="l">
                        <a:lnSpc>
                          <a:spcPts val="725"/>
                        </a:lnSpc>
                        <a:spcBef>
                          <a:spcPts val="985"/>
                        </a:spcBef>
                        <a:spcAft>
                          <a:spcPts val="0"/>
                        </a:spcAft>
                      </a:pPr>
                      <a:r>
                        <a:rPr lang="en-US" sz="1100" dirty="0">
                          <a:effectLst/>
                        </a:rPr>
                        <a:t>821</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59055" marR="62230" algn="ctr">
                        <a:lnSpc>
                          <a:spcPts val="1345"/>
                        </a:lnSpc>
                        <a:spcBef>
                          <a:spcPts val="155"/>
                        </a:spcBef>
                        <a:spcAft>
                          <a:spcPts val="0"/>
                        </a:spcAft>
                      </a:pPr>
                      <a:r>
                        <a:rPr lang="en-US" sz="1100" b="1" i="0" dirty="0">
                          <a:solidFill>
                            <a:schemeClr val="bg2">
                              <a:lumMod val="75000"/>
                            </a:schemeClr>
                          </a:solidFill>
                          <a:effectLst/>
                        </a:rPr>
                        <a:t>BRAM</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4930" algn="l">
                        <a:lnSpc>
                          <a:spcPts val="1345"/>
                        </a:lnSpc>
                        <a:spcBef>
                          <a:spcPts val="155"/>
                        </a:spcBef>
                        <a:spcAft>
                          <a:spcPts val="0"/>
                        </a:spcAft>
                      </a:pPr>
                      <a:r>
                        <a:rPr lang="en-US" sz="1100" dirty="0">
                          <a:solidFill>
                            <a:schemeClr val="bg2">
                              <a:lumMod val="75000"/>
                            </a:schemeClr>
                          </a:solidFill>
                          <a:effectLst/>
                        </a:rPr>
                        <a:t>13</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4450" algn="ctr">
                        <a:lnSpc>
                          <a:spcPts val="1345"/>
                        </a:lnSpc>
                        <a:spcBef>
                          <a:spcPts val="155"/>
                        </a:spcBef>
                        <a:spcAft>
                          <a:spcPts val="0"/>
                        </a:spcAft>
                      </a:pPr>
                      <a:r>
                        <a:rPr lang="en-US" sz="1100" dirty="0">
                          <a:solidFill>
                            <a:schemeClr val="bg2">
                              <a:lumMod val="75000"/>
                            </a:schemeClr>
                          </a:solidFill>
                          <a:effectLst/>
                        </a:rPr>
                        <a:t>981</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82550" algn="r">
                        <a:lnSpc>
                          <a:spcPts val="1345"/>
                        </a:lnSpc>
                        <a:spcBef>
                          <a:spcPts val="155"/>
                        </a:spcBef>
                        <a:spcAft>
                          <a:spcPts val="0"/>
                        </a:spcAft>
                      </a:pPr>
                      <a:r>
                        <a:rPr lang="en-US" sz="1100" dirty="0">
                          <a:solidFill>
                            <a:schemeClr val="bg2">
                              <a:lumMod val="75000"/>
                            </a:schemeClr>
                          </a:solidFill>
                          <a:effectLst/>
                        </a:rPr>
                        <a:t>287</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3180" algn="ctr">
                        <a:lnSpc>
                          <a:spcPts val="1345"/>
                        </a:lnSpc>
                        <a:spcBef>
                          <a:spcPts val="155"/>
                        </a:spcBef>
                        <a:spcAft>
                          <a:spcPts val="0"/>
                        </a:spcAft>
                      </a:pPr>
                      <a:r>
                        <a:rPr lang="en-US" sz="1100" dirty="0">
                          <a:solidFill>
                            <a:schemeClr val="bg2">
                              <a:lumMod val="75000"/>
                            </a:schemeClr>
                          </a:solidFill>
                          <a:effectLst/>
                        </a:rPr>
                        <a:t>7.0</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915" marR="61595" algn="ctr">
                        <a:lnSpc>
                          <a:spcPts val="1345"/>
                        </a:lnSpc>
                        <a:spcBef>
                          <a:spcPts val="155"/>
                        </a:spcBef>
                        <a:spcAft>
                          <a:spcPts val="0"/>
                        </a:spcAft>
                      </a:pPr>
                      <a:r>
                        <a:rPr lang="en-US" sz="1100" dirty="0">
                          <a:solidFill>
                            <a:schemeClr val="bg2">
                              <a:lumMod val="75000"/>
                            </a:schemeClr>
                          </a:solidFill>
                          <a:effectLst/>
                        </a:rPr>
                        <a:t>54.25</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877785"/>
                  </a:ext>
                </a:extLst>
              </a:tr>
              <a:tr h="203355">
                <a:tc>
                  <a:txBody>
                    <a:bodyPr/>
                    <a:lstStyle/>
                    <a:p>
                      <a:pPr marL="62865" algn="l">
                        <a:lnSpc>
                          <a:spcPts val="1345"/>
                        </a:lnSpc>
                      </a:pPr>
                      <a:r>
                        <a:rPr lang="en-US" sz="1000" dirty="0">
                          <a:effectLst/>
                        </a:rPr>
                        <a:t> </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57150" marR="62230" algn="ctr">
                        <a:lnSpc>
                          <a:spcPts val="1345"/>
                        </a:lnSpc>
                        <a:spcBef>
                          <a:spcPts val="95"/>
                        </a:spcBef>
                        <a:spcAft>
                          <a:spcPts val="0"/>
                        </a:spcAft>
                      </a:pPr>
                      <a:r>
                        <a:rPr lang="en-US" sz="1100" b="1" i="0" dirty="0">
                          <a:solidFill>
                            <a:schemeClr val="accent4">
                              <a:lumMod val="75000"/>
                            </a:schemeClr>
                          </a:solidFill>
                          <a:effectLst/>
                        </a:rPr>
                        <a:t>LUT</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113030" algn="l">
                        <a:lnSpc>
                          <a:spcPts val="1345"/>
                        </a:lnSpc>
                        <a:spcBef>
                          <a:spcPts val="95"/>
                        </a:spcBef>
                        <a:spcAft>
                          <a:spcPts val="0"/>
                        </a:spcAft>
                      </a:pPr>
                      <a:r>
                        <a:rPr lang="en-US" sz="1100">
                          <a:solidFill>
                            <a:schemeClr val="accent4">
                              <a:lumMod val="75000"/>
                            </a:schemeClr>
                          </a:solidFill>
                          <a:effectLst/>
                        </a:rPr>
                        <a:t>8</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95"/>
                        </a:spcBef>
                        <a:spcAft>
                          <a:spcPts val="0"/>
                        </a:spcAft>
                      </a:pPr>
                      <a:r>
                        <a:rPr lang="en-US" sz="1100">
                          <a:solidFill>
                            <a:schemeClr val="accent4">
                              <a:lumMod val="75000"/>
                            </a:schemeClr>
                          </a:solidFill>
                          <a:effectLst/>
                        </a:rPr>
                        <a:t>481</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95"/>
                        </a:spcBef>
                        <a:spcAft>
                          <a:spcPts val="0"/>
                        </a:spcAft>
                      </a:pPr>
                      <a:r>
                        <a:rPr lang="en-US" sz="1100">
                          <a:solidFill>
                            <a:schemeClr val="accent4">
                              <a:lumMod val="75000"/>
                            </a:schemeClr>
                          </a:solidFill>
                          <a:effectLst/>
                        </a:rPr>
                        <a:t>109</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95"/>
                        </a:spcBef>
                        <a:spcAft>
                          <a:spcPts val="0"/>
                        </a:spcAft>
                      </a:pPr>
                      <a:r>
                        <a:rPr lang="en-US" sz="1100" dirty="0">
                          <a:solidFill>
                            <a:schemeClr val="accent4">
                              <a:lumMod val="75000"/>
                            </a:schemeClr>
                          </a:solidFill>
                          <a:effectLst/>
                        </a:rPr>
                        <a:t>8.5</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95"/>
                        </a:spcBef>
                        <a:spcAft>
                          <a:spcPts val="0"/>
                        </a:spcAft>
                      </a:pPr>
                      <a:r>
                        <a:rPr lang="en-US" sz="1100" dirty="0">
                          <a:solidFill>
                            <a:schemeClr val="accent4">
                              <a:lumMod val="75000"/>
                            </a:schemeClr>
                          </a:solidFill>
                          <a:effectLst/>
                        </a:rPr>
                        <a:t>32.94</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610015673"/>
                  </a:ext>
                </a:extLst>
              </a:tr>
              <a:tr h="217584">
                <a:tc>
                  <a:txBody>
                    <a:bodyPr/>
                    <a:lstStyle/>
                    <a:p>
                      <a:pPr marL="581660" algn="l">
                        <a:lnSpc>
                          <a:spcPts val="1345"/>
                        </a:lnSpc>
                        <a:spcBef>
                          <a:spcPts val="115"/>
                        </a:spcBef>
                        <a:spcAft>
                          <a:spcPts val="0"/>
                        </a:spcAft>
                      </a:pPr>
                      <a:r>
                        <a:rPr lang="en-US" sz="1100" dirty="0">
                          <a:solidFill>
                            <a:schemeClr val="accent4">
                              <a:lumMod val="75000"/>
                            </a:schemeClr>
                          </a:solidFill>
                          <a:effectLst/>
                        </a:rPr>
                        <a:t>821</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230" marR="62230" algn="ctr">
                        <a:lnSpc>
                          <a:spcPts val="1345"/>
                        </a:lnSpc>
                        <a:spcBef>
                          <a:spcPts val="185"/>
                        </a:spcBef>
                        <a:spcAft>
                          <a:spcPts val="0"/>
                        </a:spcAft>
                      </a:pPr>
                      <a:r>
                        <a:rPr lang="en-US" sz="1100" b="1" i="0" dirty="0">
                          <a:solidFill>
                            <a:schemeClr val="accent4">
                              <a:lumMod val="75000"/>
                            </a:schemeClr>
                          </a:solidFill>
                          <a:effectLst/>
                        </a:rPr>
                        <a:t>FF</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75565" algn="l">
                        <a:lnSpc>
                          <a:spcPts val="1345"/>
                        </a:lnSpc>
                        <a:spcBef>
                          <a:spcPts val="185"/>
                        </a:spcBef>
                        <a:spcAft>
                          <a:spcPts val="0"/>
                        </a:spcAft>
                      </a:pPr>
                      <a:r>
                        <a:rPr lang="en-US" sz="1100">
                          <a:solidFill>
                            <a:schemeClr val="accent4">
                              <a:lumMod val="75000"/>
                            </a:schemeClr>
                          </a:solidFill>
                          <a:effectLst/>
                        </a:rPr>
                        <a:t>12</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185"/>
                        </a:spcBef>
                        <a:spcAft>
                          <a:spcPts val="0"/>
                        </a:spcAft>
                      </a:pPr>
                      <a:r>
                        <a:rPr lang="en-US" sz="1100">
                          <a:solidFill>
                            <a:schemeClr val="accent4">
                              <a:lumMod val="75000"/>
                            </a:schemeClr>
                          </a:solidFill>
                          <a:effectLst/>
                        </a:rPr>
                        <a:t>679</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185"/>
                        </a:spcBef>
                        <a:spcAft>
                          <a:spcPts val="0"/>
                        </a:spcAft>
                      </a:pPr>
                      <a:r>
                        <a:rPr lang="en-US" sz="1100">
                          <a:solidFill>
                            <a:schemeClr val="accent4">
                              <a:lumMod val="75000"/>
                            </a:schemeClr>
                          </a:solidFill>
                          <a:effectLst/>
                        </a:rPr>
                        <a:t>113</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185"/>
                        </a:spcBef>
                        <a:spcAft>
                          <a:spcPts val="0"/>
                        </a:spcAft>
                      </a:pPr>
                      <a:r>
                        <a:rPr lang="en-US" sz="1100">
                          <a:solidFill>
                            <a:schemeClr val="accent4">
                              <a:lumMod val="75000"/>
                            </a:schemeClr>
                          </a:solidFill>
                          <a:effectLst/>
                        </a:rPr>
                        <a:t>12.5</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185"/>
                        </a:spcBef>
                        <a:spcAft>
                          <a:spcPts val="0"/>
                        </a:spcAft>
                      </a:pPr>
                      <a:r>
                        <a:rPr lang="en-US" sz="1100">
                          <a:solidFill>
                            <a:schemeClr val="accent4">
                              <a:lumMod val="75000"/>
                            </a:schemeClr>
                          </a:solidFill>
                          <a:effectLst/>
                        </a:rPr>
                        <a:t>43.74</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502538382"/>
                  </a:ext>
                </a:extLst>
              </a:tr>
              <a:tr h="239519">
                <a:tc>
                  <a:txBody>
                    <a:bodyPr/>
                    <a:lstStyle/>
                    <a:p>
                      <a:pPr marL="62865" algn="l">
                        <a:lnSpc>
                          <a:spcPts val="1345"/>
                        </a:lnSpc>
                      </a:pPr>
                      <a:r>
                        <a:rPr lang="en-US" sz="1000" dirty="0">
                          <a:effectLst/>
                        </a:rPr>
                        <a:t> </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9055" marR="62230" algn="ctr">
                        <a:lnSpc>
                          <a:spcPts val="1345"/>
                        </a:lnSpc>
                        <a:spcBef>
                          <a:spcPts val="155"/>
                        </a:spcBef>
                        <a:spcAft>
                          <a:spcPts val="0"/>
                        </a:spcAft>
                      </a:pPr>
                      <a:r>
                        <a:rPr lang="en-US" sz="1100" b="1" i="0" dirty="0">
                          <a:solidFill>
                            <a:schemeClr val="accent4">
                              <a:lumMod val="75000"/>
                            </a:schemeClr>
                          </a:solidFill>
                          <a:effectLst/>
                        </a:rPr>
                        <a:t>BRAM</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5565" algn="l">
                        <a:lnSpc>
                          <a:spcPts val="1345"/>
                        </a:lnSpc>
                        <a:spcBef>
                          <a:spcPts val="155"/>
                        </a:spcBef>
                        <a:spcAft>
                          <a:spcPts val="0"/>
                        </a:spcAft>
                      </a:pPr>
                      <a:r>
                        <a:rPr lang="en-US" sz="1100" dirty="0">
                          <a:solidFill>
                            <a:schemeClr val="accent4">
                              <a:lumMod val="75000"/>
                            </a:schemeClr>
                          </a:solidFill>
                          <a:effectLst/>
                        </a:rPr>
                        <a:t>13</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4450" algn="ctr">
                        <a:lnSpc>
                          <a:spcPts val="1345"/>
                        </a:lnSpc>
                        <a:spcBef>
                          <a:spcPts val="155"/>
                        </a:spcBef>
                        <a:spcAft>
                          <a:spcPts val="0"/>
                        </a:spcAft>
                      </a:pPr>
                      <a:r>
                        <a:rPr lang="en-US" sz="1100" dirty="0">
                          <a:solidFill>
                            <a:schemeClr val="accent4">
                              <a:lumMod val="75000"/>
                            </a:schemeClr>
                          </a:solidFill>
                          <a:effectLst/>
                        </a:rPr>
                        <a:t>929</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82550" algn="r">
                        <a:lnSpc>
                          <a:spcPts val="1345"/>
                        </a:lnSpc>
                        <a:spcBef>
                          <a:spcPts val="155"/>
                        </a:spcBef>
                        <a:spcAft>
                          <a:spcPts val="0"/>
                        </a:spcAft>
                      </a:pPr>
                      <a:r>
                        <a:rPr lang="en-US" sz="1100" dirty="0">
                          <a:solidFill>
                            <a:schemeClr val="accent4">
                              <a:lumMod val="75000"/>
                            </a:schemeClr>
                          </a:solidFill>
                          <a:effectLst/>
                        </a:rPr>
                        <a:t>267</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3180" algn="ctr">
                        <a:lnSpc>
                          <a:spcPts val="1345"/>
                        </a:lnSpc>
                        <a:spcBef>
                          <a:spcPts val="155"/>
                        </a:spcBef>
                        <a:spcAft>
                          <a:spcPts val="0"/>
                        </a:spcAft>
                      </a:pPr>
                      <a:r>
                        <a:rPr lang="en-US" sz="1100" dirty="0">
                          <a:solidFill>
                            <a:schemeClr val="accent4">
                              <a:lumMod val="75000"/>
                            </a:schemeClr>
                          </a:solidFill>
                          <a:effectLst/>
                        </a:rPr>
                        <a:t>7.0</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915" marR="61595" algn="ctr">
                        <a:lnSpc>
                          <a:spcPts val="1345"/>
                        </a:lnSpc>
                        <a:spcBef>
                          <a:spcPts val="155"/>
                        </a:spcBef>
                        <a:spcAft>
                          <a:spcPts val="0"/>
                        </a:spcAft>
                      </a:pPr>
                      <a:r>
                        <a:rPr lang="en-US" sz="1100" dirty="0">
                          <a:solidFill>
                            <a:schemeClr val="accent4">
                              <a:lumMod val="75000"/>
                            </a:schemeClr>
                          </a:solidFill>
                          <a:effectLst/>
                        </a:rPr>
                        <a:t>45.99</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480774"/>
                  </a:ext>
                </a:extLst>
              </a:tr>
              <a:tr h="249006">
                <a:tc>
                  <a:txBody>
                    <a:bodyPr/>
                    <a:lstStyle/>
                    <a:p>
                      <a:pPr marL="62865" algn="l">
                        <a:lnSpc>
                          <a:spcPts val="1345"/>
                        </a:lnSpc>
                      </a:pPr>
                      <a:r>
                        <a:rPr lang="en-US" sz="1000" dirty="0">
                          <a:effectLst/>
                        </a:rPr>
                        <a:t> </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57150" marR="62230" algn="ctr">
                        <a:lnSpc>
                          <a:spcPts val="1345"/>
                        </a:lnSpc>
                        <a:spcBef>
                          <a:spcPts val="485"/>
                        </a:spcBef>
                        <a:spcAft>
                          <a:spcPts val="0"/>
                        </a:spcAft>
                      </a:pPr>
                      <a:r>
                        <a:rPr lang="en-US" sz="1100" b="1" i="0" dirty="0">
                          <a:solidFill>
                            <a:schemeClr val="bg2">
                              <a:lumMod val="75000"/>
                            </a:schemeClr>
                          </a:solidFill>
                          <a:effectLst/>
                        </a:rPr>
                        <a:t>LUT</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113030" algn="l">
                        <a:lnSpc>
                          <a:spcPts val="1345"/>
                        </a:lnSpc>
                        <a:spcBef>
                          <a:spcPts val="485"/>
                        </a:spcBef>
                        <a:spcAft>
                          <a:spcPts val="0"/>
                        </a:spcAft>
                      </a:pPr>
                      <a:r>
                        <a:rPr lang="en-US" sz="1100" dirty="0">
                          <a:solidFill>
                            <a:schemeClr val="bg2">
                              <a:lumMod val="75000"/>
                            </a:schemeClr>
                          </a:solidFill>
                          <a:effectLst/>
                        </a:rPr>
                        <a:t>6</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485"/>
                        </a:spcBef>
                        <a:spcAft>
                          <a:spcPts val="0"/>
                        </a:spcAft>
                      </a:pPr>
                      <a:r>
                        <a:rPr lang="en-US" sz="1100">
                          <a:solidFill>
                            <a:schemeClr val="bg2">
                              <a:lumMod val="75000"/>
                            </a:schemeClr>
                          </a:solidFill>
                          <a:effectLst/>
                        </a:rPr>
                        <a:t>433</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485"/>
                        </a:spcBef>
                        <a:spcAft>
                          <a:spcPts val="0"/>
                        </a:spcAft>
                      </a:pPr>
                      <a:r>
                        <a:rPr lang="en-US" sz="1100">
                          <a:solidFill>
                            <a:schemeClr val="bg2">
                              <a:lumMod val="75000"/>
                            </a:schemeClr>
                          </a:solidFill>
                          <a:effectLst/>
                        </a:rPr>
                        <a:t>130</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485"/>
                        </a:spcBef>
                        <a:spcAft>
                          <a:spcPts val="0"/>
                        </a:spcAft>
                      </a:pPr>
                      <a:r>
                        <a:rPr lang="en-US" sz="1100" dirty="0">
                          <a:solidFill>
                            <a:schemeClr val="bg2">
                              <a:lumMod val="75000"/>
                            </a:schemeClr>
                          </a:solidFill>
                          <a:effectLst/>
                        </a:rPr>
                        <a:t>6.5</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485"/>
                        </a:spcBef>
                        <a:spcAft>
                          <a:spcPts val="0"/>
                        </a:spcAft>
                      </a:pPr>
                      <a:r>
                        <a:rPr lang="en-US" sz="1100" dirty="0">
                          <a:solidFill>
                            <a:schemeClr val="bg2">
                              <a:lumMod val="75000"/>
                            </a:schemeClr>
                          </a:solidFill>
                          <a:effectLst/>
                        </a:rPr>
                        <a:t>32.26</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71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910887108"/>
                  </a:ext>
                </a:extLst>
              </a:tr>
              <a:tr h="217584">
                <a:tc>
                  <a:txBody>
                    <a:bodyPr/>
                    <a:lstStyle/>
                    <a:p>
                      <a:pPr marL="581660" algn="l">
                        <a:lnSpc>
                          <a:spcPts val="1345"/>
                        </a:lnSpc>
                        <a:spcBef>
                          <a:spcPts val="115"/>
                        </a:spcBef>
                        <a:spcAft>
                          <a:spcPts val="0"/>
                        </a:spcAft>
                      </a:pPr>
                      <a:r>
                        <a:rPr lang="en-US" sz="1100" dirty="0">
                          <a:solidFill>
                            <a:schemeClr val="bg2">
                              <a:lumMod val="75000"/>
                            </a:schemeClr>
                          </a:solidFill>
                          <a:effectLst/>
                        </a:rPr>
                        <a:t>533</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230" marR="62230" algn="ctr">
                        <a:lnSpc>
                          <a:spcPts val="1345"/>
                        </a:lnSpc>
                        <a:spcBef>
                          <a:spcPts val="185"/>
                        </a:spcBef>
                        <a:spcAft>
                          <a:spcPts val="0"/>
                        </a:spcAft>
                      </a:pPr>
                      <a:r>
                        <a:rPr lang="en-US" sz="1100" b="1" i="0" dirty="0">
                          <a:solidFill>
                            <a:schemeClr val="bg2">
                              <a:lumMod val="75000"/>
                            </a:schemeClr>
                          </a:solidFill>
                          <a:effectLst/>
                        </a:rPr>
                        <a:t>FF</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74930" algn="l">
                        <a:lnSpc>
                          <a:spcPts val="1345"/>
                        </a:lnSpc>
                        <a:spcBef>
                          <a:spcPts val="185"/>
                        </a:spcBef>
                        <a:spcAft>
                          <a:spcPts val="0"/>
                        </a:spcAft>
                      </a:pPr>
                      <a:r>
                        <a:rPr lang="en-US" sz="1100" dirty="0">
                          <a:solidFill>
                            <a:schemeClr val="bg2">
                              <a:lumMod val="75000"/>
                            </a:schemeClr>
                          </a:solidFill>
                          <a:effectLst/>
                        </a:rPr>
                        <a:t>10</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185"/>
                        </a:spcBef>
                        <a:spcAft>
                          <a:spcPts val="0"/>
                        </a:spcAft>
                      </a:pPr>
                      <a:r>
                        <a:rPr lang="en-US" sz="1100">
                          <a:solidFill>
                            <a:schemeClr val="bg2">
                              <a:lumMod val="75000"/>
                            </a:schemeClr>
                          </a:solidFill>
                          <a:effectLst/>
                        </a:rPr>
                        <a:t>634</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185"/>
                        </a:spcBef>
                        <a:spcAft>
                          <a:spcPts val="0"/>
                        </a:spcAft>
                      </a:pPr>
                      <a:r>
                        <a:rPr lang="en-US" sz="1100">
                          <a:solidFill>
                            <a:schemeClr val="bg2">
                              <a:lumMod val="75000"/>
                            </a:schemeClr>
                          </a:solidFill>
                          <a:effectLst/>
                        </a:rPr>
                        <a:t>133</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185"/>
                        </a:spcBef>
                        <a:spcAft>
                          <a:spcPts val="0"/>
                        </a:spcAft>
                      </a:pPr>
                      <a:r>
                        <a:rPr lang="en-US" sz="1100" dirty="0">
                          <a:solidFill>
                            <a:schemeClr val="bg2">
                              <a:lumMod val="75000"/>
                            </a:schemeClr>
                          </a:solidFill>
                          <a:effectLst/>
                        </a:rPr>
                        <a:t>10.5</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185"/>
                        </a:spcBef>
                        <a:spcAft>
                          <a:spcPts val="0"/>
                        </a:spcAft>
                      </a:pPr>
                      <a:r>
                        <a:rPr lang="en-US" sz="1100">
                          <a:solidFill>
                            <a:schemeClr val="bg2">
                              <a:lumMod val="75000"/>
                            </a:schemeClr>
                          </a:solidFill>
                          <a:effectLst/>
                        </a:rPr>
                        <a:t>43.54</a:t>
                      </a:r>
                      <a:endParaRPr lang="es-ES" sz="100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174576377"/>
                  </a:ext>
                </a:extLst>
              </a:tr>
              <a:tr h="214619">
                <a:tc>
                  <a:txBody>
                    <a:bodyPr/>
                    <a:lstStyle/>
                    <a:p>
                      <a:pPr marL="75565" algn="l">
                        <a:lnSpc>
                          <a:spcPts val="725"/>
                        </a:lnSpc>
                        <a:spcBef>
                          <a:spcPts val="985"/>
                        </a:spcBef>
                        <a:spcAft>
                          <a:spcPts val="0"/>
                        </a:spcAft>
                      </a:pPr>
                      <a:r>
                        <a:rPr lang="en-US" sz="1100" dirty="0">
                          <a:effectLst/>
                        </a:rPr>
                        <a:t>701</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59055" marR="62230" algn="ctr">
                        <a:lnSpc>
                          <a:spcPts val="1345"/>
                        </a:lnSpc>
                        <a:spcBef>
                          <a:spcPts val="155"/>
                        </a:spcBef>
                        <a:spcAft>
                          <a:spcPts val="0"/>
                        </a:spcAft>
                      </a:pPr>
                      <a:r>
                        <a:rPr lang="en-US" sz="1100" b="1" i="0" dirty="0">
                          <a:solidFill>
                            <a:schemeClr val="bg2">
                              <a:lumMod val="75000"/>
                            </a:schemeClr>
                          </a:solidFill>
                          <a:effectLst/>
                        </a:rPr>
                        <a:t>BRAM</a:t>
                      </a:r>
                      <a:endParaRPr lang="es-ES" sz="1000" b="1" i="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4930" algn="l">
                        <a:lnSpc>
                          <a:spcPts val="1345"/>
                        </a:lnSpc>
                        <a:spcBef>
                          <a:spcPts val="155"/>
                        </a:spcBef>
                        <a:spcAft>
                          <a:spcPts val="0"/>
                        </a:spcAft>
                      </a:pPr>
                      <a:r>
                        <a:rPr lang="en-US" sz="1100" dirty="0">
                          <a:solidFill>
                            <a:schemeClr val="bg2">
                              <a:lumMod val="75000"/>
                            </a:schemeClr>
                          </a:solidFill>
                          <a:effectLst/>
                        </a:rPr>
                        <a:t>11</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4450" algn="ctr">
                        <a:lnSpc>
                          <a:spcPts val="1345"/>
                        </a:lnSpc>
                        <a:spcBef>
                          <a:spcPts val="155"/>
                        </a:spcBef>
                        <a:spcAft>
                          <a:spcPts val="0"/>
                        </a:spcAft>
                      </a:pPr>
                      <a:r>
                        <a:rPr lang="en-US" sz="1100" dirty="0">
                          <a:solidFill>
                            <a:schemeClr val="bg2">
                              <a:lumMod val="75000"/>
                            </a:schemeClr>
                          </a:solidFill>
                          <a:effectLst/>
                        </a:rPr>
                        <a:t>881</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82550" algn="r">
                        <a:lnSpc>
                          <a:spcPts val="1345"/>
                        </a:lnSpc>
                        <a:spcBef>
                          <a:spcPts val="155"/>
                        </a:spcBef>
                        <a:spcAft>
                          <a:spcPts val="0"/>
                        </a:spcAft>
                      </a:pPr>
                      <a:r>
                        <a:rPr lang="en-US" sz="1100" dirty="0">
                          <a:solidFill>
                            <a:schemeClr val="bg2">
                              <a:lumMod val="75000"/>
                            </a:schemeClr>
                          </a:solidFill>
                          <a:effectLst/>
                        </a:rPr>
                        <a:t>273</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 marR="43180" algn="ctr">
                        <a:lnSpc>
                          <a:spcPts val="1345"/>
                        </a:lnSpc>
                        <a:spcBef>
                          <a:spcPts val="155"/>
                        </a:spcBef>
                        <a:spcAft>
                          <a:spcPts val="0"/>
                        </a:spcAft>
                      </a:pPr>
                      <a:r>
                        <a:rPr lang="en-US" sz="1100" dirty="0">
                          <a:solidFill>
                            <a:schemeClr val="bg2">
                              <a:lumMod val="75000"/>
                            </a:schemeClr>
                          </a:solidFill>
                          <a:effectLst/>
                        </a:rPr>
                        <a:t>6.0</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915" marR="61595" algn="ctr">
                        <a:lnSpc>
                          <a:spcPts val="1345"/>
                        </a:lnSpc>
                        <a:spcBef>
                          <a:spcPts val="155"/>
                        </a:spcBef>
                        <a:spcAft>
                          <a:spcPts val="0"/>
                        </a:spcAft>
                      </a:pPr>
                      <a:r>
                        <a:rPr lang="en-US" sz="1100" dirty="0">
                          <a:solidFill>
                            <a:schemeClr val="bg2">
                              <a:lumMod val="75000"/>
                            </a:schemeClr>
                          </a:solidFill>
                          <a:effectLst/>
                        </a:rPr>
                        <a:t>46.32</a:t>
                      </a:r>
                      <a:endParaRPr lang="es-ES" sz="1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9311750"/>
                  </a:ext>
                </a:extLst>
              </a:tr>
              <a:tr h="203355">
                <a:tc>
                  <a:txBody>
                    <a:bodyPr/>
                    <a:lstStyle/>
                    <a:p>
                      <a:pPr marL="62865" algn="l">
                        <a:lnSpc>
                          <a:spcPts val="1345"/>
                        </a:lnSpc>
                      </a:pPr>
                      <a:r>
                        <a:rPr lang="en-US" sz="1000" dirty="0">
                          <a:effectLst/>
                        </a:rPr>
                        <a:t> </a:t>
                      </a:r>
                      <a:endParaRPr lang="es-E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57150" marR="62230" algn="ctr">
                        <a:lnSpc>
                          <a:spcPts val="1345"/>
                        </a:lnSpc>
                        <a:spcBef>
                          <a:spcPts val="95"/>
                        </a:spcBef>
                        <a:spcAft>
                          <a:spcPts val="0"/>
                        </a:spcAft>
                      </a:pPr>
                      <a:r>
                        <a:rPr lang="en-US" sz="1100" b="1" i="0" dirty="0">
                          <a:solidFill>
                            <a:schemeClr val="accent4">
                              <a:lumMod val="75000"/>
                            </a:schemeClr>
                          </a:solidFill>
                          <a:effectLst/>
                        </a:rPr>
                        <a:t>LUT</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113030" algn="l">
                        <a:lnSpc>
                          <a:spcPts val="1345"/>
                        </a:lnSpc>
                        <a:spcBef>
                          <a:spcPts val="95"/>
                        </a:spcBef>
                        <a:spcAft>
                          <a:spcPts val="0"/>
                        </a:spcAft>
                      </a:pPr>
                      <a:r>
                        <a:rPr lang="en-US" sz="1100" dirty="0">
                          <a:solidFill>
                            <a:schemeClr val="accent4">
                              <a:lumMod val="75000"/>
                            </a:schemeClr>
                          </a:solidFill>
                          <a:effectLst/>
                        </a:rPr>
                        <a:t>6</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95"/>
                        </a:spcBef>
                        <a:spcAft>
                          <a:spcPts val="0"/>
                        </a:spcAft>
                      </a:pPr>
                      <a:r>
                        <a:rPr lang="en-US" sz="1100">
                          <a:solidFill>
                            <a:schemeClr val="accent4">
                              <a:lumMod val="75000"/>
                            </a:schemeClr>
                          </a:solidFill>
                          <a:effectLst/>
                        </a:rPr>
                        <a:t>403</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95"/>
                        </a:spcBef>
                        <a:spcAft>
                          <a:spcPts val="0"/>
                        </a:spcAft>
                      </a:pPr>
                      <a:r>
                        <a:rPr lang="en-US" sz="1100">
                          <a:solidFill>
                            <a:schemeClr val="accent4">
                              <a:lumMod val="75000"/>
                            </a:schemeClr>
                          </a:solidFill>
                          <a:effectLst/>
                        </a:rPr>
                        <a:t>110</a:t>
                      </a:r>
                      <a:endParaRPr lang="es-ES" sz="100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95"/>
                        </a:spcBef>
                        <a:spcAft>
                          <a:spcPts val="0"/>
                        </a:spcAft>
                      </a:pPr>
                      <a:r>
                        <a:rPr lang="en-US" sz="1100" dirty="0">
                          <a:solidFill>
                            <a:schemeClr val="accent4">
                              <a:lumMod val="75000"/>
                            </a:schemeClr>
                          </a:solidFill>
                          <a:effectLst/>
                        </a:rPr>
                        <a:t>6.5</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95"/>
                        </a:spcBef>
                        <a:spcAft>
                          <a:spcPts val="0"/>
                        </a:spcAft>
                      </a:pPr>
                      <a:r>
                        <a:rPr lang="en-US" sz="1100" dirty="0">
                          <a:solidFill>
                            <a:schemeClr val="accent4">
                              <a:lumMod val="75000"/>
                            </a:schemeClr>
                          </a:solidFill>
                          <a:effectLst/>
                        </a:rPr>
                        <a:t>25.52</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618594490"/>
                  </a:ext>
                </a:extLst>
              </a:tr>
              <a:tr h="217584">
                <a:tc>
                  <a:txBody>
                    <a:bodyPr/>
                    <a:lstStyle/>
                    <a:p>
                      <a:pPr marL="581660" algn="l">
                        <a:lnSpc>
                          <a:spcPts val="1345"/>
                        </a:lnSpc>
                        <a:spcBef>
                          <a:spcPts val="115"/>
                        </a:spcBef>
                        <a:spcAft>
                          <a:spcPts val="0"/>
                        </a:spcAft>
                      </a:pPr>
                      <a:r>
                        <a:rPr lang="en-US" sz="1100" dirty="0">
                          <a:solidFill>
                            <a:schemeClr val="accent4">
                              <a:lumMod val="75000"/>
                            </a:schemeClr>
                          </a:solidFill>
                          <a:effectLst/>
                        </a:rPr>
                        <a:t>701</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0800" cmpd="dbl">
                      <a:noFill/>
                    </a:lnB>
                    <a:lnTlToBr w="12700" cmpd="sng">
                      <a:noFill/>
                      <a:prstDash val="solid"/>
                    </a:lnTlToBr>
                    <a:lnBlToTr w="12700" cmpd="sng">
                      <a:noFill/>
                      <a:prstDash val="solid"/>
                    </a:lnBlToTr>
                  </a:tcPr>
                </a:tc>
                <a:tc>
                  <a:txBody>
                    <a:bodyPr/>
                    <a:lstStyle/>
                    <a:p>
                      <a:pPr marL="62230" marR="62230" algn="ctr">
                        <a:lnSpc>
                          <a:spcPts val="1345"/>
                        </a:lnSpc>
                        <a:spcBef>
                          <a:spcPts val="185"/>
                        </a:spcBef>
                        <a:spcAft>
                          <a:spcPts val="0"/>
                        </a:spcAft>
                      </a:pPr>
                      <a:r>
                        <a:rPr lang="en-US" sz="1100" b="1" i="0" dirty="0">
                          <a:solidFill>
                            <a:schemeClr val="accent4">
                              <a:lumMod val="75000"/>
                            </a:schemeClr>
                          </a:solidFill>
                          <a:effectLst/>
                        </a:rPr>
                        <a:t>FF</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0800" cmpd="dbl">
                      <a:noFill/>
                    </a:lnB>
                    <a:lnTlToBr w="12700" cmpd="sng">
                      <a:noFill/>
                      <a:prstDash val="solid"/>
                    </a:lnTlToBr>
                    <a:lnBlToTr w="12700" cmpd="sng">
                      <a:noFill/>
                      <a:prstDash val="solid"/>
                    </a:lnBlToTr>
                  </a:tcPr>
                </a:tc>
                <a:tc>
                  <a:txBody>
                    <a:bodyPr/>
                    <a:lstStyle/>
                    <a:p>
                      <a:pPr marL="75565" algn="l">
                        <a:lnSpc>
                          <a:spcPts val="1345"/>
                        </a:lnSpc>
                        <a:spcBef>
                          <a:spcPts val="185"/>
                        </a:spcBef>
                        <a:spcAft>
                          <a:spcPts val="0"/>
                        </a:spcAft>
                      </a:pPr>
                      <a:r>
                        <a:rPr lang="en-US" sz="1100" dirty="0">
                          <a:solidFill>
                            <a:schemeClr val="accent4">
                              <a:lumMod val="75000"/>
                            </a:schemeClr>
                          </a:solidFill>
                          <a:effectLst/>
                        </a:rPr>
                        <a:t>10</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0800" cmpd="dbl">
                      <a:noFill/>
                    </a:lnB>
                    <a:lnTlToBr w="12700" cmpd="sng">
                      <a:noFill/>
                      <a:prstDash val="solid"/>
                    </a:lnTlToBr>
                    <a:lnBlToTr w="12700" cmpd="sng">
                      <a:noFill/>
                      <a:prstDash val="solid"/>
                    </a:lnBlToTr>
                  </a:tcPr>
                </a:tc>
                <a:tc>
                  <a:txBody>
                    <a:bodyPr/>
                    <a:lstStyle/>
                    <a:p>
                      <a:pPr marL="62865" marR="44450" algn="ctr">
                        <a:lnSpc>
                          <a:spcPts val="1345"/>
                        </a:lnSpc>
                        <a:spcBef>
                          <a:spcPts val="185"/>
                        </a:spcBef>
                        <a:spcAft>
                          <a:spcPts val="0"/>
                        </a:spcAft>
                      </a:pPr>
                      <a:r>
                        <a:rPr lang="en-US" sz="1100" dirty="0">
                          <a:solidFill>
                            <a:schemeClr val="accent4">
                              <a:lumMod val="75000"/>
                            </a:schemeClr>
                          </a:solidFill>
                          <a:effectLst/>
                        </a:rPr>
                        <a:t>605</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0800" cmpd="dbl">
                      <a:noFill/>
                    </a:lnB>
                    <a:lnTlToBr w="12700" cmpd="sng">
                      <a:noFill/>
                      <a:prstDash val="solid"/>
                    </a:lnTlToBr>
                    <a:lnBlToTr w="12700" cmpd="sng">
                      <a:noFill/>
                      <a:prstDash val="solid"/>
                    </a:lnBlToTr>
                  </a:tcPr>
                </a:tc>
                <a:tc>
                  <a:txBody>
                    <a:bodyPr/>
                    <a:lstStyle/>
                    <a:p>
                      <a:pPr marL="62865" marR="82550" algn="r">
                        <a:lnSpc>
                          <a:spcPts val="1345"/>
                        </a:lnSpc>
                        <a:spcBef>
                          <a:spcPts val="185"/>
                        </a:spcBef>
                        <a:spcAft>
                          <a:spcPts val="0"/>
                        </a:spcAft>
                      </a:pPr>
                      <a:r>
                        <a:rPr lang="en-US" sz="1100" dirty="0">
                          <a:solidFill>
                            <a:schemeClr val="accent4">
                              <a:lumMod val="75000"/>
                            </a:schemeClr>
                          </a:solidFill>
                          <a:effectLst/>
                        </a:rPr>
                        <a:t>113</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0800" cmpd="dbl">
                      <a:noFill/>
                    </a:lnB>
                    <a:lnTlToBr w="12700" cmpd="sng">
                      <a:noFill/>
                      <a:prstDash val="solid"/>
                    </a:lnTlToBr>
                    <a:lnBlToTr w="12700" cmpd="sng">
                      <a:noFill/>
                      <a:prstDash val="solid"/>
                    </a:lnBlToTr>
                  </a:tcPr>
                </a:tc>
                <a:tc>
                  <a:txBody>
                    <a:bodyPr/>
                    <a:lstStyle/>
                    <a:p>
                      <a:pPr marL="62865" marR="43180" algn="ctr">
                        <a:lnSpc>
                          <a:spcPts val="1345"/>
                        </a:lnSpc>
                        <a:spcBef>
                          <a:spcPts val="185"/>
                        </a:spcBef>
                        <a:spcAft>
                          <a:spcPts val="0"/>
                        </a:spcAft>
                      </a:pPr>
                      <a:r>
                        <a:rPr lang="en-US" sz="1100" dirty="0">
                          <a:solidFill>
                            <a:schemeClr val="accent4">
                              <a:lumMod val="75000"/>
                            </a:schemeClr>
                          </a:solidFill>
                          <a:effectLst/>
                        </a:rPr>
                        <a:t>10.5</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0800" cmpd="dbl">
                      <a:noFill/>
                    </a:lnB>
                    <a:lnTlToBr w="12700" cmpd="sng">
                      <a:noFill/>
                      <a:prstDash val="solid"/>
                    </a:lnTlToBr>
                    <a:lnBlToTr w="12700" cmpd="sng">
                      <a:noFill/>
                      <a:prstDash val="solid"/>
                    </a:lnBlToTr>
                  </a:tcPr>
                </a:tc>
                <a:tc>
                  <a:txBody>
                    <a:bodyPr/>
                    <a:lstStyle/>
                    <a:p>
                      <a:pPr marL="81915" marR="61595" algn="ctr">
                        <a:lnSpc>
                          <a:spcPts val="1345"/>
                        </a:lnSpc>
                        <a:spcBef>
                          <a:spcPts val="185"/>
                        </a:spcBef>
                        <a:spcAft>
                          <a:spcPts val="0"/>
                        </a:spcAft>
                      </a:pPr>
                      <a:r>
                        <a:rPr lang="en-US" sz="1100" dirty="0">
                          <a:solidFill>
                            <a:schemeClr val="accent4">
                              <a:lumMod val="75000"/>
                            </a:schemeClr>
                          </a:solidFill>
                          <a:effectLst/>
                        </a:rPr>
                        <a:t>36.62</a:t>
                      </a:r>
                      <a:endParaRPr lang="es-ES" sz="100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6350" cap="flat" cmpd="sng" algn="ctr">
                      <a:noFill/>
                      <a:prstDash val="solid"/>
                      <a:miter lim="800000"/>
                    </a:lnT>
                    <a:lnB w="50800" cmpd="dbl">
                      <a:noFill/>
                    </a:lnB>
                    <a:lnTlToBr w="12700" cmpd="sng">
                      <a:noFill/>
                      <a:prstDash val="solid"/>
                    </a:lnTlToBr>
                    <a:lnBlToTr w="12700" cmpd="sng">
                      <a:noFill/>
                      <a:prstDash val="solid"/>
                    </a:lnBlToTr>
                  </a:tcPr>
                </a:tc>
                <a:extLst>
                  <a:ext uri="{0D108BD9-81ED-4DB2-BD59-A6C34878D82A}">
                    <a16:rowId xmlns:a16="http://schemas.microsoft.com/office/drawing/2014/main" val="3986036938"/>
                  </a:ext>
                </a:extLst>
              </a:tr>
              <a:tr h="240113">
                <a:tc>
                  <a:txBody>
                    <a:bodyPr/>
                    <a:lstStyle/>
                    <a:p>
                      <a:pPr marL="62865" algn="l">
                        <a:lnSpc>
                          <a:spcPts val="1345"/>
                        </a:lnSpc>
                      </a:pPr>
                      <a:r>
                        <a:rPr lang="en-US" sz="1000">
                          <a:effectLst/>
                        </a:rPr>
                        <a:t> </a:t>
                      </a:r>
                      <a:endParaRPr lang="es-E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0800" cmpd="dbl">
                      <a:noFill/>
                    </a:lnT>
                    <a:lnB w="6350" cap="flat" cmpd="sng" algn="ctr">
                      <a:noFill/>
                      <a:prstDash val="solid"/>
                      <a:miter lim="800000"/>
                    </a:lnB>
                    <a:lnTlToBr w="12700" cmpd="sng">
                      <a:noFill/>
                      <a:prstDash val="solid"/>
                    </a:lnTlToBr>
                    <a:lnBlToTr w="12700" cmpd="sng">
                      <a:noFill/>
                      <a:prstDash val="solid"/>
                    </a:lnBlToTr>
                  </a:tcPr>
                </a:tc>
                <a:tc>
                  <a:txBody>
                    <a:bodyPr/>
                    <a:lstStyle/>
                    <a:p>
                      <a:pPr marL="59055" marR="62230" algn="ctr">
                        <a:lnSpc>
                          <a:spcPts val="1345"/>
                        </a:lnSpc>
                        <a:spcBef>
                          <a:spcPts val="155"/>
                        </a:spcBef>
                        <a:spcAft>
                          <a:spcPts val="0"/>
                        </a:spcAft>
                      </a:pPr>
                      <a:r>
                        <a:rPr lang="en-US" sz="1100" b="1" i="0" dirty="0">
                          <a:solidFill>
                            <a:schemeClr val="accent4">
                              <a:lumMod val="75000"/>
                            </a:schemeClr>
                          </a:solidFill>
                          <a:effectLst/>
                        </a:rPr>
                        <a:t>BRAM</a:t>
                      </a:r>
                      <a:endParaRPr lang="es-ES" sz="1000" b="1" i="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0800" cmpd="dbl">
                      <a:noFill/>
                    </a:lnT>
                    <a:lnB w="6350" cap="flat" cmpd="sng" algn="ctr">
                      <a:noFill/>
                      <a:prstDash val="solid"/>
                      <a:miter lim="800000"/>
                    </a:lnB>
                    <a:lnTlToBr w="12700" cmpd="sng">
                      <a:noFill/>
                      <a:prstDash val="solid"/>
                    </a:lnTlToBr>
                    <a:lnBlToTr w="12700" cmpd="sng">
                      <a:noFill/>
                      <a:prstDash val="solid"/>
                    </a:lnBlToTr>
                  </a:tcPr>
                </a:tc>
                <a:tc>
                  <a:txBody>
                    <a:bodyPr/>
                    <a:lstStyle/>
                    <a:p>
                      <a:pPr marL="75565" algn="l">
                        <a:lnSpc>
                          <a:spcPts val="1345"/>
                        </a:lnSpc>
                        <a:spcBef>
                          <a:spcPts val="155"/>
                        </a:spcBef>
                        <a:spcAft>
                          <a:spcPts val="0"/>
                        </a:spcAft>
                      </a:pPr>
                      <a:r>
                        <a:rPr lang="en-US" sz="1100" b="0" dirty="0">
                          <a:solidFill>
                            <a:schemeClr val="accent4">
                              <a:lumMod val="75000"/>
                            </a:schemeClr>
                          </a:solidFill>
                          <a:effectLst/>
                        </a:rPr>
                        <a:t>11</a:t>
                      </a:r>
                      <a:endParaRPr lang="es-ES" sz="1000" b="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0800" cmpd="dbl">
                      <a:noFill/>
                    </a:lnT>
                    <a:lnB w="6350" cap="flat" cmpd="sng" algn="ctr">
                      <a:noFill/>
                      <a:prstDash val="solid"/>
                      <a:miter lim="800000"/>
                    </a:lnB>
                    <a:lnTlToBr w="12700" cmpd="sng">
                      <a:noFill/>
                      <a:prstDash val="solid"/>
                    </a:lnTlToBr>
                    <a:lnBlToTr w="12700" cmpd="sng">
                      <a:noFill/>
                      <a:prstDash val="solid"/>
                    </a:lnBlToTr>
                  </a:tcPr>
                </a:tc>
                <a:tc>
                  <a:txBody>
                    <a:bodyPr/>
                    <a:lstStyle/>
                    <a:p>
                      <a:pPr marL="62865" marR="44450" algn="ctr">
                        <a:lnSpc>
                          <a:spcPts val="1345"/>
                        </a:lnSpc>
                        <a:spcBef>
                          <a:spcPts val="155"/>
                        </a:spcBef>
                        <a:spcAft>
                          <a:spcPts val="0"/>
                        </a:spcAft>
                      </a:pPr>
                      <a:r>
                        <a:rPr lang="en-US" sz="1100" b="0" dirty="0">
                          <a:solidFill>
                            <a:schemeClr val="accent4">
                              <a:lumMod val="75000"/>
                            </a:schemeClr>
                          </a:solidFill>
                          <a:effectLst/>
                        </a:rPr>
                        <a:t>854</a:t>
                      </a:r>
                      <a:endParaRPr lang="es-ES" sz="1000" b="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0800" cmpd="dbl">
                      <a:noFill/>
                    </a:lnT>
                    <a:lnB w="6350" cap="flat" cmpd="sng" algn="ctr">
                      <a:noFill/>
                      <a:prstDash val="solid"/>
                      <a:miter lim="800000"/>
                    </a:lnB>
                    <a:lnTlToBr w="12700" cmpd="sng">
                      <a:noFill/>
                      <a:prstDash val="solid"/>
                    </a:lnTlToBr>
                    <a:lnBlToTr w="12700" cmpd="sng">
                      <a:noFill/>
                      <a:prstDash val="solid"/>
                    </a:lnBlToTr>
                  </a:tcPr>
                </a:tc>
                <a:tc>
                  <a:txBody>
                    <a:bodyPr/>
                    <a:lstStyle/>
                    <a:p>
                      <a:pPr marL="62865" marR="82550" algn="r">
                        <a:lnSpc>
                          <a:spcPts val="1345"/>
                        </a:lnSpc>
                        <a:spcBef>
                          <a:spcPts val="155"/>
                        </a:spcBef>
                        <a:spcAft>
                          <a:spcPts val="0"/>
                        </a:spcAft>
                      </a:pPr>
                      <a:r>
                        <a:rPr lang="en-US" sz="1100" b="0" dirty="0">
                          <a:solidFill>
                            <a:schemeClr val="accent4">
                              <a:lumMod val="75000"/>
                            </a:schemeClr>
                          </a:solidFill>
                          <a:effectLst/>
                        </a:rPr>
                        <a:t>253</a:t>
                      </a:r>
                      <a:endParaRPr lang="es-ES" sz="1000" b="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0800" cmpd="dbl">
                      <a:noFill/>
                    </a:lnT>
                    <a:lnB w="6350" cap="flat" cmpd="sng" algn="ctr">
                      <a:noFill/>
                      <a:prstDash val="solid"/>
                      <a:miter lim="800000"/>
                    </a:lnB>
                    <a:lnTlToBr w="12700" cmpd="sng">
                      <a:noFill/>
                      <a:prstDash val="solid"/>
                    </a:lnTlToBr>
                    <a:lnBlToTr w="12700" cmpd="sng">
                      <a:noFill/>
                      <a:prstDash val="solid"/>
                    </a:lnBlToTr>
                  </a:tcPr>
                </a:tc>
                <a:tc>
                  <a:txBody>
                    <a:bodyPr/>
                    <a:lstStyle/>
                    <a:p>
                      <a:pPr marL="62865" marR="43180" algn="ctr">
                        <a:lnSpc>
                          <a:spcPts val="1345"/>
                        </a:lnSpc>
                        <a:spcBef>
                          <a:spcPts val="155"/>
                        </a:spcBef>
                        <a:spcAft>
                          <a:spcPts val="0"/>
                        </a:spcAft>
                      </a:pPr>
                      <a:r>
                        <a:rPr lang="en-US" sz="1100" b="0" dirty="0">
                          <a:solidFill>
                            <a:schemeClr val="accent4">
                              <a:lumMod val="75000"/>
                            </a:schemeClr>
                          </a:solidFill>
                          <a:effectLst/>
                        </a:rPr>
                        <a:t>6.0</a:t>
                      </a:r>
                      <a:endParaRPr lang="es-ES" sz="1000" b="0"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0800" cmpd="dbl">
                      <a:noFill/>
                    </a:lnT>
                    <a:lnB w="6350" cap="flat" cmpd="sng" algn="ctr">
                      <a:noFill/>
                      <a:prstDash val="solid"/>
                      <a:miter lim="800000"/>
                    </a:lnB>
                    <a:lnTlToBr w="12700" cmpd="sng">
                      <a:noFill/>
                      <a:prstDash val="solid"/>
                    </a:lnTlToBr>
                    <a:lnBlToTr w="12700" cmpd="sng">
                      <a:noFill/>
                      <a:prstDash val="solid"/>
                    </a:lnBlToTr>
                  </a:tcPr>
                </a:tc>
                <a:tc>
                  <a:txBody>
                    <a:bodyPr/>
                    <a:lstStyle/>
                    <a:p>
                      <a:pPr marL="81915" marR="61595" algn="ctr">
                        <a:lnSpc>
                          <a:spcPts val="1345"/>
                        </a:lnSpc>
                        <a:spcBef>
                          <a:spcPts val="155"/>
                        </a:spcBef>
                        <a:spcAft>
                          <a:spcPts val="0"/>
                        </a:spcAft>
                      </a:pPr>
                      <a:r>
                        <a:rPr lang="en-US" sz="1100" b="1" dirty="0">
                          <a:solidFill>
                            <a:schemeClr val="accent4">
                              <a:lumMod val="75000"/>
                            </a:schemeClr>
                          </a:solidFill>
                          <a:effectLst/>
                        </a:rPr>
                        <a:t>39.18</a:t>
                      </a:r>
                      <a:endParaRPr lang="es-ES" sz="1000" b="1" dirty="0">
                        <a:solidFill>
                          <a:schemeClr val="accent4">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6350" cap="flat" cmpd="sng" algn="ctr">
                      <a:noFill/>
                      <a:prstDash val="solid"/>
                      <a:miter lim="800000"/>
                    </a:lnL>
                    <a:lnR w="6350" cap="flat" cmpd="sng" algn="ctr">
                      <a:noFill/>
                      <a:prstDash val="solid"/>
                      <a:miter lim="800000"/>
                    </a:lnR>
                    <a:lnT w="50800" cmpd="dbl">
                      <a:noFill/>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662369390"/>
                  </a:ext>
                </a:extLst>
              </a:tr>
            </a:tbl>
          </a:graphicData>
        </a:graphic>
      </p:graphicFrame>
    </p:spTree>
    <p:custDataLst>
      <p:tags r:id="rId1"/>
    </p:custDataLst>
    <p:extLst>
      <p:ext uri="{BB962C8B-B14F-4D97-AF65-F5344CB8AC3E}">
        <p14:creationId xmlns:p14="http://schemas.microsoft.com/office/powerpoint/2010/main" val="2882099843"/>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PQC: NTRU SCA</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42</a:t>
            </a:fld>
            <a:endParaRPr lang="es-ES" dirty="0">
              <a:solidFill>
                <a:schemeClr val="bg1"/>
              </a:solidFill>
            </a:endParaRPr>
          </a:p>
        </p:txBody>
      </p:sp>
      <p:pic>
        <p:nvPicPr>
          <p:cNvPr id="10" name="Imagen 9">
            <a:extLst>
              <a:ext uri="{FF2B5EF4-FFF2-40B4-BE49-F238E27FC236}">
                <a16:creationId xmlns:a16="http://schemas.microsoft.com/office/drawing/2014/main" id="{01B07CEF-C4B8-4E23-8FAE-F31DEF8888EF}"/>
              </a:ext>
            </a:extLst>
          </p:cNvPr>
          <p:cNvPicPr>
            <a:picLocks noChangeAspect="1"/>
          </p:cNvPicPr>
          <p:nvPr/>
        </p:nvPicPr>
        <p:blipFill>
          <a:blip r:embed="rId4"/>
          <a:stretch>
            <a:fillRect/>
          </a:stretch>
        </p:blipFill>
        <p:spPr>
          <a:xfrm>
            <a:off x="270733" y="919933"/>
            <a:ext cx="4165445" cy="1469759"/>
          </a:xfrm>
          <a:prstGeom prst="rect">
            <a:avLst/>
          </a:prstGeom>
        </p:spPr>
      </p:pic>
      <p:sp>
        <p:nvSpPr>
          <p:cNvPr id="11" name="Rectángulo 10">
            <a:extLst>
              <a:ext uri="{FF2B5EF4-FFF2-40B4-BE49-F238E27FC236}">
                <a16:creationId xmlns:a16="http://schemas.microsoft.com/office/drawing/2014/main" id="{08CB7B87-475F-4198-A378-2810E02D2B48}"/>
              </a:ext>
            </a:extLst>
          </p:cNvPr>
          <p:cNvSpPr/>
          <p:nvPr/>
        </p:nvSpPr>
        <p:spPr>
          <a:xfrm>
            <a:off x="4633232" y="810943"/>
            <a:ext cx="7288035" cy="50947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Can that lead somehow to a leak of information ?</a:t>
            </a:r>
          </a:p>
        </p:txBody>
      </p:sp>
      <p:sp>
        <p:nvSpPr>
          <p:cNvPr id="12" name="Rectángulo 11">
            <a:extLst>
              <a:ext uri="{FF2B5EF4-FFF2-40B4-BE49-F238E27FC236}">
                <a16:creationId xmlns:a16="http://schemas.microsoft.com/office/drawing/2014/main" id="{431C4801-8164-4E56-B91D-A57A9B208D8F}"/>
              </a:ext>
            </a:extLst>
          </p:cNvPr>
          <p:cNvSpPr/>
          <p:nvPr/>
        </p:nvSpPr>
        <p:spPr>
          <a:xfrm>
            <a:off x="4633232" y="1608501"/>
            <a:ext cx="7288035" cy="773992"/>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400" dirty="0"/>
              <a:t>Single Power Analysis (SPA)</a:t>
            </a:r>
          </a:p>
        </p:txBody>
      </p:sp>
      <p:pic>
        <p:nvPicPr>
          <p:cNvPr id="14" name="Imagen 13">
            <a:extLst>
              <a:ext uri="{FF2B5EF4-FFF2-40B4-BE49-F238E27FC236}">
                <a16:creationId xmlns:a16="http://schemas.microsoft.com/office/drawing/2014/main" id="{875663D4-7731-4E41-A255-DC4324777F24}"/>
              </a:ext>
            </a:extLst>
          </p:cNvPr>
          <p:cNvPicPr>
            <a:picLocks noChangeAspect="1"/>
          </p:cNvPicPr>
          <p:nvPr/>
        </p:nvPicPr>
        <p:blipFill>
          <a:blip r:embed="rId5"/>
          <a:stretch>
            <a:fillRect/>
          </a:stretch>
        </p:blipFill>
        <p:spPr>
          <a:xfrm>
            <a:off x="270733" y="2526804"/>
            <a:ext cx="7605486" cy="3840082"/>
          </a:xfrm>
          <a:prstGeom prst="rect">
            <a:avLst/>
          </a:prstGeom>
        </p:spPr>
      </p:pic>
      <p:sp>
        <p:nvSpPr>
          <p:cNvPr id="16" name="Rectángulo 15">
            <a:extLst>
              <a:ext uri="{FF2B5EF4-FFF2-40B4-BE49-F238E27FC236}">
                <a16:creationId xmlns:a16="http://schemas.microsoft.com/office/drawing/2014/main" id="{3E2D429E-3FD8-44AE-BF77-3427B1549E14}"/>
              </a:ext>
            </a:extLst>
          </p:cNvPr>
          <p:cNvSpPr/>
          <p:nvPr/>
        </p:nvSpPr>
        <p:spPr>
          <a:xfrm>
            <a:off x="7399176" y="2708266"/>
            <a:ext cx="4432079" cy="670716"/>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There is leakage of information</a:t>
            </a:r>
          </a:p>
        </p:txBody>
      </p:sp>
      <p:sp>
        <p:nvSpPr>
          <p:cNvPr id="17" name="Rectángulo 16">
            <a:extLst>
              <a:ext uri="{FF2B5EF4-FFF2-40B4-BE49-F238E27FC236}">
                <a16:creationId xmlns:a16="http://schemas.microsoft.com/office/drawing/2014/main" id="{6A846ACB-4508-4250-94EB-6827A37A6DC0}"/>
              </a:ext>
            </a:extLst>
          </p:cNvPr>
          <p:cNvSpPr/>
          <p:nvPr/>
        </p:nvSpPr>
        <p:spPr>
          <a:xfrm>
            <a:off x="7399176" y="5287969"/>
            <a:ext cx="4432079" cy="67071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Applying countermeasures …</a:t>
            </a:r>
          </a:p>
        </p:txBody>
      </p:sp>
      <p:sp>
        <p:nvSpPr>
          <p:cNvPr id="18" name="Flecha: hacia abajo 17">
            <a:extLst>
              <a:ext uri="{FF2B5EF4-FFF2-40B4-BE49-F238E27FC236}">
                <a16:creationId xmlns:a16="http://schemas.microsoft.com/office/drawing/2014/main" id="{355683F8-F5CB-4C37-A13F-D23E7D9BC282}"/>
              </a:ext>
            </a:extLst>
          </p:cNvPr>
          <p:cNvSpPr/>
          <p:nvPr/>
        </p:nvSpPr>
        <p:spPr>
          <a:xfrm>
            <a:off x="9230586" y="3563636"/>
            <a:ext cx="769257" cy="1595572"/>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dirty="0"/>
          </a:p>
        </p:txBody>
      </p:sp>
    </p:spTree>
    <p:custDataLst>
      <p:tags r:id="rId1"/>
    </p:custDataLst>
    <p:extLst>
      <p:ext uri="{BB962C8B-B14F-4D97-AF65-F5344CB8AC3E}">
        <p14:creationId xmlns:p14="http://schemas.microsoft.com/office/powerpoint/2010/main" val="3231606706"/>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PQC: NTRU SCA</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43</a:t>
            </a:fld>
            <a:endParaRPr lang="es-ES" dirty="0">
              <a:solidFill>
                <a:schemeClr val="bg1"/>
              </a:solidFill>
            </a:endParaRPr>
          </a:p>
        </p:txBody>
      </p:sp>
      <p:pic>
        <p:nvPicPr>
          <p:cNvPr id="13" name="Imagen 12">
            <a:extLst>
              <a:ext uri="{FF2B5EF4-FFF2-40B4-BE49-F238E27FC236}">
                <a16:creationId xmlns:a16="http://schemas.microsoft.com/office/drawing/2014/main" id="{1503E4A7-F4A5-4593-9D82-6C5C9A951CC8}"/>
              </a:ext>
            </a:extLst>
          </p:cNvPr>
          <p:cNvPicPr>
            <a:picLocks noChangeAspect="1"/>
          </p:cNvPicPr>
          <p:nvPr/>
        </p:nvPicPr>
        <p:blipFill>
          <a:blip r:embed="rId4"/>
          <a:stretch>
            <a:fillRect/>
          </a:stretch>
        </p:blipFill>
        <p:spPr>
          <a:xfrm>
            <a:off x="5392605" y="711873"/>
            <a:ext cx="6043143" cy="5622910"/>
          </a:xfrm>
          <a:prstGeom prst="rect">
            <a:avLst/>
          </a:prstGeom>
        </p:spPr>
      </p:pic>
      <p:pic>
        <p:nvPicPr>
          <p:cNvPr id="15" name="Imagen 14">
            <a:extLst>
              <a:ext uri="{FF2B5EF4-FFF2-40B4-BE49-F238E27FC236}">
                <a16:creationId xmlns:a16="http://schemas.microsoft.com/office/drawing/2014/main" id="{175FAE65-14E9-4744-9F4D-BDE7EA7C699B}"/>
              </a:ext>
            </a:extLst>
          </p:cNvPr>
          <p:cNvPicPr>
            <a:picLocks noChangeAspect="1"/>
          </p:cNvPicPr>
          <p:nvPr/>
        </p:nvPicPr>
        <p:blipFill>
          <a:blip r:embed="rId5"/>
          <a:stretch>
            <a:fillRect/>
          </a:stretch>
        </p:blipFill>
        <p:spPr>
          <a:xfrm>
            <a:off x="622781" y="1458414"/>
            <a:ext cx="3484126" cy="1601690"/>
          </a:xfrm>
          <a:prstGeom prst="rect">
            <a:avLst/>
          </a:prstGeom>
        </p:spPr>
      </p:pic>
      <p:pic>
        <p:nvPicPr>
          <p:cNvPr id="19" name="Imagen 18">
            <a:extLst>
              <a:ext uri="{FF2B5EF4-FFF2-40B4-BE49-F238E27FC236}">
                <a16:creationId xmlns:a16="http://schemas.microsoft.com/office/drawing/2014/main" id="{6885AB9C-C117-4E62-BD9E-9DB2EBBED731}"/>
              </a:ext>
            </a:extLst>
          </p:cNvPr>
          <p:cNvPicPr>
            <a:picLocks noChangeAspect="1"/>
          </p:cNvPicPr>
          <p:nvPr/>
        </p:nvPicPr>
        <p:blipFill>
          <a:blip r:embed="rId6"/>
          <a:stretch>
            <a:fillRect/>
          </a:stretch>
        </p:blipFill>
        <p:spPr>
          <a:xfrm>
            <a:off x="756252" y="3697528"/>
            <a:ext cx="3502548" cy="2452591"/>
          </a:xfrm>
          <a:prstGeom prst="rect">
            <a:avLst/>
          </a:prstGeom>
        </p:spPr>
      </p:pic>
      <p:sp>
        <p:nvSpPr>
          <p:cNvPr id="20" name="Rectángulo 19">
            <a:extLst>
              <a:ext uri="{FF2B5EF4-FFF2-40B4-BE49-F238E27FC236}">
                <a16:creationId xmlns:a16="http://schemas.microsoft.com/office/drawing/2014/main" id="{161E97E7-9D82-4428-983B-3687CDB26127}"/>
              </a:ext>
            </a:extLst>
          </p:cNvPr>
          <p:cNvSpPr/>
          <p:nvPr/>
        </p:nvSpPr>
        <p:spPr>
          <a:xfrm>
            <a:off x="699793" y="815702"/>
            <a:ext cx="3330101" cy="64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dirty="0">
                <a:solidFill>
                  <a:srgbClr val="000000"/>
                </a:solidFill>
              </a:rPr>
              <a:t>First Countermeasure</a:t>
            </a:r>
          </a:p>
        </p:txBody>
      </p:sp>
      <p:sp>
        <p:nvSpPr>
          <p:cNvPr id="21" name="Rectángulo 20">
            <a:extLst>
              <a:ext uri="{FF2B5EF4-FFF2-40B4-BE49-F238E27FC236}">
                <a16:creationId xmlns:a16="http://schemas.microsoft.com/office/drawing/2014/main" id="{87A5A218-A65D-401D-B6A3-B93A81D35BFB}"/>
              </a:ext>
            </a:extLst>
          </p:cNvPr>
          <p:cNvSpPr/>
          <p:nvPr/>
        </p:nvSpPr>
        <p:spPr>
          <a:xfrm>
            <a:off x="838519" y="3031835"/>
            <a:ext cx="3338014" cy="64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dirty="0">
                <a:solidFill>
                  <a:srgbClr val="000000"/>
                </a:solidFill>
              </a:rPr>
              <a:t>Second Countermeasure</a:t>
            </a:r>
          </a:p>
        </p:txBody>
      </p:sp>
    </p:spTree>
    <p:custDataLst>
      <p:tags r:id="rId1"/>
    </p:custDataLst>
    <p:extLst>
      <p:ext uri="{BB962C8B-B14F-4D97-AF65-F5344CB8AC3E}">
        <p14:creationId xmlns:p14="http://schemas.microsoft.com/office/powerpoint/2010/main" val="2475091665"/>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PQC: NTRU SCA</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44</a:t>
            </a:fld>
            <a:endParaRPr lang="es-ES" dirty="0">
              <a:solidFill>
                <a:schemeClr val="bg1"/>
              </a:solidFill>
            </a:endParaRPr>
          </a:p>
        </p:txBody>
      </p:sp>
      <p:pic>
        <p:nvPicPr>
          <p:cNvPr id="11" name="Imagen 10">
            <a:extLst>
              <a:ext uri="{FF2B5EF4-FFF2-40B4-BE49-F238E27FC236}">
                <a16:creationId xmlns:a16="http://schemas.microsoft.com/office/drawing/2014/main" id="{4F4C17D1-93F8-4344-A06F-4DB011ADD957}"/>
              </a:ext>
            </a:extLst>
          </p:cNvPr>
          <p:cNvPicPr>
            <a:picLocks noChangeAspect="1"/>
          </p:cNvPicPr>
          <p:nvPr/>
        </p:nvPicPr>
        <p:blipFill>
          <a:blip r:embed="rId4"/>
          <a:stretch>
            <a:fillRect/>
          </a:stretch>
        </p:blipFill>
        <p:spPr>
          <a:xfrm>
            <a:off x="5035839" y="862509"/>
            <a:ext cx="7156161" cy="5563892"/>
          </a:xfrm>
          <a:prstGeom prst="rect">
            <a:avLst/>
          </a:prstGeom>
        </p:spPr>
      </p:pic>
      <p:sp>
        <p:nvSpPr>
          <p:cNvPr id="12" name="Rectángulo 11">
            <a:extLst>
              <a:ext uri="{FF2B5EF4-FFF2-40B4-BE49-F238E27FC236}">
                <a16:creationId xmlns:a16="http://schemas.microsoft.com/office/drawing/2014/main" id="{08784B97-82C8-4DB0-8B27-EDAFDCB96DF8}"/>
              </a:ext>
            </a:extLst>
          </p:cNvPr>
          <p:cNvSpPr/>
          <p:nvPr/>
        </p:nvSpPr>
        <p:spPr>
          <a:xfrm>
            <a:off x="152181" y="1110342"/>
            <a:ext cx="4731477" cy="1060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t>Third Countermeasure</a:t>
            </a:r>
          </a:p>
        </p:txBody>
      </p:sp>
      <p:sp>
        <p:nvSpPr>
          <p:cNvPr id="14" name="CuadroTexto 13">
            <a:extLst>
              <a:ext uri="{FF2B5EF4-FFF2-40B4-BE49-F238E27FC236}">
                <a16:creationId xmlns:a16="http://schemas.microsoft.com/office/drawing/2014/main" id="{05AD5A7A-4909-4060-9EA5-965A4DF29032}"/>
              </a:ext>
            </a:extLst>
          </p:cNvPr>
          <p:cNvSpPr txBox="1"/>
          <p:nvPr/>
        </p:nvSpPr>
        <p:spPr>
          <a:xfrm>
            <a:off x="481719" y="2721114"/>
            <a:ext cx="4072400" cy="707886"/>
          </a:xfrm>
          <a:prstGeom prst="rect">
            <a:avLst/>
          </a:prstGeom>
          <a:noFill/>
        </p:spPr>
        <p:txBody>
          <a:bodyPr wrap="square" rtlCol="0">
            <a:spAutoFit/>
          </a:bodyPr>
          <a:lstStyle/>
          <a:p>
            <a:pPr algn="ctr"/>
            <a:r>
              <a:rPr lang="en-US" sz="2000" b="1" dirty="0">
                <a:solidFill>
                  <a:srgbClr val="000000"/>
                </a:solidFill>
              </a:rPr>
              <a:t>Not using 0’s in the multiplication operation</a:t>
            </a:r>
          </a:p>
        </p:txBody>
      </p:sp>
      <p:pic>
        <p:nvPicPr>
          <p:cNvPr id="16" name="Imagen 15">
            <a:extLst>
              <a:ext uri="{FF2B5EF4-FFF2-40B4-BE49-F238E27FC236}">
                <a16:creationId xmlns:a16="http://schemas.microsoft.com/office/drawing/2014/main" id="{34DBACF6-732B-453D-858B-E708E3F05380}"/>
              </a:ext>
            </a:extLst>
          </p:cNvPr>
          <p:cNvPicPr>
            <a:picLocks noChangeAspect="1"/>
          </p:cNvPicPr>
          <p:nvPr/>
        </p:nvPicPr>
        <p:blipFill>
          <a:blip r:embed="rId5"/>
          <a:stretch>
            <a:fillRect/>
          </a:stretch>
        </p:blipFill>
        <p:spPr>
          <a:xfrm>
            <a:off x="5108444" y="748789"/>
            <a:ext cx="7083555" cy="5648294"/>
          </a:xfrm>
          <a:prstGeom prst="rect">
            <a:avLst/>
          </a:prstGeom>
        </p:spPr>
      </p:pic>
      <p:sp>
        <p:nvSpPr>
          <p:cNvPr id="17" name="Rectángulo 16">
            <a:extLst>
              <a:ext uri="{FF2B5EF4-FFF2-40B4-BE49-F238E27FC236}">
                <a16:creationId xmlns:a16="http://schemas.microsoft.com/office/drawing/2014/main" id="{4C009028-E817-45DE-B2D0-F76DA2569E3C}"/>
              </a:ext>
            </a:extLst>
          </p:cNvPr>
          <p:cNvSpPr/>
          <p:nvPr/>
        </p:nvSpPr>
        <p:spPr>
          <a:xfrm>
            <a:off x="224787" y="3979603"/>
            <a:ext cx="4731477" cy="1060169"/>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More closer …</a:t>
            </a:r>
          </a:p>
        </p:txBody>
      </p:sp>
    </p:spTree>
    <p:custDataLst>
      <p:tags r:id="rId1"/>
    </p:custDataLst>
    <p:extLst>
      <p:ext uri="{BB962C8B-B14F-4D97-AF65-F5344CB8AC3E}">
        <p14:creationId xmlns:p14="http://schemas.microsoft.com/office/powerpoint/2010/main" val="3917901926"/>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Proof</a:t>
            </a:r>
            <a:r>
              <a:rPr lang="es-ES" sz="3200" b="1" dirty="0">
                <a:latin typeface="Arial" panose="020B0604020202020204" pitchFamily="34" charset="0"/>
                <a:cs typeface="Arial" panose="020B0604020202020204" pitchFamily="34" charset="0"/>
              </a:rPr>
              <a:t>-</a:t>
            </a:r>
            <a:r>
              <a:rPr lang="es-ES" sz="3200" b="1" dirty="0" err="1">
                <a:latin typeface="Arial" panose="020B0604020202020204" pitchFamily="34" charset="0"/>
                <a:cs typeface="Arial" panose="020B0604020202020204" pitchFamily="34" charset="0"/>
              </a:rPr>
              <a:t>of</a:t>
            </a:r>
            <a:r>
              <a:rPr lang="es-ES" sz="3200" b="1" dirty="0">
                <a:latin typeface="Arial" panose="020B0604020202020204" pitchFamily="34" charset="0"/>
                <a:cs typeface="Arial" panose="020B0604020202020204" pitchFamily="34" charset="0"/>
              </a:rPr>
              <a:t>-Concept</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45</a:t>
            </a:fld>
            <a:endParaRPr lang="es-ES" dirty="0">
              <a:solidFill>
                <a:schemeClr val="bg1"/>
              </a:solidFill>
            </a:endParaRPr>
          </a:p>
        </p:txBody>
      </p:sp>
      <p:graphicFrame>
        <p:nvGraphicFramePr>
          <p:cNvPr id="13" name="Diagrama 12">
            <a:extLst>
              <a:ext uri="{FF2B5EF4-FFF2-40B4-BE49-F238E27FC236}">
                <a16:creationId xmlns:a16="http://schemas.microsoft.com/office/drawing/2014/main" id="{2CF6D8DC-FB7E-4746-B2B6-0999E5B6BA12}"/>
              </a:ext>
            </a:extLst>
          </p:cNvPr>
          <p:cNvGraphicFramePr/>
          <p:nvPr>
            <p:extLst>
              <p:ext uri="{D42A27DB-BD31-4B8C-83A1-F6EECF244321}">
                <p14:modId xmlns:p14="http://schemas.microsoft.com/office/powerpoint/2010/main" val="297052284"/>
              </p:ext>
            </p:extLst>
          </p:nvPr>
        </p:nvGraphicFramePr>
        <p:xfrm>
          <a:off x="504141" y="3663713"/>
          <a:ext cx="5260051" cy="25762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9" name="Diagrama 18">
            <a:extLst>
              <a:ext uri="{FF2B5EF4-FFF2-40B4-BE49-F238E27FC236}">
                <a16:creationId xmlns:a16="http://schemas.microsoft.com/office/drawing/2014/main" id="{AF8A05BB-C24B-47F5-9A2D-EBB2D1E215C0}"/>
              </a:ext>
            </a:extLst>
          </p:cNvPr>
          <p:cNvGraphicFramePr/>
          <p:nvPr>
            <p:extLst>
              <p:ext uri="{D42A27DB-BD31-4B8C-83A1-F6EECF244321}">
                <p14:modId xmlns:p14="http://schemas.microsoft.com/office/powerpoint/2010/main" val="3142070590"/>
              </p:ext>
            </p:extLst>
          </p:nvPr>
        </p:nvGraphicFramePr>
        <p:xfrm>
          <a:off x="6427810" y="4700326"/>
          <a:ext cx="4813139" cy="16751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0" name="CuadroTexto 19">
            <a:extLst>
              <a:ext uri="{FF2B5EF4-FFF2-40B4-BE49-F238E27FC236}">
                <a16:creationId xmlns:a16="http://schemas.microsoft.com/office/drawing/2014/main" id="{D4E01CF3-8A2F-47C7-8607-46B6C17B752C}"/>
              </a:ext>
            </a:extLst>
          </p:cNvPr>
          <p:cNvSpPr txBox="1"/>
          <p:nvPr/>
        </p:nvSpPr>
        <p:spPr>
          <a:xfrm>
            <a:off x="1275858" y="2069654"/>
            <a:ext cx="3592986"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System-on-Chip (SoC)</a:t>
            </a:r>
          </a:p>
        </p:txBody>
      </p:sp>
      <p:sp>
        <p:nvSpPr>
          <p:cNvPr id="21" name="CuadroTexto 20">
            <a:extLst>
              <a:ext uri="{FF2B5EF4-FFF2-40B4-BE49-F238E27FC236}">
                <a16:creationId xmlns:a16="http://schemas.microsoft.com/office/drawing/2014/main" id="{3BC853D9-CAF3-4CAB-8F14-25F3BB748C58}"/>
              </a:ext>
            </a:extLst>
          </p:cNvPr>
          <p:cNvSpPr txBox="1"/>
          <p:nvPr/>
        </p:nvSpPr>
        <p:spPr>
          <a:xfrm>
            <a:off x="1554304" y="2978472"/>
            <a:ext cx="3036093" cy="461665"/>
          </a:xfrm>
          <a:prstGeom prst="rect">
            <a:avLst/>
          </a:prstGeom>
          <a:solidFill>
            <a:schemeClr val="accent4">
              <a:lumMod val="20000"/>
              <a:lumOff val="80000"/>
            </a:schemeClr>
          </a:solidFill>
          <a:ln w="19050">
            <a:solidFill>
              <a:schemeClr val="accent4">
                <a:lumMod val="50000"/>
              </a:schemeClr>
            </a:solidFill>
          </a:ln>
          <a:effectLst/>
        </p:spPr>
        <p:txBody>
          <a:bodyPr wrap="square" rtlCol="0">
            <a:spAutoFit/>
          </a:bodyPr>
          <a:lstStyle/>
          <a:p>
            <a:pPr algn="ctr"/>
            <a:r>
              <a:rPr lang="es-ES" sz="2400" b="1" dirty="0" err="1">
                <a:solidFill>
                  <a:schemeClr val="accent4">
                    <a:lumMod val="75000"/>
                  </a:schemeClr>
                </a:solidFill>
                <a:latin typeface="Arial" panose="020B0604020202020204" pitchFamily="34" charset="0"/>
                <a:cs typeface="Arial" panose="020B0604020202020204" pitchFamily="34" charset="0"/>
              </a:rPr>
              <a:t>IoT</a:t>
            </a:r>
            <a:r>
              <a:rPr lang="es-ES" sz="2400" b="1" dirty="0">
                <a:solidFill>
                  <a:schemeClr val="accent4">
                    <a:lumMod val="75000"/>
                  </a:schemeClr>
                </a:solidFill>
                <a:latin typeface="Arial" panose="020B0604020202020204" pitchFamily="34" charset="0"/>
                <a:cs typeface="Arial" panose="020B0604020202020204" pitchFamily="34" charset="0"/>
              </a:rPr>
              <a:t> </a:t>
            </a:r>
            <a:r>
              <a:rPr lang="es-ES" sz="2400" b="1" dirty="0" err="1">
                <a:solidFill>
                  <a:schemeClr val="accent4">
                    <a:lumMod val="75000"/>
                  </a:schemeClr>
                </a:solidFill>
                <a:latin typeface="Arial" panose="020B0604020202020204" pitchFamily="34" charset="0"/>
                <a:cs typeface="Arial" panose="020B0604020202020204" pitchFamily="34" charset="0"/>
              </a:rPr>
              <a:t>Environment</a:t>
            </a:r>
            <a:endParaRPr lang="en-GB" sz="2400" b="1" dirty="0">
              <a:solidFill>
                <a:schemeClr val="accent4">
                  <a:lumMod val="75000"/>
                </a:schemeClr>
              </a:solidFill>
              <a:latin typeface="Arial" panose="020B0604020202020204" pitchFamily="34" charset="0"/>
              <a:cs typeface="Arial" panose="020B0604020202020204" pitchFamily="34" charset="0"/>
            </a:endParaRPr>
          </a:p>
        </p:txBody>
      </p:sp>
      <p:sp>
        <p:nvSpPr>
          <p:cNvPr id="22" name="CuadroTexto 21">
            <a:extLst>
              <a:ext uri="{FF2B5EF4-FFF2-40B4-BE49-F238E27FC236}">
                <a16:creationId xmlns:a16="http://schemas.microsoft.com/office/drawing/2014/main" id="{6E61EFBC-3976-4318-8E90-C34AFA54867D}"/>
              </a:ext>
            </a:extLst>
          </p:cNvPr>
          <p:cNvSpPr txBox="1"/>
          <p:nvPr/>
        </p:nvSpPr>
        <p:spPr>
          <a:xfrm>
            <a:off x="902753" y="1232488"/>
            <a:ext cx="4339194" cy="461665"/>
          </a:xfrm>
          <a:prstGeom prst="rect">
            <a:avLst/>
          </a:prstGeom>
          <a:solidFill>
            <a:srgbClr val="0432FF">
              <a:alpha val="15000"/>
            </a:srgbClr>
          </a:solidFill>
          <a:ln w="19050">
            <a:solidFill>
              <a:schemeClr val="tx1">
                <a:lumMod val="75000"/>
              </a:schemeClr>
            </a:solidFill>
          </a:ln>
        </p:spPr>
        <p:txBody>
          <a:bodyPr wrap="square" rtlCol="0">
            <a:spAutoFit/>
          </a:bodyPr>
          <a:lstStyle/>
          <a:p>
            <a:pPr algn="ctr"/>
            <a:r>
              <a:rPr lang="en-GB" sz="2400" b="1" dirty="0">
                <a:solidFill>
                  <a:schemeClr val="tx1">
                    <a:lumMod val="75000"/>
                  </a:schemeClr>
                </a:solidFill>
                <a:latin typeface="Arial" panose="020B0604020202020204" pitchFamily="34" charset="0"/>
                <a:cs typeface="Arial" panose="020B0604020202020204" pitchFamily="34" charset="0"/>
              </a:rPr>
              <a:t>Combine modules in a </a:t>
            </a:r>
            <a:r>
              <a:rPr lang="en-GB" sz="2400" b="1" dirty="0" err="1">
                <a:solidFill>
                  <a:schemeClr val="tx1">
                    <a:lumMod val="75000"/>
                  </a:schemeClr>
                </a:solidFill>
                <a:latin typeface="Arial" panose="020B0604020202020204" pitchFamily="34" charset="0"/>
                <a:cs typeface="Arial" panose="020B0604020202020204" pitchFamily="34" charset="0"/>
              </a:rPr>
              <a:t>RoT</a:t>
            </a:r>
            <a:endParaRPr lang="en-GB" sz="2400" b="1" dirty="0">
              <a:solidFill>
                <a:schemeClr val="tx1">
                  <a:lumMod val="75000"/>
                </a:schemeClr>
              </a:solidFill>
              <a:latin typeface="Arial" panose="020B0604020202020204" pitchFamily="34" charset="0"/>
              <a:cs typeface="Arial" panose="020B0604020202020204" pitchFamily="34" charset="0"/>
            </a:endParaRPr>
          </a:p>
        </p:txBody>
      </p:sp>
      <p:cxnSp>
        <p:nvCxnSpPr>
          <p:cNvPr id="23" name="Conector recto de flecha 22">
            <a:extLst>
              <a:ext uri="{FF2B5EF4-FFF2-40B4-BE49-F238E27FC236}">
                <a16:creationId xmlns:a16="http://schemas.microsoft.com/office/drawing/2014/main" id="{77110552-E3B3-4492-9C90-45FF5E36AD95}"/>
              </a:ext>
            </a:extLst>
          </p:cNvPr>
          <p:cNvCxnSpPr>
            <a:cxnSpLocks/>
            <a:stCxn id="22" idx="2"/>
            <a:endCxn id="20" idx="0"/>
          </p:cNvCxnSpPr>
          <p:nvPr/>
        </p:nvCxnSpPr>
        <p:spPr>
          <a:xfrm>
            <a:off x="3072350" y="1694153"/>
            <a:ext cx="1" cy="375501"/>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24" name="Conector recto de flecha 23">
            <a:extLst>
              <a:ext uri="{FF2B5EF4-FFF2-40B4-BE49-F238E27FC236}">
                <a16:creationId xmlns:a16="http://schemas.microsoft.com/office/drawing/2014/main" id="{E2369831-616D-48E4-B318-AD73690A2370}"/>
              </a:ext>
            </a:extLst>
          </p:cNvPr>
          <p:cNvCxnSpPr>
            <a:cxnSpLocks/>
            <a:stCxn id="20" idx="2"/>
            <a:endCxn id="21" idx="0"/>
          </p:cNvCxnSpPr>
          <p:nvPr/>
        </p:nvCxnSpPr>
        <p:spPr>
          <a:xfrm>
            <a:off x="3072351" y="2531319"/>
            <a:ext cx="0" cy="447153"/>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pic>
        <p:nvPicPr>
          <p:cNvPr id="36" name="Imagen 35">
            <a:extLst>
              <a:ext uri="{FF2B5EF4-FFF2-40B4-BE49-F238E27FC236}">
                <a16:creationId xmlns:a16="http://schemas.microsoft.com/office/drawing/2014/main" id="{E8E8A802-DE07-495E-A7A3-A8F38AB371B7}"/>
              </a:ext>
            </a:extLst>
          </p:cNvPr>
          <p:cNvPicPr>
            <a:picLocks noChangeAspect="1"/>
          </p:cNvPicPr>
          <p:nvPr/>
        </p:nvPicPr>
        <p:blipFill rotWithShape="1">
          <a:blip r:embed="rId14">
            <a:extLst>
              <a:ext uri="{28A0092B-C50C-407E-A947-70E740481C1C}">
                <a14:useLocalDpi xmlns:a14="http://schemas.microsoft.com/office/drawing/2010/main" val="0"/>
              </a:ext>
            </a:extLst>
          </a:blip>
          <a:srcRect t="888" b="888"/>
          <a:stretch/>
        </p:blipFill>
        <p:spPr>
          <a:xfrm>
            <a:off x="6096000" y="674474"/>
            <a:ext cx="5591859" cy="3937831"/>
          </a:xfrm>
          <a:prstGeom prst="rect">
            <a:avLst/>
          </a:prstGeom>
        </p:spPr>
      </p:pic>
    </p:spTree>
    <p:custDataLst>
      <p:tags r:id="rId1"/>
    </p:custDataLst>
    <p:extLst>
      <p:ext uri="{BB962C8B-B14F-4D97-AF65-F5344CB8AC3E}">
        <p14:creationId xmlns:p14="http://schemas.microsoft.com/office/powerpoint/2010/main" val="2670272585"/>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PoC: HMAC</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46</a:t>
            </a:fld>
            <a:endParaRPr lang="es-ES" dirty="0">
              <a:solidFill>
                <a:schemeClr val="bg1"/>
              </a:solidFill>
            </a:endParaRPr>
          </a:p>
        </p:txBody>
      </p:sp>
      <p:pic>
        <p:nvPicPr>
          <p:cNvPr id="36" name="Imagen 35">
            <a:extLst>
              <a:ext uri="{FF2B5EF4-FFF2-40B4-BE49-F238E27FC236}">
                <a16:creationId xmlns:a16="http://schemas.microsoft.com/office/drawing/2014/main" id="{E8E8A802-DE07-495E-A7A3-A8F38AB371B7}"/>
              </a:ext>
            </a:extLst>
          </p:cNvPr>
          <p:cNvPicPr>
            <a:picLocks noChangeAspect="1"/>
          </p:cNvPicPr>
          <p:nvPr/>
        </p:nvPicPr>
        <p:blipFill rotWithShape="1">
          <a:blip r:embed="rId4">
            <a:extLst>
              <a:ext uri="{28A0092B-C50C-407E-A947-70E740481C1C}">
                <a14:useLocalDpi xmlns:a14="http://schemas.microsoft.com/office/drawing/2010/main" val="0"/>
              </a:ext>
            </a:extLst>
          </a:blip>
          <a:srcRect t="888" b="888"/>
          <a:stretch/>
        </p:blipFill>
        <p:spPr>
          <a:xfrm>
            <a:off x="342417" y="786120"/>
            <a:ext cx="5591859" cy="3937831"/>
          </a:xfrm>
          <a:prstGeom prst="rect">
            <a:avLst/>
          </a:prstGeom>
        </p:spPr>
      </p:pic>
      <p:sp>
        <p:nvSpPr>
          <p:cNvPr id="14" name="CuadroTexto 13">
            <a:extLst>
              <a:ext uri="{FF2B5EF4-FFF2-40B4-BE49-F238E27FC236}">
                <a16:creationId xmlns:a16="http://schemas.microsoft.com/office/drawing/2014/main" id="{E8220723-1AEE-4DE6-8277-9A5A34D452E9}"/>
              </a:ext>
            </a:extLst>
          </p:cNvPr>
          <p:cNvSpPr txBox="1"/>
          <p:nvPr/>
        </p:nvSpPr>
        <p:spPr>
          <a:xfrm>
            <a:off x="7317843" y="1803436"/>
            <a:ext cx="3592986" cy="461665"/>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Message Verification</a:t>
            </a:r>
          </a:p>
        </p:txBody>
      </p:sp>
      <p:sp>
        <p:nvSpPr>
          <p:cNvPr id="15" name="CuadroTexto 14">
            <a:extLst>
              <a:ext uri="{FF2B5EF4-FFF2-40B4-BE49-F238E27FC236}">
                <a16:creationId xmlns:a16="http://schemas.microsoft.com/office/drawing/2014/main" id="{C4C1ED24-142E-4A8E-9CFF-A12F4EDCA8A0}"/>
              </a:ext>
            </a:extLst>
          </p:cNvPr>
          <p:cNvSpPr txBox="1"/>
          <p:nvPr/>
        </p:nvSpPr>
        <p:spPr>
          <a:xfrm>
            <a:off x="8310587" y="814841"/>
            <a:ext cx="1607497" cy="461665"/>
          </a:xfrm>
          <a:prstGeom prst="rect">
            <a:avLst/>
          </a:prstGeom>
          <a:solidFill>
            <a:srgbClr val="0432FF">
              <a:alpha val="15000"/>
            </a:srgbClr>
          </a:solidFill>
          <a:ln w="19050">
            <a:solidFill>
              <a:schemeClr val="tx1">
                <a:lumMod val="75000"/>
              </a:schemeClr>
            </a:solidFill>
          </a:ln>
        </p:spPr>
        <p:txBody>
          <a:bodyPr wrap="square" rtlCol="0">
            <a:spAutoFit/>
          </a:bodyPr>
          <a:lstStyle/>
          <a:p>
            <a:pPr algn="ctr"/>
            <a:r>
              <a:rPr lang="en-GB" sz="2400" b="1" dirty="0">
                <a:solidFill>
                  <a:schemeClr val="tx1">
                    <a:lumMod val="75000"/>
                  </a:schemeClr>
                </a:solidFill>
                <a:latin typeface="Arial" panose="020B0604020202020204" pitchFamily="34" charset="0"/>
                <a:cs typeface="Arial" panose="020B0604020202020204" pitchFamily="34" charset="0"/>
              </a:rPr>
              <a:t>HMAC</a:t>
            </a:r>
          </a:p>
        </p:txBody>
      </p:sp>
      <p:cxnSp>
        <p:nvCxnSpPr>
          <p:cNvPr id="16" name="Conector recto de flecha 15">
            <a:extLst>
              <a:ext uri="{FF2B5EF4-FFF2-40B4-BE49-F238E27FC236}">
                <a16:creationId xmlns:a16="http://schemas.microsoft.com/office/drawing/2014/main" id="{C44DC625-F84A-4B18-A75C-EF032987EA5C}"/>
              </a:ext>
            </a:extLst>
          </p:cNvPr>
          <p:cNvCxnSpPr>
            <a:cxnSpLocks/>
            <a:stCxn id="15" idx="2"/>
            <a:endCxn id="14" idx="0"/>
          </p:cNvCxnSpPr>
          <p:nvPr/>
        </p:nvCxnSpPr>
        <p:spPr>
          <a:xfrm>
            <a:off x="9114336" y="1276506"/>
            <a:ext cx="0" cy="52693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9" name="Rectángulo 8">
            <a:extLst>
              <a:ext uri="{FF2B5EF4-FFF2-40B4-BE49-F238E27FC236}">
                <a16:creationId xmlns:a16="http://schemas.microsoft.com/office/drawing/2014/main" id="{BA08888C-4809-4158-8B17-69DB1A7847ED}"/>
              </a:ext>
            </a:extLst>
          </p:cNvPr>
          <p:cNvSpPr/>
          <p:nvPr/>
        </p:nvSpPr>
        <p:spPr>
          <a:xfrm>
            <a:off x="462987" y="1276506"/>
            <a:ext cx="5382228" cy="143197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1228278C-BECB-4802-A9A9-9D6CCFD09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881" y="2708476"/>
            <a:ext cx="5867702" cy="3626036"/>
          </a:xfrm>
          <a:prstGeom prst="rect">
            <a:avLst/>
          </a:prstGeom>
        </p:spPr>
      </p:pic>
    </p:spTree>
    <p:custDataLst>
      <p:tags r:id="rId1"/>
    </p:custDataLst>
    <p:extLst>
      <p:ext uri="{BB962C8B-B14F-4D97-AF65-F5344CB8AC3E}">
        <p14:creationId xmlns:p14="http://schemas.microsoft.com/office/powerpoint/2010/main" val="321887495"/>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PoC: NTRU</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47</a:t>
            </a:fld>
            <a:endParaRPr lang="es-ES" dirty="0">
              <a:solidFill>
                <a:schemeClr val="bg1"/>
              </a:solidFill>
            </a:endParaRPr>
          </a:p>
        </p:txBody>
      </p:sp>
      <p:pic>
        <p:nvPicPr>
          <p:cNvPr id="36" name="Imagen 35">
            <a:extLst>
              <a:ext uri="{FF2B5EF4-FFF2-40B4-BE49-F238E27FC236}">
                <a16:creationId xmlns:a16="http://schemas.microsoft.com/office/drawing/2014/main" id="{E8E8A802-DE07-495E-A7A3-A8F38AB371B7}"/>
              </a:ext>
            </a:extLst>
          </p:cNvPr>
          <p:cNvPicPr>
            <a:picLocks noChangeAspect="1"/>
          </p:cNvPicPr>
          <p:nvPr/>
        </p:nvPicPr>
        <p:blipFill rotWithShape="1">
          <a:blip r:embed="rId4">
            <a:extLst>
              <a:ext uri="{28A0092B-C50C-407E-A947-70E740481C1C}">
                <a14:useLocalDpi xmlns:a14="http://schemas.microsoft.com/office/drawing/2010/main" val="0"/>
              </a:ext>
            </a:extLst>
          </a:blip>
          <a:srcRect t="888" b="888"/>
          <a:stretch/>
        </p:blipFill>
        <p:spPr>
          <a:xfrm>
            <a:off x="342417" y="786120"/>
            <a:ext cx="5591859" cy="3937831"/>
          </a:xfrm>
          <a:prstGeom prst="rect">
            <a:avLst/>
          </a:prstGeom>
        </p:spPr>
      </p:pic>
      <p:sp>
        <p:nvSpPr>
          <p:cNvPr id="14" name="CuadroTexto 13">
            <a:extLst>
              <a:ext uri="{FF2B5EF4-FFF2-40B4-BE49-F238E27FC236}">
                <a16:creationId xmlns:a16="http://schemas.microsoft.com/office/drawing/2014/main" id="{E8220723-1AEE-4DE6-8277-9A5A34D452E9}"/>
              </a:ext>
            </a:extLst>
          </p:cNvPr>
          <p:cNvSpPr txBox="1"/>
          <p:nvPr/>
        </p:nvSpPr>
        <p:spPr>
          <a:xfrm>
            <a:off x="2550012" y="5029669"/>
            <a:ext cx="3592986" cy="830997"/>
          </a:xfrm>
          <a:prstGeom prst="rect">
            <a:avLst/>
          </a:prstGeom>
          <a:solidFill>
            <a:schemeClr val="accent5">
              <a:lumMod val="20000"/>
              <a:lumOff val="80000"/>
            </a:schemeClr>
          </a:solidFill>
          <a:ln w="19050">
            <a:solidFill>
              <a:schemeClr val="accent5">
                <a:lumMod val="50000"/>
              </a:schemeClr>
            </a:solidFill>
          </a:ln>
        </p:spPr>
        <p:txBody>
          <a:bodyPr wrap="square" rtlCol="0">
            <a:spAutoFit/>
          </a:bodyPr>
          <a:lstStyle/>
          <a:p>
            <a:pPr algn="ctr"/>
            <a:r>
              <a:rPr lang="en-GB" sz="2400" b="1" dirty="0">
                <a:solidFill>
                  <a:schemeClr val="accent5">
                    <a:lumMod val="50000"/>
                  </a:schemeClr>
                </a:solidFill>
                <a:latin typeface="Arial" panose="020B0604020202020204" pitchFamily="34" charset="0"/>
                <a:cs typeface="Arial" panose="020B0604020202020204" pitchFamily="34" charset="0"/>
              </a:rPr>
              <a:t>Improvement of the already presented</a:t>
            </a:r>
          </a:p>
        </p:txBody>
      </p:sp>
      <p:sp>
        <p:nvSpPr>
          <p:cNvPr id="15" name="CuadroTexto 14">
            <a:extLst>
              <a:ext uri="{FF2B5EF4-FFF2-40B4-BE49-F238E27FC236}">
                <a16:creationId xmlns:a16="http://schemas.microsoft.com/office/drawing/2014/main" id="{C4C1ED24-142E-4A8E-9CFF-A12F4EDCA8A0}"/>
              </a:ext>
            </a:extLst>
          </p:cNvPr>
          <p:cNvSpPr txBox="1"/>
          <p:nvPr/>
        </p:nvSpPr>
        <p:spPr>
          <a:xfrm>
            <a:off x="684835" y="5214336"/>
            <a:ext cx="1607497" cy="461665"/>
          </a:xfrm>
          <a:prstGeom prst="rect">
            <a:avLst/>
          </a:prstGeom>
          <a:solidFill>
            <a:srgbClr val="0432FF">
              <a:alpha val="15000"/>
            </a:srgbClr>
          </a:solidFill>
          <a:ln w="19050">
            <a:solidFill>
              <a:schemeClr val="tx1">
                <a:lumMod val="75000"/>
              </a:schemeClr>
            </a:solidFill>
          </a:ln>
        </p:spPr>
        <p:txBody>
          <a:bodyPr wrap="square" rtlCol="0">
            <a:spAutoFit/>
          </a:bodyPr>
          <a:lstStyle/>
          <a:p>
            <a:pPr algn="ctr"/>
            <a:r>
              <a:rPr lang="en-GB" sz="2400" b="1" dirty="0">
                <a:solidFill>
                  <a:schemeClr val="tx1">
                    <a:lumMod val="75000"/>
                  </a:schemeClr>
                </a:solidFill>
                <a:latin typeface="Arial" panose="020B0604020202020204" pitchFamily="34" charset="0"/>
                <a:cs typeface="Arial" panose="020B0604020202020204" pitchFamily="34" charset="0"/>
              </a:rPr>
              <a:t>NTRU</a:t>
            </a:r>
          </a:p>
        </p:txBody>
      </p:sp>
      <p:sp>
        <p:nvSpPr>
          <p:cNvPr id="9" name="Rectángulo 8">
            <a:extLst>
              <a:ext uri="{FF2B5EF4-FFF2-40B4-BE49-F238E27FC236}">
                <a16:creationId xmlns:a16="http://schemas.microsoft.com/office/drawing/2014/main" id="{BA08888C-4809-4158-8B17-69DB1A7847ED}"/>
              </a:ext>
            </a:extLst>
          </p:cNvPr>
          <p:cNvSpPr/>
          <p:nvPr/>
        </p:nvSpPr>
        <p:spPr>
          <a:xfrm>
            <a:off x="462987" y="1276505"/>
            <a:ext cx="5382228" cy="205700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7" name="Imagen 6">
            <a:extLst>
              <a:ext uri="{FF2B5EF4-FFF2-40B4-BE49-F238E27FC236}">
                <a16:creationId xmlns:a16="http://schemas.microsoft.com/office/drawing/2014/main" id="{46869CD8-82F8-467A-BA4E-300B0BADE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796" y="863231"/>
            <a:ext cx="5569236" cy="4940554"/>
          </a:xfrm>
          <a:prstGeom prst="rect">
            <a:avLst/>
          </a:prstGeom>
        </p:spPr>
      </p:pic>
    </p:spTree>
    <p:custDataLst>
      <p:tags r:id="rId1"/>
    </p:custDataLst>
    <p:extLst>
      <p:ext uri="{BB962C8B-B14F-4D97-AF65-F5344CB8AC3E}">
        <p14:creationId xmlns:p14="http://schemas.microsoft.com/office/powerpoint/2010/main" val="1628626628"/>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Conclusions</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48</a:t>
            </a:fld>
            <a:endParaRPr lang="es-ES" dirty="0">
              <a:solidFill>
                <a:schemeClr val="bg1"/>
              </a:solidFill>
            </a:endParaRPr>
          </a:p>
        </p:txBody>
      </p:sp>
      <p:sp>
        <p:nvSpPr>
          <p:cNvPr id="13" name="CuadroTexto 12">
            <a:extLst>
              <a:ext uri="{FF2B5EF4-FFF2-40B4-BE49-F238E27FC236}">
                <a16:creationId xmlns:a16="http://schemas.microsoft.com/office/drawing/2014/main" id="{3B3096DF-ECD4-43B2-B14B-5A1AC5892F53}"/>
              </a:ext>
            </a:extLst>
          </p:cNvPr>
          <p:cNvSpPr txBox="1"/>
          <p:nvPr/>
        </p:nvSpPr>
        <p:spPr>
          <a:xfrm>
            <a:off x="342417" y="1166842"/>
            <a:ext cx="11625806" cy="4524315"/>
          </a:xfrm>
          <a:prstGeom prst="rect">
            <a:avLst/>
          </a:prstGeom>
          <a:noFill/>
          <a:ln w="19050">
            <a:noFill/>
          </a:ln>
        </p:spPr>
        <p:txBody>
          <a:bodyPr wrap="square" rtlCol="0">
            <a:spAutoFit/>
          </a:bodyPr>
          <a:lstStyle/>
          <a:p>
            <a:pPr lvl="0" algn="just"/>
            <a:r>
              <a:rPr lang="en-US" sz="2400" dirty="0">
                <a:solidFill>
                  <a:srgbClr val="000000"/>
                </a:solidFill>
                <a:latin typeface="Arial" panose="020B0604020202020204" pitchFamily="34" charset="0"/>
                <a:cs typeface="Arial" panose="020B0604020202020204" pitchFamily="34" charset="0"/>
              </a:rPr>
              <a:t>The establishment of a hardware </a:t>
            </a:r>
            <a:r>
              <a:rPr lang="en-US" sz="2400" dirty="0" err="1">
                <a:solidFill>
                  <a:srgbClr val="000000"/>
                </a:solidFill>
                <a:latin typeface="Arial" panose="020B0604020202020204" pitchFamily="34" charset="0"/>
                <a:cs typeface="Arial" panose="020B0604020202020204" pitchFamily="34" charset="0"/>
              </a:rPr>
              <a:t>RoT</a:t>
            </a:r>
            <a:r>
              <a:rPr lang="en-US" sz="2400" dirty="0">
                <a:solidFill>
                  <a:srgbClr val="000000"/>
                </a:solidFill>
                <a:latin typeface="Arial" panose="020B0604020202020204" pitchFamily="34" charset="0"/>
                <a:cs typeface="Arial" panose="020B0604020202020204" pitchFamily="34" charset="0"/>
              </a:rPr>
              <a:t> significantly bolsters the security of an embedded system. This enhancement is not only robust but also efficient, making it a critical component in the design of secure systems. The considerations for implementation within the framework of the IoT have led to a streamlined design of the </a:t>
            </a:r>
            <a:r>
              <a:rPr lang="en-US" sz="2400" dirty="0" err="1">
                <a:solidFill>
                  <a:srgbClr val="000000"/>
                </a:solidFill>
                <a:latin typeface="Arial" panose="020B0604020202020204" pitchFamily="34" charset="0"/>
                <a:cs typeface="Arial" panose="020B0604020202020204" pitchFamily="34" charset="0"/>
              </a:rPr>
              <a:t>RoT</a:t>
            </a:r>
            <a:r>
              <a:rPr lang="en-US" sz="2400" dirty="0">
                <a:solidFill>
                  <a:srgbClr val="000000"/>
                </a:solidFill>
                <a:latin typeface="Arial" panose="020B0604020202020204" pitchFamily="34" charset="0"/>
                <a:cs typeface="Arial" panose="020B0604020202020204" pitchFamily="34" charset="0"/>
              </a:rPr>
              <a:t>. This design is mindful of the constraints of IoT devices, particularly the size of transistors or the occupancy of logic resources in terms of FPGA implementations. The result is a compact yet powerful </a:t>
            </a:r>
            <a:r>
              <a:rPr lang="en-US" sz="2400" dirty="0" err="1">
                <a:solidFill>
                  <a:srgbClr val="000000"/>
                </a:solidFill>
                <a:latin typeface="Arial" panose="020B0604020202020204" pitchFamily="34" charset="0"/>
                <a:cs typeface="Arial" panose="020B0604020202020204" pitchFamily="34" charset="0"/>
              </a:rPr>
              <a:t>RoT</a:t>
            </a:r>
            <a:r>
              <a:rPr lang="en-US" sz="2400" dirty="0">
                <a:solidFill>
                  <a:srgbClr val="000000"/>
                </a:solidFill>
                <a:latin typeface="Arial" panose="020B0604020202020204" pitchFamily="34" charset="0"/>
                <a:cs typeface="Arial" panose="020B0604020202020204" pitchFamily="34" charset="0"/>
              </a:rPr>
              <a:t> that fits within the limited resources of IoT devices while providing robust security. In addition to the primary conclusion, there are several other insights extracted from this dissertation. These insights shed light on various aspects of the cryptosystem and contribute to our understanding of its design and implementation. They serve as valuable outcomes that can guide future research and development in this field. These conclusions are:</a:t>
            </a:r>
          </a:p>
        </p:txBody>
      </p:sp>
    </p:spTree>
    <p:custDataLst>
      <p:tags r:id="rId1"/>
    </p:custDataLst>
    <p:extLst>
      <p:ext uri="{BB962C8B-B14F-4D97-AF65-F5344CB8AC3E}">
        <p14:creationId xmlns:p14="http://schemas.microsoft.com/office/powerpoint/2010/main" val="2349048994"/>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Conclusions</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49</a:t>
            </a:fld>
            <a:endParaRPr lang="es-ES" dirty="0">
              <a:solidFill>
                <a:schemeClr val="bg1"/>
              </a:solidFill>
            </a:endParaRPr>
          </a:p>
        </p:txBody>
      </p:sp>
      <p:sp>
        <p:nvSpPr>
          <p:cNvPr id="13" name="CuadroTexto 12">
            <a:extLst>
              <a:ext uri="{FF2B5EF4-FFF2-40B4-BE49-F238E27FC236}">
                <a16:creationId xmlns:a16="http://schemas.microsoft.com/office/drawing/2014/main" id="{3B3096DF-ECD4-43B2-B14B-5A1AC5892F53}"/>
              </a:ext>
            </a:extLst>
          </p:cNvPr>
          <p:cNvSpPr txBox="1"/>
          <p:nvPr/>
        </p:nvSpPr>
        <p:spPr>
          <a:xfrm>
            <a:off x="283097" y="1351508"/>
            <a:ext cx="11625806" cy="4154984"/>
          </a:xfrm>
          <a:prstGeom prst="rect">
            <a:avLst/>
          </a:prstGeom>
          <a:noFill/>
          <a:ln w="19050">
            <a:noFill/>
          </a:ln>
        </p:spPr>
        <p:txBody>
          <a:bodyPr wrap="square" rtlCol="0">
            <a:spAutoFit/>
          </a:bodyPr>
          <a:lstStyle/>
          <a:p>
            <a:pPr lvl="0" algn="just"/>
            <a:r>
              <a:rPr lang="en-US" sz="2400" dirty="0">
                <a:solidFill>
                  <a:srgbClr val="000000"/>
                </a:solidFill>
                <a:latin typeface="Arial" panose="020B0604020202020204" pitchFamily="34" charset="0"/>
                <a:cs typeface="Arial" panose="020B0604020202020204" pitchFamily="34" charset="0"/>
              </a:rPr>
              <a:t>1. Taking inspiration of the CIA triad as model designed to guide policies for 	information security, the design of a </a:t>
            </a:r>
            <a:r>
              <a:rPr lang="en-US" sz="2400" dirty="0" err="1">
                <a:solidFill>
                  <a:srgbClr val="000000"/>
                </a:solidFill>
                <a:latin typeface="Arial" panose="020B0604020202020204" pitchFamily="34" charset="0"/>
                <a:cs typeface="Arial" panose="020B0604020202020204" pitchFamily="34" charset="0"/>
              </a:rPr>
              <a:t>RoT</a:t>
            </a:r>
            <a:r>
              <a:rPr lang="en-US" sz="2400" dirty="0">
                <a:solidFill>
                  <a:srgbClr val="000000"/>
                </a:solidFill>
                <a:latin typeface="Arial" panose="020B0604020202020204" pitchFamily="34" charset="0"/>
                <a:cs typeface="Arial" panose="020B0604020202020204" pitchFamily="34" charset="0"/>
              </a:rPr>
              <a:t> that encompasses a set of crypto 	primitives is a suitable solution. The approach taken in this dissertation is 	primarily from a hardware-oriented perspective. This proposed </a:t>
            </a:r>
            <a:r>
              <a:rPr lang="en-US" sz="2400" dirty="0" err="1">
                <a:solidFill>
                  <a:srgbClr val="000000"/>
                </a:solidFill>
                <a:latin typeface="Arial" panose="020B0604020202020204" pitchFamily="34" charset="0"/>
                <a:cs typeface="Arial" panose="020B0604020202020204" pitchFamily="34" charset="0"/>
              </a:rPr>
              <a:t>RoT</a:t>
            </a:r>
            <a:r>
              <a:rPr lang="en-US" sz="2400" dirty="0">
                <a:solidFill>
                  <a:srgbClr val="000000"/>
                </a:solidFill>
                <a:latin typeface="Arial" panose="020B0604020202020204" pitchFamily="34" charset="0"/>
                <a:cs typeface="Arial" panose="020B0604020202020204" pitchFamily="34" charset="0"/>
              </a:rPr>
              <a:t> has included 	a PUF, which can be used as an identifier generator. They also incorporate hash 	functions, represented by SHA-2 and SHA-3, which are essential for ensuring 	data integrity. Moreover, it includes a cryptographic primitive that can securely 	accelerate the computation of PQC algorithms. One such PQC algorithm is 	NTRU, which is known for its security and efficiency. The integration of these 	components within a </a:t>
            </a:r>
            <a:r>
              <a:rPr lang="en-US" sz="2400" dirty="0" err="1">
                <a:solidFill>
                  <a:srgbClr val="000000"/>
                </a:solidFill>
                <a:latin typeface="Arial" panose="020B0604020202020204" pitchFamily="34" charset="0"/>
                <a:cs typeface="Arial" panose="020B0604020202020204" pitchFamily="34" charset="0"/>
              </a:rPr>
              <a:t>RoT</a:t>
            </a:r>
            <a:r>
              <a:rPr lang="en-US" sz="2400" dirty="0">
                <a:solidFill>
                  <a:srgbClr val="000000"/>
                </a:solidFill>
                <a:latin typeface="Arial" panose="020B0604020202020204" pitchFamily="34" charset="0"/>
                <a:cs typeface="Arial" panose="020B0604020202020204" pitchFamily="34" charset="0"/>
              </a:rPr>
              <a:t> provides a robust and secure hardware solution for 	addressing the principles of the CIA Triad in the IoT framework.</a:t>
            </a:r>
          </a:p>
        </p:txBody>
      </p:sp>
    </p:spTree>
    <p:custDataLst>
      <p:tags r:id="rId1"/>
    </p:custDataLst>
    <p:extLst>
      <p:ext uri="{BB962C8B-B14F-4D97-AF65-F5344CB8AC3E}">
        <p14:creationId xmlns:p14="http://schemas.microsoft.com/office/powerpoint/2010/main" val="2871265120"/>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What</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is</a:t>
            </a:r>
            <a:r>
              <a:rPr lang="es-ES" sz="3200" b="1" dirty="0">
                <a:latin typeface="Arial" panose="020B0604020202020204" pitchFamily="34" charset="0"/>
                <a:cs typeface="Arial" panose="020B0604020202020204" pitchFamily="34" charset="0"/>
              </a:rPr>
              <a:t> a PUF ?</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5</a:t>
            </a:fld>
            <a:endParaRPr lang="es-ES" dirty="0">
              <a:solidFill>
                <a:schemeClr val="bg1"/>
              </a:solidFill>
            </a:endParaRPr>
          </a:p>
        </p:txBody>
      </p:sp>
      <p:sp>
        <p:nvSpPr>
          <p:cNvPr id="12" name="CuadroTexto 11">
            <a:extLst>
              <a:ext uri="{FF2B5EF4-FFF2-40B4-BE49-F238E27FC236}">
                <a16:creationId xmlns:a16="http://schemas.microsoft.com/office/drawing/2014/main" id="{525DB543-5871-4C11-ABBC-D441085D0A09}"/>
              </a:ext>
            </a:extLst>
          </p:cNvPr>
          <p:cNvSpPr txBox="1"/>
          <p:nvPr/>
        </p:nvSpPr>
        <p:spPr>
          <a:xfrm>
            <a:off x="490854" y="1527674"/>
            <a:ext cx="4853940" cy="830997"/>
          </a:xfrm>
          <a:prstGeom prst="rect">
            <a:avLst/>
          </a:prstGeom>
          <a:noFill/>
          <a:ln w="19050">
            <a:solidFill>
              <a:srgbClr val="000000"/>
            </a:solidFill>
          </a:ln>
        </p:spPr>
        <p:txBody>
          <a:bodyPr wrap="square" rtlCol="0">
            <a:spAutoFit/>
          </a:bodyPr>
          <a:lstStyle/>
          <a:p>
            <a:pPr algn="ctr"/>
            <a:r>
              <a:rPr lang="en-GB" sz="2400" b="1" i="1" dirty="0">
                <a:solidFill>
                  <a:srgbClr val="000000"/>
                </a:solidFill>
                <a:latin typeface="Arial" panose="020B0604020202020204" pitchFamily="34" charset="0"/>
                <a:cs typeface="Arial" panose="020B0604020202020204" pitchFamily="34" charset="0"/>
              </a:rPr>
              <a:t>Physical Unclonable Function </a:t>
            </a:r>
            <a:r>
              <a:rPr lang="en-GB" sz="2400" b="1" dirty="0">
                <a:solidFill>
                  <a:srgbClr val="000000"/>
                </a:solidFill>
                <a:latin typeface="Arial" panose="020B0604020202020204" pitchFamily="34" charset="0"/>
                <a:cs typeface="Arial" panose="020B0604020202020204" pitchFamily="34" charset="0"/>
              </a:rPr>
              <a:t>(PUF)</a:t>
            </a:r>
            <a:endParaRPr lang="en-GB" sz="2400" b="1" i="1" dirty="0">
              <a:solidFill>
                <a:srgbClr val="000000"/>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3A5AB67A-28F8-4D4B-B25B-392E0422EB7E}"/>
              </a:ext>
            </a:extLst>
          </p:cNvPr>
          <p:cNvSpPr txBox="1"/>
          <p:nvPr/>
        </p:nvSpPr>
        <p:spPr>
          <a:xfrm>
            <a:off x="6155490" y="1391463"/>
            <a:ext cx="1754186" cy="1200329"/>
          </a:xfrm>
          <a:prstGeom prst="rect">
            <a:avLst/>
          </a:prstGeom>
          <a:noFill/>
          <a:ln w="19050">
            <a:noFill/>
          </a:ln>
        </p:spPr>
        <p:txBody>
          <a:bodyPr wrap="square" rtlCol="0">
            <a:spAutoFit/>
          </a:bodyPr>
          <a:lstStyle/>
          <a:p>
            <a:pPr algn="ctr"/>
            <a:r>
              <a:rPr lang="en-GB" sz="2400" b="1" dirty="0">
                <a:solidFill>
                  <a:srgbClr val="000000"/>
                </a:solidFill>
                <a:latin typeface="Arial" panose="020B0604020202020204" pitchFamily="34" charset="0"/>
                <a:cs typeface="Arial" panose="020B0604020202020204" pitchFamily="34" charset="0"/>
              </a:rPr>
              <a:t>INPUT</a:t>
            </a:r>
          </a:p>
          <a:p>
            <a:pPr algn="ctr"/>
            <a:endParaRPr lang="en-GB" sz="2400" b="1" dirty="0">
              <a:solidFill>
                <a:srgbClr val="000000"/>
              </a:solidFill>
              <a:latin typeface="Arial" panose="020B0604020202020204" pitchFamily="34" charset="0"/>
              <a:cs typeface="Arial" panose="020B0604020202020204" pitchFamily="34" charset="0"/>
            </a:endParaRPr>
          </a:p>
          <a:p>
            <a:pPr algn="ctr"/>
            <a:r>
              <a:rPr lang="en-GB" sz="2400" i="1" dirty="0">
                <a:solidFill>
                  <a:srgbClr val="FF0000"/>
                </a:solidFill>
                <a:latin typeface="Arial" panose="020B0604020202020204" pitchFamily="34" charset="0"/>
                <a:cs typeface="Arial" panose="020B0604020202020204" pitchFamily="34" charset="0"/>
              </a:rPr>
              <a:t>Challenge</a:t>
            </a:r>
          </a:p>
        </p:txBody>
      </p:sp>
      <p:sp>
        <p:nvSpPr>
          <p:cNvPr id="14" name="CuadroTexto 13">
            <a:extLst>
              <a:ext uri="{FF2B5EF4-FFF2-40B4-BE49-F238E27FC236}">
                <a16:creationId xmlns:a16="http://schemas.microsoft.com/office/drawing/2014/main" id="{E142B888-7609-4B72-B268-753E4C90F254}"/>
              </a:ext>
            </a:extLst>
          </p:cNvPr>
          <p:cNvSpPr txBox="1"/>
          <p:nvPr/>
        </p:nvSpPr>
        <p:spPr>
          <a:xfrm>
            <a:off x="10035957" y="1435341"/>
            <a:ext cx="1754186" cy="1200329"/>
          </a:xfrm>
          <a:prstGeom prst="rect">
            <a:avLst/>
          </a:prstGeom>
          <a:noFill/>
          <a:ln w="19050">
            <a:noFill/>
          </a:ln>
        </p:spPr>
        <p:txBody>
          <a:bodyPr wrap="square" rtlCol="0">
            <a:spAutoFit/>
          </a:bodyPr>
          <a:lstStyle/>
          <a:p>
            <a:pPr algn="ctr"/>
            <a:r>
              <a:rPr lang="en-GB" sz="2400" b="1" dirty="0">
                <a:solidFill>
                  <a:srgbClr val="000000"/>
                </a:solidFill>
                <a:latin typeface="Arial" panose="020B0604020202020204" pitchFamily="34" charset="0"/>
                <a:cs typeface="Arial" panose="020B0604020202020204" pitchFamily="34" charset="0"/>
              </a:rPr>
              <a:t>OUTPUT</a:t>
            </a:r>
          </a:p>
          <a:p>
            <a:pPr algn="ctr"/>
            <a:endParaRPr lang="en-GB" sz="2400" b="1" dirty="0">
              <a:solidFill>
                <a:srgbClr val="000000"/>
              </a:solidFill>
              <a:latin typeface="Arial" panose="020B0604020202020204" pitchFamily="34" charset="0"/>
              <a:cs typeface="Arial" panose="020B0604020202020204" pitchFamily="34" charset="0"/>
            </a:endParaRPr>
          </a:p>
          <a:p>
            <a:pPr algn="ctr"/>
            <a:r>
              <a:rPr lang="en-GB" sz="2400" i="1" dirty="0">
                <a:solidFill>
                  <a:srgbClr val="FF0000"/>
                </a:solidFill>
                <a:latin typeface="Arial" panose="020B0604020202020204" pitchFamily="34" charset="0"/>
                <a:cs typeface="Arial" panose="020B0604020202020204" pitchFamily="34" charset="0"/>
              </a:rPr>
              <a:t>Response</a:t>
            </a:r>
          </a:p>
        </p:txBody>
      </p:sp>
      <p:sp>
        <p:nvSpPr>
          <p:cNvPr id="15" name="CuadroTexto 14">
            <a:extLst>
              <a:ext uri="{FF2B5EF4-FFF2-40B4-BE49-F238E27FC236}">
                <a16:creationId xmlns:a16="http://schemas.microsoft.com/office/drawing/2014/main" id="{0FD7104E-DD32-4416-A165-E58346AE0B91}"/>
              </a:ext>
            </a:extLst>
          </p:cNvPr>
          <p:cNvSpPr txBox="1"/>
          <p:nvPr/>
        </p:nvSpPr>
        <p:spPr>
          <a:xfrm>
            <a:off x="8108744" y="1417100"/>
            <a:ext cx="1754186" cy="1200329"/>
          </a:xfrm>
          <a:prstGeom prst="rect">
            <a:avLst/>
          </a:prstGeom>
          <a:noFill/>
          <a:ln w="19050">
            <a:solidFill>
              <a:srgbClr val="000000"/>
            </a:solidFill>
          </a:ln>
        </p:spPr>
        <p:txBody>
          <a:bodyPr wrap="square" rtlCol="0">
            <a:spAutoFit/>
          </a:bodyPr>
          <a:lstStyle/>
          <a:p>
            <a:pPr algn="ctr"/>
            <a:endParaRPr lang="en-GB" sz="2400" b="1" dirty="0">
              <a:solidFill>
                <a:srgbClr val="000000"/>
              </a:solidFill>
              <a:latin typeface="Arial" panose="020B0604020202020204" pitchFamily="34" charset="0"/>
              <a:cs typeface="Arial" panose="020B0604020202020204" pitchFamily="34" charset="0"/>
            </a:endParaRPr>
          </a:p>
          <a:p>
            <a:pPr algn="ctr"/>
            <a:r>
              <a:rPr lang="en-GB" sz="2400" b="1" dirty="0">
                <a:solidFill>
                  <a:srgbClr val="000000"/>
                </a:solidFill>
                <a:latin typeface="Arial" panose="020B0604020202020204" pitchFamily="34" charset="0"/>
                <a:cs typeface="Arial" panose="020B0604020202020204" pitchFamily="34" charset="0"/>
              </a:rPr>
              <a:t>PUF</a:t>
            </a:r>
          </a:p>
          <a:p>
            <a:pPr algn="ctr"/>
            <a:endParaRPr lang="en-GB" sz="2400" b="1" dirty="0">
              <a:solidFill>
                <a:srgbClr val="000000"/>
              </a:solidFill>
              <a:latin typeface="Arial" panose="020B0604020202020204" pitchFamily="34" charset="0"/>
              <a:cs typeface="Arial" panose="020B0604020202020204" pitchFamily="34" charset="0"/>
            </a:endParaRPr>
          </a:p>
        </p:txBody>
      </p:sp>
      <p:sp>
        <p:nvSpPr>
          <p:cNvPr id="16" name="Flecha: a la derecha 15">
            <a:extLst>
              <a:ext uri="{FF2B5EF4-FFF2-40B4-BE49-F238E27FC236}">
                <a16:creationId xmlns:a16="http://schemas.microsoft.com/office/drawing/2014/main" id="{6667F70E-5047-4158-BCC8-D5D128105EE6}"/>
              </a:ext>
            </a:extLst>
          </p:cNvPr>
          <p:cNvSpPr/>
          <p:nvPr/>
        </p:nvSpPr>
        <p:spPr>
          <a:xfrm>
            <a:off x="10035957" y="1739888"/>
            <a:ext cx="1754186" cy="406571"/>
          </a:xfrm>
          <a:prstGeom prst="rightArrow">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echa: a la derecha 16">
            <a:extLst>
              <a:ext uri="{FF2B5EF4-FFF2-40B4-BE49-F238E27FC236}">
                <a16:creationId xmlns:a16="http://schemas.microsoft.com/office/drawing/2014/main" id="{94680164-D5F0-4791-ADBC-FD5B1556CC51}"/>
              </a:ext>
            </a:extLst>
          </p:cNvPr>
          <p:cNvSpPr/>
          <p:nvPr/>
        </p:nvSpPr>
        <p:spPr>
          <a:xfrm>
            <a:off x="6155490" y="1679875"/>
            <a:ext cx="1754186" cy="406571"/>
          </a:xfrm>
          <a:prstGeom prst="rightArrow">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4" descr="Fingerprint biometric market to reach $8.5B in 5 years | Biometric Update">
            <a:extLst>
              <a:ext uri="{FF2B5EF4-FFF2-40B4-BE49-F238E27FC236}">
                <a16:creationId xmlns:a16="http://schemas.microsoft.com/office/drawing/2014/main" id="{1F5F6FDB-27EA-40FD-87C6-FEE0AB5D9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1162" y="3765004"/>
            <a:ext cx="4458981" cy="25522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ole Of Cryptography In Information Security | Triskele Labs">
            <a:extLst>
              <a:ext uri="{FF2B5EF4-FFF2-40B4-BE49-F238E27FC236}">
                <a16:creationId xmlns:a16="http://schemas.microsoft.com/office/drawing/2014/main" id="{84AD5E1C-F93C-4196-B26E-7644FECDA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54" y="3756860"/>
            <a:ext cx="3910968" cy="2529689"/>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20318CB4-D68F-4545-AEAD-3B1BBD06C83E}"/>
              </a:ext>
            </a:extLst>
          </p:cNvPr>
          <p:cNvSpPr txBox="1"/>
          <p:nvPr/>
        </p:nvSpPr>
        <p:spPr>
          <a:xfrm>
            <a:off x="198835" y="3282632"/>
            <a:ext cx="3277675" cy="461665"/>
          </a:xfrm>
          <a:prstGeom prst="rect">
            <a:avLst/>
          </a:prstGeom>
          <a:noFill/>
          <a:ln w="19050">
            <a:noFill/>
          </a:ln>
        </p:spPr>
        <p:txBody>
          <a:bodyPr wrap="square" rtlCol="0">
            <a:spAutoFit/>
          </a:bodyPr>
          <a:lstStyle/>
          <a:p>
            <a:pPr algn="ctr"/>
            <a:r>
              <a:rPr lang="en-GB" sz="2400" b="1" i="1" dirty="0">
                <a:solidFill>
                  <a:srgbClr val="000000"/>
                </a:solidFill>
                <a:latin typeface="Arial" panose="020B0604020202020204" pitchFamily="34" charset="0"/>
                <a:cs typeface="Arial" panose="020B0604020202020204" pitchFamily="34" charset="0"/>
              </a:rPr>
              <a:t>Key Obfuscation</a:t>
            </a:r>
          </a:p>
        </p:txBody>
      </p:sp>
      <p:sp>
        <p:nvSpPr>
          <p:cNvPr id="22" name="CuadroTexto 21">
            <a:extLst>
              <a:ext uri="{FF2B5EF4-FFF2-40B4-BE49-F238E27FC236}">
                <a16:creationId xmlns:a16="http://schemas.microsoft.com/office/drawing/2014/main" id="{EF7EDBFB-F3E7-4644-8B0A-0C958806EB33}"/>
              </a:ext>
            </a:extLst>
          </p:cNvPr>
          <p:cNvSpPr txBox="1"/>
          <p:nvPr/>
        </p:nvSpPr>
        <p:spPr>
          <a:xfrm>
            <a:off x="8522970" y="3260801"/>
            <a:ext cx="3277675" cy="461665"/>
          </a:xfrm>
          <a:prstGeom prst="rect">
            <a:avLst/>
          </a:prstGeom>
          <a:noFill/>
          <a:ln w="19050">
            <a:noFill/>
          </a:ln>
        </p:spPr>
        <p:txBody>
          <a:bodyPr wrap="square" rtlCol="0">
            <a:spAutoFit/>
          </a:bodyPr>
          <a:lstStyle/>
          <a:p>
            <a:pPr algn="ctr"/>
            <a:r>
              <a:rPr lang="en-GB" sz="2400" b="1" i="1" dirty="0">
                <a:solidFill>
                  <a:srgbClr val="000000"/>
                </a:solidFill>
                <a:latin typeface="Arial" panose="020B0604020202020204" pitchFamily="34" charset="0"/>
                <a:cs typeface="Arial" panose="020B0604020202020204" pitchFamily="34" charset="0"/>
              </a:rPr>
              <a:t>Device identification</a:t>
            </a:r>
          </a:p>
        </p:txBody>
      </p:sp>
    </p:spTree>
    <p:custDataLst>
      <p:tags r:id="rId1"/>
    </p:custDataLst>
    <p:extLst>
      <p:ext uri="{BB962C8B-B14F-4D97-AF65-F5344CB8AC3E}">
        <p14:creationId xmlns:p14="http://schemas.microsoft.com/office/powerpoint/2010/main" val="4088893535"/>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17" grpId="0" animBg="1"/>
      <p:bldP spid="21"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Conclusions</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50</a:t>
            </a:fld>
            <a:endParaRPr lang="es-ES" dirty="0">
              <a:solidFill>
                <a:schemeClr val="bg1"/>
              </a:solidFill>
            </a:endParaRPr>
          </a:p>
        </p:txBody>
      </p:sp>
      <p:sp>
        <p:nvSpPr>
          <p:cNvPr id="13" name="CuadroTexto 12">
            <a:extLst>
              <a:ext uri="{FF2B5EF4-FFF2-40B4-BE49-F238E27FC236}">
                <a16:creationId xmlns:a16="http://schemas.microsoft.com/office/drawing/2014/main" id="{3B3096DF-ECD4-43B2-B14B-5A1AC5892F53}"/>
              </a:ext>
            </a:extLst>
          </p:cNvPr>
          <p:cNvSpPr txBox="1"/>
          <p:nvPr/>
        </p:nvSpPr>
        <p:spPr>
          <a:xfrm>
            <a:off x="283097" y="1536174"/>
            <a:ext cx="11625806" cy="3785652"/>
          </a:xfrm>
          <a:prstGeom prst="rect">
            <a:avLst/>
          </a:prstGeom>
          <a:noFill/>
          <a:ln w="19050">
            <a:noFill/>
          </a:ln>
        </p:spPr>
        <p:txBody>
          <a:bodyPr wrap="square" rtlCol="0">
            <a:spAutoFit/>
          </a:bodyPr>
          <a:lstStyle/>
          <a:p>
            <a:pPr lvl="0" algn="just"/>
            <a:r>
              <a:rPr lang="en-US" sz="2400" dirty="0">
                <a:solidFill>
                  <a:srgbClr val="000000"/>
                </a:solidFill>
                <a:latin typeface="Arial" panose="020B0604020202020204" pitchFamily="34" charset="0"/>
                <a:cs typeface="Arial" panose="020B0604020202020204" pitchFamily="34" charset="0"/>
              </a:rPr>
              <a:t>2. The initial module developed in this dissertation was a PUF based on a typically undesirable phenomenon known as RTN. Several architectures were proposed in which, basically, the response of the PUF is obtained comparing one metric that encapsulate all the RTN information, the MPF. The initial stages involved designing and evaluating the PUF from a software perspective, which included conducting several simulations. Once positive results were obtained from these simulations, the next phase involved integrating this PUF into an ASIC. This process followed an analog design flow, culminating in the creation of the first silicon-based RTN-PUF, referred to as MILESTONE-I. The successful results of this endeavor led to the filing of an international patent.</a:t>
            </a:r>
          </a:p>
        </p:txBody>
      </p:sp>
    </p:spTree>
    <p:custDataLst>
      <p:tags r:id="rId1"/>
    </p:custDataLst>
    <p:extLst>
      <p:ext uri="{BB962C8B-B14F-4D97-AF65-F5344CB8AC3E}">
        <p14:creationId xmlns:p14="http://schemas.microsoft.com/office/powerpoint/2010/main" val="487658077"/>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Conclusions</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51</a:t>
            </a:fld>
            <a:endParaRPr lang="es-ES" dirty="0">
              <a:solidFill>
                <a:schemeClr val="bg1"/>
              </a:solidFill>
            </a:endParaRPr>
          </a:p>
        </p:txBody>
      </p:sp>
      <p:sp>
        <p:nvSpPr>
          <p:cNvPr id="13" name="CuadroTexto 12">
            <a:extLst>
              <a:ext uri="{FF2B5EF4-FFF2-40B4-BE49-F238E27FC236}">
                <a16:creationId xmlns:a16="http://schemas.microsoft.com/office/drawing/2014/main" id="{3B3096DF-ECD4-43B2-B14B-5A1AC5892F53}"/>
              </a:ext>
            </a:extLst>
          </p:cNvPr>
          <p:cNvSpPr txBox="1"/>
          <p:nvPr/>
        </p:nvSpPr>
        <p:spPr>
          <a:xfrm>
            <a:off x="283097" y="2090172"/>
            <a:ext cx="11625806" cy="2677656"/>
          </a:xfrm>
          <a:prstGeom prst="rect">
            <a:avLst/>
          </a:prstGeom>
          <a:noFill/>
          <a:ln w="19050">
            <a:noFill/>
          </a:ln>
        </p:spPr>
        <p:txBody>
          <a:bodyPr wrap="square" rtlCol="0">
            <a:spAutoFit/>
          </a:bodyPr>
          <a:lstStyle/>
          <a:p>
            <a:pPr lvl="0" algn="just"/>
            <a:r>
              <a:rPr lang="en-US" sz="2400" dirty="0">
                <a:solidFill>
                  <a:srgbClr val="000000"/>
                </a:solidFill>
                <a:latin typeface="Arial" panose="020B0604020202020204" pitchFamily="34" charset="0"/>
                <a:cs typeface="Arial" panose="020B0604020202020204" pitchFamily="34" charset="0"/>
              </a:rPr>
              <a:t>3. The following modules developed were those associated with hash functions. After studying the mathematical background of both selected hash functions (SHA-2 and SHA-3), the first step involved implementing the RTL in an FPGA. To this end, a comprehensive set of parameters was incorporated into the integration of these hash functions into IP modules, allowing the implementation of any of the hash versions collected in the standards. One of these designs, specifically SHA-256, was chosen for integration into an ASIC, following a fully digital design flow.</a:t>
            </a:r>
          </a:p>
        </p:txBody>
      </p:sp>
    </p:spTree>
    <p:custDataLst>
      <p:tags r:id="rId1"/>
    </p:custDataLst>
    <p:extLst>
      <p:ext uri="{BB962C8B-B14F-4D97-AF65-F5344CB8AC3E}">
        <p14:creationId xmlns:p14="http://schemas.microsoft.com/office/powerpoint/2010/main" val="571588361"/>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Conclusions</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52</a:t>
            </a:fld>
            <a:endParaRPr lang="es-ES" dirty="0">
              <a:solidFill>
                <a:schemeClr val="bg1"/>
              </a:solidFill>
            </a:endParaRPr>
          </a:p>
        </p:txBody>
      </p:sp>
      <p:sp>
        <p:nvSpPr>
          <p:cNvPr id="13" name="CuadroTexto 12">
            <a:extLst>
              <a:ext uri="{FF2B5EF4-FFF2-40B4-BE49-F238E27FC236}">
                <a16:creationId xmlns:a16="http://schemas.microsoft.com/office/drawing/2014/main" id="{3B3096DF-ECD4-43B2-B14B-5A1AC5892F53}"/>
              </a:ext>
            </a:extLst>
          </p:cNvPr>
          <p:cNvSpPr txBox="1"/>
          <p:nvPr/>
        </p:nvSpPr>
        <p:spPr>
          <a:xfrm>
            <a:off x="283097" y="1905624"/>
            <a:ext cx="11625806" cy="3046988"/>
          </a:xfrm>
          <a:prstGeom prst="rect">
            <a:avLst/>
          </a:prstGeom>
          <a:noFill/>
          <a:ln w="19050">
            <a:noFill/>
          </a:ln>
        </p:spPr>
        <p:txBody>
          <a:bodyPr wrap="square" rtlCol="0">
            <a:spAutoFit/>
          </a:bodyPr>
          <a:lstStyle/>
          <a:p>
            <a:pPr lvl="0" algn="just"/>
            <a:r>
              <a:rPr lang="en-US" sz="2400" dirty="0">
                <a:solidFill>
                  <a:srgbClr val="000000"/>
                </a:solidFill>
                <a:latin typeface="Arial" panose="020B0604020202020204" pitchFamily="34" charset="0"/>
                <a:cs typeface="Arial" panose="020B0604020202020204" pitchFamily="34" charset="0"/>
              </a:rPr>
              <a:t>4. The final module that was developed was related to the acceleration of one of the</a:t>
            </a:r>
          </a:p>
          <a:p>
            <a:pPr lvl="0" algn="just"/>
            <a:r>
              <a:rPr lang="en-US" sz="2400" dirty="0">
                <a:solidFill>
                  <a:srgbClr val="000000"/>
                </a:solidFill>
                <a:latin typeface="Arial" panose="020B0604020202020204" pitchFamily="34" charset="0"/>
                <a:cs typeface="Arial" panose="020B0604020202020204" pitchFamily="34" charset="0"/>
              </a:rPr>
              <a:t>algorithms selected by NIST in the third round of the PQC contest: the NTRU. In that algorithm, the critical component is the polynomial multiplication. To address this, a RTL design was developed, incorporating all the parameter sets outlined in the documentation. Consideration was given not only to performance but also to potential information leakage associated with timing and power attacks. The results demonstrated that it is feasible to enhance the speed of the algorithm while adding an additional layer of security against SCAs.</a:t>
            </a:r>
          </a:p>
        </p:txBody>
      </p:sp>
    </p:spTree>
    <p:custDataLst>
      <p:tags r:id="rId1"/>
    </p:custDataLst>
    <p:extLst>
      <p:ext uri="{BB962C8B-B14F-4D97-AF65-F5344CB8AC3E}">
        <p14:creationId xmlns:p14="http://schemas.microsoft.com/office/powerpoint/2010/main" val="3699852874"/>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Conclusions</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53</a:t>
            </a:fld>
            <a:endParaRPr lang="es-ES" dirty="0">
              <a:solidFill>
                <a:schemeClr val="bg1"/>
              </a:solidFill>
            </a:endParaRPr>
          </a:p>
        </p:txBody>
      </p:sp>
      <p:sp>
        <p:nvSpPr>
          <p:cNvPr id="13" name="CuadroTexto 12">
            <a:extLst>
              <a:ext uri="{FF2B5EF4-FFF2-40B4-BE49-F238E27FC236}">
                <a16:creationId xmlns:a16="http://schemas.microsoft.com/office/drawing/2014/main" id="{3B3096DF-ECD4-43B2-B14B-5A1AC5892F53}"/>
              </a:ext>
            </a:extLst>
          </p:cNvPr>
          <p:cNvSpPr txBox="1"/>
          <p:nvPr/>
        </p:nvSpPr>
        <p:spPr>
          <a:xfrm>
            <a:off x="283097" y="2459504"/>
            <a:ext cx="11625806" cy="1938992"/>
          </a:xfrm>
          <a:prstGeom prst="rect">
            <a:avLst/>
          </a:prstGeom>
          <a:noFill/>
          <a:ln w="19050">
            <a:noFill/>
          </a:ln>
        </p:spPr>
        <p:txBody>
          <a:bodyPr wrap="square" rtlCol="0">
            <a:spAutoFit/>
          </a:bodyPr>
          <a:lstStyle/>
          <a:p>
            <a:pPr lvl="0" algn="just"/>
            <a:r>
              <a:rPr lang="en-US" sz="2400" dirty="0">
                <a:solidFill>
                  <a:srgbClr val="000000"/>
                </a:solidFill>
                <a:latin typeface="Arial" panose="020B0604020202020204" pitchFamily="34" charset="0"/>
                <a:cs typeface="Arial" panose="020B0604020202020204" pitchFamily="34" charset="0"/>
              </a:rPr>
              <a:t>5. Lastly, a final design of the </a:t>
            </a:r>
            <a:r>
              <a:rPr lang="en-US" sz="2400" dirty="0" err="1">
                <a:solidFill>
                  <a:srgbClr val="000000"/>
                </a:solidFill>
                <a:latin typeface="Arial" panose="020B0604020202020204" pitchFamily="34" charset="0"/>
                <a:cs typeface="Arial" panose="020B0604020202020204" pitchFamily="34" charset="0"/>
              </a:rPr>
              <a:t>RoT</a:t>
            </a:r>
            <a:r>
              <a:rPr lang="en-US" sz="2400" dirty="0">
                <a:solidFill>
                  <a:srgbClr val="000000"/>
                </a:solidFill>
                <a:latin typeface="Arial" panose="020B0604020202020204" pitchFamily="34" charset="0"/>
                <a:cs typeface="Arial" panose="020B0604020202020204" pitchFamily="34" charset="0"/>
              </a:rPr>
              <a:t> was proposed, integrating all modules into a single hardware platform. This comprehensive design was evaluated in various scenarios, demonstrating the reusability of each module. The results were highly promising, underscoring the effectiveness of this integrated approach in enhancing the security and efficiency of the embedded systems.</a:t>
            </a:r>
          </a:p>
        </p:txBody>
      </p:sp>
    </p:spTree>
    <p:custDataLst>
      <p:tags r:id="rId1"/>
    </p:custDataLst>
    <p:extLst>
      <p:ext uri="{BB962C8B-B14F-4D97-AF65-F5344CB8AC3E}">
        <p14:creationId xmlns:p14="http://schemas.microsoft.com/office/powerpoint/2010/main" val="3851853677"/>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55BCF4-711F-486A-B459-1112F1CAF245}"/>
              </a:ext>
            </a:extLst>
          </p:cNvPr>
          <p:cNvSpPr>
            <a:spLocks noGrp="1"/>
          </p:cNvSpPr>
          <p:nvPr>
            <p:ph type="ctrTitle"/>
          </p:nvPr>
        </p:nvSpPr>
        <p:spPr/>
        <p:txBody>
          <a:bodyPr/>
          <a:lstStyle/>
          <a:p>
            <a:endParaRPr lang="es-ES" dirty="0"/>
          </a:p>
        </p:txBody>
      </p:sp>
    </p:spTree>
    <p:extLst>
      <p:ext uri="{BB962C8B-B14F-4D97-AF65-F5344CB8AC3E}">
        <p14:creationId xmlns:p14="http://schemas.microsoft.com/office/powerpoint/2010/main" val="3641382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Introduction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55</a:t>
            </a:fld>
            <a:endParaRPr lang="es-ES" dirty="0">
              <a:solidFill>
                <a:schemeClr val="bg1"/>
              </a:solidFill>
            </a:endParaRPr>
          </a:p>
        </p:txBody>
      </p:sp>
      <p:pic>
        <p:nvPicPr>
          <p:cNvPr id="7" name="Imagen 6">
            <a:extLst>
              <a:ext uri="{FF2B5EF4-FFF2-40B4-BE49-F238E27FC236}">
                <a16:creationId xmlns:a16="http://schemas.microsoft.com/office/drawing/2014/main" id="{256A9D9C-1D99-4197-8AF5-161D5D07F739}"/>
              </a:ext>
            </a:extLst>
          </p:cNvPr>
          <p:cNvPicPr>
            <a:picLocks noChangeAspect="1"/>
          </p:cNvPicPr>
          <p:nvPr/>
        </p:nvPicPr>
        <p:blipFill>
          <a:blip r:embed="rId4"/>
          <a:stretch>
            <a:fillRect/>
          </a:stretch>
        </p:blipFill>
        <p:spPr>
          <a:xfrm>
            <a:off x="2446338" y="647700"/>
            <a:ext cx="6850990" cy="5745170"/>
          </a:xfrm>
          <a:prstGeom prst="rect">
            <a:avLst/>
          </a:prstGeom>
        </p:spPr>
      </p:pic>
    </p:spTree>
    <p:custDataLst>
      <p:tags r:id="rId1"/>
    </p:custDataLst>
    <p:extLst>
      <p:ext uri="{BB962C8B-B14F-4D97-AF65-F5344CB8AC3E}">
        <p14:creationId xmlns:p14="http://schemas.microsoft.com/office/powerpoint/2010/main" val="520573515"/>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Introduction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56</a:t>
            </a:fld>
            <a:endParaRPr lang="es-ES" dirty="0">
              <a:solidFill>
                <a:schemeClr val="bg1"/>
              </a:solidFill>
            </a:endParaRPr>
          </a:p>
        </p:txBody>
      </p:sp>
      <p:pic>
        <p:nvPicPr>
          <p:cNvPr id="8" name="Imagen 7">
            <a:extLst>
              <a:ext uri="{FF2B5EF4-FFF2-40B4-BE49-F238E27FC236}">
                <a16:creationId xmlns:a16="http://schemas.microsoft.com/office/drawing/2014/main" id="{1229B913-C503-4797-B98D-10E099A42F29}"/>
              </a:ext>
            </a:extLst>
          </p:cNvPr>
          <p:cNvPicPr>
            <a:picLocks noChangeAspect="1"/>
          </p:cNvPicPr>
          <p:nvPr/>
        </p:nvPicPr>
        <p:blipFill>
          <a:blip r:embed="rId4"/>
          <a:stretch>
            <a:fillRect/>
          </a:stretch>
        </p:blipFill>
        <p:spPr>
          <a:xfrm>
            <a:off x="907869" y="945666"/>
            <a:ext cx="3076937" cy="4337532"/>
          </a:xfrm>
          <a:prstGeom prst="rect">
            <a:avLst/>
          </a:prstGeom>
        </p:spPr>
      </p:pic>
      <p:pic>
        <p:nvPicPr>
          <p:cNvPr id="11" name="Imagen 10">
            <a:extLst>
              <a:ext uri="{FF2B5EF4-FFF2-40B4-BE49-F238E27FC236}">
                <a16:creationId xmlns:a16="http://schemas.microsoft.com/office/drawing/2014/main" id="{8B3519B8-7538-40A7-956F-3AB2A950CAED}"/>
              </a:ext>
            </a:extLst>
          </p:cNvPr>
          <p:cNvPicPr>
            <a:picLocks noChangeAspect="1"/>
          </p:cNvPicPr>
          <p:nvPr/>
        </p:nvPicPr>
        <p:blipFill>
          <a:blip r:embed="rId5"/>
          <a:stretch>
            <a:fillRect/>
          </a:stretch>
        </p:blipFill>
        <p:spPr>
          <a:xfrm>
            <a:off x="8512865" y="1903181"/>
            <a:ext cx="2994300" cy="4262396"/>
          </a:xfrm>
          <a:prstGeom prst="rect">
            <a:avLst/>
          </a:prstGeom>
        </p:spPr>
      </p:pic>
      <p:sp>
        <p:nvSpPr>
          <p:cNvPr id="13" name="CuadroTexto 12">
            <a:extLst>
              <a:ext uri="{FF2B5EF4-FFF2-40B4-BE49-F238E27FC236}">
                <a16:creationId xmlns:a16="http://schemas.microsoft.com/office/drawing/2014/main" id="{8EAF021A-87BC-42F4-A756-D1FD35F9E51B}"/>
              </a:ext>
            </a:extLst>
          </p:cNvPr>
          <p:cNvSpPr txBox="1"/>
          <p:nvPr/>
        </p:nvSpPr>
        <p:spPr>
          <a:xfrm>
            <a:off x="4231279" y="973779"/>
            <a:ext cx="7239231" cy="646331"/>
          </a:xfrm>
          <a:prstGeom prst="rect">
            <a:avLst/>
          </a:prstGeom>
          <a:noFill/>
        </p:spPr>
        <p:txBody>
          <a:bodyPr wrap="square">
            <a:spAutoFit/>
          </a:bodyPr>
          <a:lstStyle/>
          <a:p>
            <a:r>
              <a:rPr lang="es-ES" dirty="0"/>
              <a:t>https://www.enisa.europa.eu/publications/good-practices-for-security-of-iot-1/@@download/fullReport</a:t>
            </a:r>
          </a:p>
        </p:txBody>
      </p:sp>
      <p:sp>
        <p:nvSpPr>
          <p:cNvPr id="15" name="CuadroTexto 14">
            <a:extLst>
              <a:ext uri="{FF2B5EF4-FFF2-40B4-BE49-F238E27FC236}">
                <a16:creationId xmlns:a16="http://schemas.microsoft.com/office/drawing/2014/main" id="{F18C3E83-4734-4005-BF26-963DED0A4D6A}"/>
              </a:ext>
            </a:extLst>
          </p:cNvPr>
          <p:cNvSpPr txBox="1"/>
          <p:nvPr/>
        </p:nvSpPr>
        <p:spPr>
          <a:xfrm>
            <a:off x="907869" y="5574732"/>
            <a:ext cx="7604996" cy="646331"/>
          </a:xfrm>
          <a:prstGeom prst="rect">
            <a:avLst/>
          </a:prstGeom>
          <a:noFill/>
        </p:spPr>
        <p:txBody>
          <a:bodyPr wrap="square">
            <a:spAutoFit/>
          </a:bodyPr>
          <a:lstStyle/>
          <a:p>
            <a:pPr algn="r"/>
            <a:r>
              <a:rPr lang="es-ES" dirty="0"/>
              <a:t>https://www.enisa.europa.eu/publications/guidelines-for-securing-the-internet-of-things/@@download/fullReport</a:t>
            </a:r>
          </a:p>
        </p:txBody>
      </p:sp>
    </p:spTree>
    <p:custDataLst>
      <p:tags r:id="rId1"/>
    </p:custDataLst>
    <p:extLst>
      <p:ext uri="{BB962C8B-B14F-4D97-AF65-F5344CB8AC3E}">
        <p14:creationId xmlns:p14="http://schemas.microsoft.com/office/powerpoint/2010/main" val="3974814428"/>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Introduction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57</a:t>
            </a:fld>
            <a:endParaRPr lang="es-ES" dirty="0">
              <a:solidFill>
                <a:schemeClr val="bg1"/>
              </a:solidFill>
            </a:endParaRPr>
          </a:p>
        </p:txBody>
      </p:sp>
      <p:pic>
        <p:nvPicPr>
          <p:cNvPr id="8" name="Imagen 7">
            <a:extLst>
              <a:ext uri="{FF2B5EF4-FFF2-40B4-BE49-F238E27FC236}">
                <a16:creationId xmlns:a16="http://schemas.microsoft.com/office/drawing/2014/main" id="{0E696673-CD95-4A5D-ABF5-11E3767EB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4145" y="808845"/>
            <a:ext cx="7083709" cy="3701238"/>
          </a:xfrm>
          <a:prstGeom prst="rect">
            <a:avLst/>
          </a:prstGeom>
        </p:spPr>
      </p:pic>
      <p:pic>
        <p:nvPicPr>
          <p:cNvPr id="17410" name="Picture 2">
            <a:extLst>
              <a:ext uri="{FF2B5EF4-FFF2-40B4-BE49-F238E27FC236}">
                <a16:creationId xmlns:a16="http://schemas.microsoft.com/office/drawing/2014/main" id="{C83CE26C-704D-4E24-B1DB-26AA3857AC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013" y="4796250"/>
            <a:ext cx="2857500" cy="138112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33BDD183-0CEE-4DEB-9C45-AFDB6BAAB01D}"/>
              </a:ext>
            </a:extLst>
          </p:cNvPr>
          <p:cNvSpPr txBox="1"/>
          <p:nvPr/>
        </p:nvSpPr>
        <p:spPr>
          <a:xfrm>
            <a:off x="6576351" y="5189650"/>
            <a:ext cx="6123006" cy="369332"/>
          </a:xfrm>
          <a:prstGeom prst="rect">
            <a:avLst/>
          </a:prstGeom>
          <a:noFill/>
        </p:spPr>
        <p:txBody>
          <a:bodyPr wrap="square">
            <a:spAutoFit/>
          </a:bodyPr>
          <a:lstStyle/>
          <a:p>
            <a:r>
              <a:rPr lang="es-ES" dirty="0"/>
              <a:t>https://qubip.eu/</a:t>
            </a:r>
          </a:p>
        </p:txBody>
      </p:sp>
    </p:spTree>
    <p:custDataLst>
      <p:tags r:id="rId1"/>
    </p:custDataLst>
    <p:extLst>
      <p:ext uri="{BB962C8B-B14F-4D97-AF65-F5344CB8AC3E}">
        <p14:creationId xmlns:p14="http://schemas.microsoft.com/office/powerpoint/2010/main" val="2963589195"/>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Introduction</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58</a:t>
            </a:fld>
            <a:endParaRPr lang="es-ES" dirty="0">
              <a:solidFill>
                <a:schemeClr val="bg1"/>
              </a:solidFill>
            </a:endParaRPr>
          </a:p>
        </p:txBody>
      </p:sp>
      <p:pic>
        <p:nvPicPr>
          <p:cNvPr id="7" name="Imagen 6">
            <a:extLst>
              <a:ext uri="{FF2B5EF4-FFF2-40B4-BE49-F238E27FC236}">
                <a16:creationId xmlns:a16="http://schemas.microsoft.com/office/drawing/2014/main" id="{CEDA299C-8A65-4196-A176-43F616405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8370" y="3760255"/>
            <a:ext cx="5935259" cy="2331198"/>
          </a:xfrm>
          <a:prstGeom prst="rect">
            <a:avLst/>
          </a:prstGeom>
        </p:spPr>
      </p:pic>
      <p:pic>
        <p:nvPicPr>
          <p:cNvPr id="10" name="Imagen 9">
            <a:extLst>
              <a:ext uri="{FF2B5EF4-FFF2-40B4-BE49-F238E27FC236}">
                <a16:creationId xmlns:a16="http://schemas.microsoft.com/office/drawing/2014/main" id="{E466FA55-6D1D-45C9-974A-5438455B7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0186" y="766547"/>
            <a:ext cx="5671628" cy="2500984"/>
          </a:xfrm>
          <a:prstGeom prst="rect">
            <a:avLst/>
          </a:prstGeom>
        </p:spPr>
      </p:pic>
    </p:spTree>
    <p:custDataLst>
      <p:tags r:id="rId1"/>
    </p:custDataLst>
    <p:extLst>
      <p:ext uri="{BB962C8B-B14F-4D97-AF65-F5344CB8AC3E}">
        <p14:creationId xmlns:p14="http://schemas.microsoft.com/office/powerpoint/2010/main" val="505346232"/>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PUF: </a:t>
            </a:r>
            <a:r>
              <a:rPr lang="es-ES" sz="3200" b="1" dirty="0" err="1">
                <a:latin typeface="Arial" panose="020B0604020202020204" pitchFamily="34" charset="0"/>
                <a:cs typeface="Arial" panose="020B0604020202020204" pitchFamily="34" charset="0"/>
              </a:rPr>
              <a:t>Architecture</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59</a:t>
            </a:fld>
            <a:endParaRPr lang="es-ES" dirty="0">
              <a:solidFill>
                <a:schemeClr val="bg1"/>
              </a:solidFill>
            </a:endParaRPr>
          </a:p>
        </p:txBody>
      </p:sp>
      <p:pic>
        <p:nvPicPr>
          <p:cNvPr id="8" name="Imagen 7">
            <a:extLst>
              <a:ext uri="{FF2B5EF4-FFF2-40B4-BE49-F238E27FC236}">
                <a16:creationId xmlns:a16="http://schemas.microsoft.com/office/drawing/2014/main" id="{AABA9328-A286-473E-B02F-7F69DE252806}"/>
              </a:ext>
            </a:extLst>
          </p:cNvPr>
          <p:cNvPicPr>
            <a:picLocks noChangeAspect="1"/>
          </p:cNvPicPr>
          <p:nvPr/>
        </p:nvPicPr>
        <p:blipFill>
          <a:blip r:embed="rId4"/>
          <a:stretch>
            <a:fillRect/>
          </a:stretch>
        </p:blipFill>
        <p:spPr>
          <a:xfrm>
            <a:off x="2818595" y="743419"/>
            <a:ext cx="6554809" cy="5624404"/>
          </a:xfrm>
          <a:prstGeom prst="rect">
            <a:avLst/>
          </a:prstGeom>
        </p:spPr>
      </p:pic>
    </p:spTree>
    <p:custDataLst>
      <p:tags r:id="rId1"/>
    </p:custDataLst>
    <p:extLst>
      <p:ext uri="{BB962C8B-B14F-4D97-AF65-F5344CB8AC3E}">
        <p14:creationId xmlns:p14="http://schemas.microsoft.com/office/powerpoint/2010/main" val="35054338"/>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err="1">
                <a:latin typeface="Arial" panose="020B0604020202020204" pitchFamily="34" charset="0"/>
                <a:cs typeface="Arial" panose="020B0604020202020204" pitchFamily="34" charset="0"/>
              </a:rPr>
              <a:t>What</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is</a:t>
            </a:r>
            <a:r>
              <a:rPr lang="es-ES" sz="3200" b="1" dirty="0">
                <a:latin typeface="Arial" panose="020B0604020202020204" pitchFamily="34" charset="0"/>
                <a:cs typeface="Arial" panose="020B0604020202020204" pitchFamily="34" charset="0"/>
              </a:rPr>
              <a:t> a PUF ?</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6</a:t>
            </a:fld>
            <a:endParaRPr lang="es-ES" dirty="0">
              <a:solidFill>
                <a:schemeClr val="bg1"/>
              </a:solidFill>
            </a:endParaRPr>
          </a:p>
        </p:txBody>
      </p:sp>
      <p:sp>
        <p:nvSpPr>
          <p:cNvPr id="18" name="CuadroTexto 17">
            <a:extLst>
              <a:ext uri="{FF2B5EF4-FFF2-40B4-BE49-F238E27FC236}">
                <a16:creationId xmlns:a16="http://schemas.microsoft.com/office/drawing/2014/main" id="{13DF2F46-A7D2-4062-8A47-0B4484E39958}"/>
              </a:ext>
            </a:extLst>
          </p:cNvPr>
          <p:cNvSpPr txBox="1"/>
          <p:nvPr/>
        </p:nvSpPr>
        <p:spPr>
          <a:xfrm>
            <a:off x="1090938" y="2118035"/>
            <a:ext cx="1934878" cy="461665"/>
          </a:xfrm>
          <a:prstGeom prst="rect">
            <a:avLst/>
          </a:prstGeom>
          <a:noFill/>
          <a:ln w="19050">
            <a:noFill/>
          </a:ln>
        </p:spPr>
        <p:txBody>
          <a:bodyPr wrap="square" rtlCol="0">
            <a:spAutoFit/>
          </a:bodyPr>
          <a:lstStyle/>
          <a:p>
            <a:pPr algn="ctr"/>
            <a:r>
              <a:rPr lang="en-GB" sz="2400" b="1" u="sng" dirty="0">
                <a:solidFill>
                  <a:srgbClr val="000000"/>
                </a:solidFill>
                <a:latin typeface="Arial" panose="020B0604020202020204" pitchFamily="34" charset="0"/>
                <a:cs typeface="Arial" panose="020B0604020202020204" pitchFamily="34" charset="0"/>
              </a:rPr>
              <a:t>Unique</a:t>
            </a:r>
          </a:p>
        </p:txBody>
      </p:sp>
      <p:sp>
        <p:nvSpPr>
          <p:cNvPr id="23" name="CuadroTexto 22">
            <a:extLst>
              <a:ext uri="{FF2B5EF4-FFF2-40B4-BE49-F238E27FC236}">
                <a16:creationId xmlns:a16="http://schemas.microsoft.com/office/drawing/2014/main" id="{67299DF2-2AD6-494F-9BF8-54426EAA1899}"/>
              </a:ext>
            </a:extLst>
          </p:cNvPr>
          <p:cNvSpPr txBox="1"/>
          <p:nvPr/>
        </p:nvSpPr>
        <p:spPr>
          <a:xfrm>
            <a:off x="4802149" y="2118035"/>
            <a:ext cx="2495104" cy="461665"/>
          </a:xfrm>
          <a:prstGeom prst="rect">
            <a:avLst/>
          </a:prstGeom>
          <a:noFill/>
          <a:ln w="19050">
            <a:noFill/>
          </a:ln>
        </p:spPr>
        <p:txBody>
          <a:bodyPr wrap="square" rtlCol="0">
            <a:spAutoFit/>
          </a:bodyPr>
          <a:lstStyle/>
          <a:p>
            <a:pPr algn="ctr"/>
            <a:r>
              <a:rPr lang="en-GB" sz="2400" b="1" u="sng" dirty="0">
                <a:solidFill>
                  <a:srgbClr val="000000"/>
                </a:solidFill>
                <a:latin typeface="Arial" panose="020B0604020202020204" pitchFamily="34" charset="0"/>
                <a:cs typeface="Arial" panose="020B0604020202020204" pitchFamily="34" charset="0"/>
              </a:rPr>
              <a:t>Unpredictable </a:t>
            </a:r>
          </a:p>
        </p:txBody>
      </p:sp>
      <p:sp>
        <p:nvSpPr>
          <p:cNvPr id="24" name="CuadroTexto 23">
            <a:extLst>
              <a:ext uri="{FF2B5EF4-FFF2-40B4-BE49-F238E27FC236}">
                <a16:creationId xmlns:a16="http://schemas.microsoft.com/office/drawing/2014/main" id="{77C106B1-D92E-494D-85C2-5159E63C8A35}"/>
              </a:ext>
            </a:extLst>
          </p:cNvPr>
          <p:cNvSpPr txBox="1"/>
          <p:nvPr/>
        </p:nvSpPr>
        <p:spPr>
          <a:xfrm>
            <a:off x="3668355" y="994629"/>
            <a:ext cx="4853939" cy="461665"/>
          </a:xfrm>
          <a:prstGeom prst="rect">
            <a:avLst/>
          </a:prstGeom>
          <a:noFill/>
          <a:ln w="19050">
            <a:noFill/>
          </a:ln>
        </p:spPr>
        <p:txBody>
          <a:bodyPr wrap="square" rtlCol="0">
            <a:spAutoFit/>
          </a:bodyPr>
          <a:lstStyle/>
          <a:p>
            <a:pPr algn="ctr"/>
            <a:r>
              <a:rPr lang="en-GB" sz="2400" i="1" u="sng" dirty="0">
                <a:solidFill>
                  <a:srgbClr val="000000"/>
                </a:solidFill>
                <a:latin typeface="Arial" panose="020B0604020202020204" pitchFamily="34" charset="0"/>
                <a:cs typeface="Arial" panose="020B0604020202020204" pitchFamily="34" charset="0"/>
              </a:rPr>
              <a:t>Response Characteristics</a:t>
            </a:r>
          </a:p>
        </p:txBody>
      </p:sp>
      <p:sp>
        <p:nvSpPr>
          <p:cNvPr id="25" name="CuadroTexto 24">
            <a:extLst>
              <a:ext uri="{FF2B5EF4-FFF2-40B4-BE49-F238E27FC236}">
                <a16:creationId xmlns:a16="http://schemas.microsoft.com/office/drawing/2014/main" id="{389260B5-686A-426A-8345-6BAF6B3E3BA1}"/>
              </a:ext>
            </a:extLst>
          </p:cNvPr>
          <p:cNvSpPr txBox="1"/>
          <p:nvPr/>
        </p:nvSpPr>
        <p:spPr>
          <a:xfrm>
            <a:off x="9195912" y="2075079"/>
            <a:ext cx="1934878" cy="461665"/>
          </a:xfrm>
          <a:prstGeom prst="rect">
            <a:avLst/>
          </a:prstGeom>
          <a:noFill/>
          <a:ln w="19050">
            <a:noFill/>
          </a:ln>
        </p:spPr>
        <p:txBody>
          <a:bodyPr wrap="square" rtlCol="0">
            <a:spAutoFit/>
          </a:bodyPr>
          <a:lstStyle/>
          <a:p>
            <a:pPr algn="ctr"/>
            <a:r>
              <a:rPr lang="en-GB" sz="2400" b="1" u="sng" dirty="0">
                <a:solidFill>
                  <a:srgbClr val="000000"/>
                </a:solidFill>
                <a:latin typeface="Arial" panose="020B0604020202020204" pitchFamily="34" charset="0"/>
                <a:cs typeface="Arial" panose="020B0604020202020204" pitchFamily="34" charset="0"/>
              </a:rPr>
              <a:t>Reliable</a:t>
            </a:r>
          </a:p>
        </p:txBody>
      </p:sp>
      <p:graphicFrame>
        <p:nvGraphicFramePr>
          <p:cNvPr id="26" name="Objeto 25">
            <a:extLst>
              <a:ext uri="{FF2B5EF4-FFF2-40B4-BE49-F238E27FC236}">
                <a16:creationId xmlns:a16="http://schemas.microsoft.com/office/drawing/2014/main" id="{B800884A-1F98-499E-9FD0-56129D36895F}"/>
              </a:ext>
            </a:extLst>
          </p:cNvPr>
          <p:cNvGraphicFramePr>
            <a:graphicFrameLocks noChangeAspect="1"/>
          </p:cNvGraphicFramePr>
          <p:nvPr>
            <p:extLst>
              <p:ext uri="{D42A27DB-BD31-4B8C-83A1-F6EECF244321}">
                <p14:modId xmlns:p14="http://schemas.microsoft.com/office/powerpoint/2010/main" val="2997699362"/>
              </p:ext>
            </p:extLst>
          </p:nvPr>
        </p:nvGraphicFramePr>
        <p:xfrm>
          <a:off x="5415340" y="2712866"/>
          <a:ext cx="1389535" cy="2539227"/>
        </p:xfrm>
        <a:graphic>
          <a:graphicData uri="http://schemas.openxmlformats.org/presentationml/2006/ole">
            <mc:AlternateContent xmlns:mc="http://schemas.openxmlformats.org/markup-compatibility/2006">
              <mc:Choice xmlns:v="urn:schemas-microsoft-com:vml" Requires="v">
                <p:oleObj spid="_x0000_s6178" name="Imagen de mapa de bits" r:id="rId5" imgW="846000" imgH="1546920" progId="Paint.Picture">
                  <p:embed/>
                </p:oleObj>
              </mc:Choice>
              <mc:Fallback>
                <p:oleObj name="Imagen de mapa de bits" r:id="rId5" imgW="846000" imgH="1546920" progId="Paint.Picture">
                  <p:embed/>
                  <p:pic>
                    <p:nvPicPr>
                      <p:cNvPr id="4" name="Objeto 3">
                        <a:extLst>
                          <a:ext uri="{FF2B5EF4-FFF2-40B4-BE49-F238E27FC236}">
                            <a16:creationId xmlns:a16="http://schemas.microsoft.com/office/drawing/2014/main" id="{37A90200-990E-4AF4-B538-302D9D479BA8}"/>
                          </a:ext>
                        </a:extLst>
                      </p:cNvPr>
                      <p:cNvPicPr/>
                      <p:nvPr/>
                    </p:nvPicPr>
                    <p:blipFill>
                      <a:blip r:embed="rId6"/>
                      <a:stretch>
                        <a:fillRect/>
                      </a:stretch>
                    </p:blipFill>
                    <p:spPr>
                      <a:xfrm>
                        <a:off x="5415340" y="2712866"/>
                        <a:ext cx="1389535" cy="253922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04A2235D-0821-4C50-8182-B7D71BEBBE48}"/>
              </a:ext>
            </a:extLst>
          </p:cNvPr>
          <p:cNvPicPr>
            <a:picLocks noChangeAspect="1"/>
          </p:cNvPicPr>
          <p:nvPr/>
        </p:nvPicPr>
        <p:blipFill>
          <a:blip r:embed="rId7"/>
          <a:stretch>
            <a:fillRect/>
          </a:stretch>
        </p:blipFill>
        <p:spPr>
          <a:xfrm>
            <a:off x="494698" y="2712866"/>
            <a:ext cx="3127358" cy="2164537"/>
          </a:xfrm>
          <a:prstGeom prst="rect">
            <a:avLst/>
          </a:prstGeom>
        </p:spPr>
      </p:pic>
      <p:sp>
        <p:nvSpPr>
          <p:cNvPr id="28" name="Rectángulo 27">
            <a:extLst>
              <a:ext uri="{FF2B5EF4-FFF2-40B4-BE49-F238E27FC236}">
                <a16:creationId xmlns:a16="http://schemas.microsoft.com/office/drawing/2014/main" id="{F7CB4907-1866-4848-A363-A057AA114D6B}"/>
              </a:ext>
            </a:extLst>
          </p:cNvPr>
          <p:cNvSpPr/>
          <p:nvPr/>
        </p:nvSpPr>
        <p:spPr>
          <a:xfrm>
            <a:off x="528973" y="1898955"/>
            <a:ext cx="3058809" cy="3370303"/>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1FE920D4-F1D9-4F67-902B-F1BB837269BF}"/>
              </a:ext>
            </a:extLst>
          </p:cNvPr>
          <p:cNvSpPr/>
          <p:nvPr/>
        </p:nvSpPr>
        <p:spPr>
          <a:xfrm>
            <a:off x="4496245" y="1898956"/>
            <a:ext cx="3058809" cy="337030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 name="Imagen 29">
            <a:extLst>
              <a:ext uri="{FF2B5EF4-FFF2-40B4-BE49-F238E27FC236}">
                <a16:creationId xmlns:a16="http://schemas.microsoft.com/office/drawing/2014/main" id="{1E5437D6-6C30-40E2-8201-27B47F14DDD4}"/>
              </a:ext>
            </a:extLst>
          </p:cNvPr>
          <p:cNvPicPr>
            <a:picLocks noChangeAspect="1"/>
          </p:cNvPicPr>
          <p:nvPr/>
        </p:nvPicPr>
        <p:blipFill>
          <a:blip r:embed="rId8"/>
          <a:stretch>
            <a:fillRect/>
          </a:stretch>
        </p:blipFill>
        <p:spPr>
          <a:xfrm>
            <a:off x="8586871" y="2712866"/>
            <a:ext cx="3152960" cy="2482368"/>
          </a:xfrm>
          <a:prstGeom prst="rect">
            <a:avLst/>
          </a:prstGeom>
        </p:spPr>
      </p:pic>
      <p:sp>
        <p:nvSpPr>
          <p:cNvPr id="31" name="Rectángulo 30">
            <a:extLst>
              <a:ext uri="{FF2B5EF4-FFF2-40B4-BE49-F238E27FC236}">
                <a16:creationId xmlns:a16="http://schemas.microsoft.com/office/drawing/2014/main" id="{BDD1845A-3A65-495C-8374-6DFDF7E844F3}"/>
              </a:ext>
            </a:extLst>
          </p:cNvPr>
          <p:cNvSpPr/>
          <p:nvPr/>
        </p:nvSpPr>
        <p:spPr>
          <a:xfrm>
            <a:off x="8635685" y="1898956"/>
            <a:ext cx="3058809" cy="335313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2"/>
    </p:custDataLst>
    <p:extLst>
      <p:ext uri="{BB962C8B-B14F-4D97-AF65-F5344CB8AC3E}">
        <p14:creationId xmlns:p14="http://schemas.microsoft.com/office/powerpoint/2010/main" val="1092509719"/>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5" grpId="0"/>
      <p:bldP spid="28" grpId="0" animBg="1"/>
      <p:bldP spid="29" grpId="0" animBg="1"/>
      <p:bldP spid="3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PUF: Bit </a:t>
            </a:r>
            <a:r>
              <a:rPr lang="es-ES" sz="3200" b="1" dirty="0" err="1">
                <a:latin typeface="Arial" panose="020B0604020202020204" pitchFamily="34" charset="0"/>
                <a:cs typeface="Arial" panose="020B0604020202020204" pitchFamily="34" charset="0"/>
              </a:rPr>
              <a:t>Selection</a:t>
            </a:r>
            <a:r>
              <a:rPr lang="es-ES" sz="3200" b="1" dirty="0">
                <a:latin typeface="Arial" panose="020B0604020202020204" pitchFamily="34" charset="0"/>
                <a:cs typeface="Arial" panose="020B0604020202020204" pitchFamily="34" charset="0"/>
              </a:rPr>
              <a:t> </a:t>
            </a:r>
            <a:r>
              <a:rPr lang="es-ES" sz="3200" b="1" dirty="0" err="1">
                <a:latin typeface="Arial" panose="020B0604020202020204" pitchFamily="34" charset="0"/>
                <a:cs typeface="Arial" panose="020B0604020202020204" pitchFamily="34" charset="0"/>
              </a:rPr>
              <a:t>Method</a:t>
            </a:r>
            <a:r>
              <a:rPr lang="es-ES" sz="3200" b="1" dirty="0">
                <a:latin typeface="Arial" panose="020B0604020202020204" pitchFamily="34" charset="0"/>
                <a:cs typeface="Arial" panose="020B0604020202020204" pitchFamily="34" charset="0"/>
              </a:rPr>
              <a:t> and </a:t>
            </a:r>
            <a:r>
              <a:rPr lang="es-ES" sz="3200" b="1" dirty="0" err="1">
                <a:latin typeface="Arial" panose="020B0604020202020204" pitchFamily="34" charset="0"/>
                <a:cs typeface="Arial" panose="020B0604020202020204" pitchFamily="34" charset="0"/>
              </a:rPr>
              <a:t>Metrics</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60</a:t>
            </a:fld>
            <a:endParaRPr lang="es-ES" dirty="0">
              <a:solidFill>
                <a:schemeClr val="bg1"/>
              </a:solidFill>
            </a:endParaRPr>
          </a:p>
        </p:txBody>
      </p:sp>
      <p:pic>
        <p:nvPicPr>
          <p:cNvPr id="7" name="Imagen 6">
            <a:extLst>
              <a:ext uri="{FF2B5EF4-FFF2-40B4-BE49-F238E27FC236}">
                <a16:creationId xmlns:a16="http://schemas.microsoft.com/office/drawing/2014/main" id="{D28F4ADA-6511-4225-96BB-99F3CD29C2CA}"/>
              </a:ext>
            </a:extLst>
          </p:cNvPr>
          <p:cNvPicPr>
            <a:picLocks noChangeAspect="1"/>
          </p:cNvPicPr>
          <p:nvPr/>
        </p:nvPicPr>
        <p:blipFill>
          <a:blip r:embed="rId4"/>
          <a:stretch>
            <a:fillRect/>
          </a:stretch>
        </p:blipFill>
        <p:spPr>
          <a:xfrm>
            <a:off x="330842" y="786721"/>
            <a:ext cx="7044410" cy="5661957"/>
          </a:xfrm>
          <a:prstGeom prst="rect">
            <a:avLst/>
          </a:prstGeom>
        </p:spPr>
      </p:pic>
      <p:pic>
        <p:nvPicPr>
          <p:cNvPr id="10" name="Imagen 9">
            <a:extLst>
              <a:ext uri="{FF2B5EF4-FFF2-40B4-BE49-F238E27FC236}">
                <a16:creationId xmlns:a16="http://schemas.microsoft.com/office/drawing/2014/main" id="{E3443407-5687-43A2-B311-0FBDD5F7B4AD}"/>
              </a:ext>
            </a:extLst>
          </p:cNvPr>
          <p:cNvPicPr>
            <a:picLocks noChangeAspect="1"/>
          </p:cNvPicPr>
          <p:nvPr/>
        </p:nvPicPr>
        <p:blipFill>
          <a:blip r:embed="rId5"/>
          <a:stretch>
            <a:fillRect/>
          </a:stretch>
        </p:blipFill>
        <p:spPr>
          <a:xfrm>
            <a:off x="8325298" y="1574671"/>
            <a:ext cx="2949196" cy="1470787"/>
          </a:xfrm>
          <a:prstGeom prst="rect">
            <a:avLst/>
          </a:prstGeom>
        </p:spPr>
      </p:pic>
      <p:pic>
        <p:nvPicPr>
          <p:cNvPr id="14" name="Imagen 13">
            <a:extLst>
              <a:ext uri="{FF2B5EF4-FFF2-40B4-BE49-F238E27FC236}">
                <a16:creationId xmlns:a16="http://schemas.microsoft.com/office/drawing/2014/main" id="{627C5824-5F19-4F50-99FD-3E44B66A05C4}"/>
              </a:ext>
            </a:extLst>
          </p:cNvPr>
          <p:cNvPicPr>
            <a:picLocks noChangeAspect="1"/>
          </p:cNvPicPr>
          <p:nvPr/>
        </p:nvPicPr>
        <p:blipFill>
          <a:blip r:embed="rId6"/>
          <a:stretch>
            <a:fillRect/>
          </a:stretch>
        </p:blipFill>
        <p:spPr>
          <a:xfrm>
            <a:off x="8896849" y="4727177"/>
            <a:ext cx="1806097" cy="670618"/>
          </a:xfrm>
          <a:prstGeom prst="rect">
            <a:avLst/>
          </a:prstGeom>
        </p:spPr>
      </p:pic>
      <p:pic>
        <p:nvPicPr>
          <p:cNvPr id="16" name="Imagen 15">
            <a:extLst>
              <a:ext uri="{FF2B5EF4-FFF2-40B4-BE49-F238E27FC236}">
                <a16:creationId xmlns:a16="http://schemas.microsoft.com/office/drawing/2014/main" id="{FCC313B1-B64A-445F-9FD4-CE2A2C454419}"/>
              </a:ext>
            </a:extLst>
          </p:cNvPr>
          <p:cNvPicPr>
            <a:picLocks noChangeAspect="1"/>
          </p:cNvPicPr>
          <p:nvPr/>
        </p:nvPicPr>
        <p:blipFill>
          <a:blip r:embed="rId7"/>
          <a:stretch>
            <a:fillRect/>
          </a:stretch>
        </p:blipFill>
        <p:spPr>
          <a:xfrm>
            <a:off x="7806080" y="3578332"/>
            <a:ext cx="3987633" cy="601808"/>
          </a:xfrm>
          <a:prstGeom prst="rect">
            <a:avLst/>
          </a:prstGeom>
        </p:spPr>
      </p:pic>
    </p:spTree>
    <p:custDataLst>
      <p:tags r:id="rId1"/>
    </p:custDataLst>
    <p:extLst>
      <p:ext uri="{BB962C8B-B14F-4D97-AF65-F5344CB8AC3E}">
        <p14:creationId xmlns:p14="http://schemas.microsoft.com/office/powerpoint/2010/main" val="2309016415"/>
      </p:ext>
    </p:extLst>
  </p:cSld>
  <p:clrMapOvr>
    <a:masterClrMapping/>
  </p:clrMapOvr>
  <mc:AlternateContent xmlns:mc="http://schemas.openxmlformats.org/markup-compatibility/2006">
    <mc:Choice xmlns:p14="http://schemas.microsoft.com/office/powerpoint/2010/main" Requires="p14">
      <p:transition spd="slow" p14:dur="2000" advTm="81580"/>
    </mc:Choice>
    <mc:Fallback>
      <p:transition spd="slow" advTm="8158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A novel RTN-</a:t>
            </a:r>
            <a:r>
              <a:rPr lang="es-ES" sz="3200" b="1" dirty="0" err="1">
                <a:latin typeface="Arial" panose="020B0604020202020204" pitchFamily="34" charset="0"/>
                <a:cs typeface="Arial" panose="020B0604020202020204" pitchFamily="34" charset="0"/>
              </a:rPr>
              <a:t>based</a:t>
            </a:r>
            <a:r>
              <a:rPr lang="es-ES" sz="3200" b="1" dirty="0">
                <a:latin typeface="Arial" panose="020B0604020202020204" pitchFamily="34" charset="0"/>
                <a:cs typeface="Arial" panose="020B0604020202020204" pitchFamily="34" charset="0"/>
              </a:rPr>
              <a:t> PUF</a:t>
            </a: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7</a:t>
            </a:fld>
            <a:endParaRPr lang="es-ES" dirty="0">
              <a:solidFill>
                <a:schemeClr val="bg1"/>
              </a:solidFill>
            </a:endParaRPr>
          </a:p>
        </p:txBody>
      </p:sp>
      <p:sp>
        <p:nvSpPr>
          <p:cNvPr id="16" name="CuadroTexto 15">
            <a:extLst>
              <a:ext uri="{FF2B5EF4-FFF2-40B4-BE49-F238E27FC236}">
                <a16:creationId xmlns:a16="http://schemas.microsoft.com/office/drawing/2014/main" id="{F4604C77-C744-48C6-8D2F-E0D6DB021B92}"/>
              </a:ext>
            </a:extLst>
          </p:cNvPr>
          <p:cNvSpPr txBox="1"/>
          <p:nvPr/>
        </p:nvSpPr>
        <p:spPr>
          <a:xfrm>
            <a:off x="629757" y="2484249"/>
            <a:ext cx="4975091" cy="461665"/>
          </a:xfrm>
          <a:prstGeom prst="rect">
            <a:avLst/>
          </a:prstGeom>
          <a:solidFill>
            <a:schemeClr val="tx1">
              <a:lumMod val="20000"/>
              <a:lumOff val="80000"/>
            </a:schemeClr>
          </a:solidFill>
          <a:ln w="19050">
            <a:solidFill>
              <a:srgbClr val="000000"/>
            </a:solidFill>
          </a:ln>
        </p:spPr>
        <p:txBody>
          <a:bodyPr wrap="square" rtlCol="0">
            <a:spAutoFit/>
          </a:bodyPr>
          <a:lstStyle/>
          <a:p>
            <a:pPr algn="ctr"/>
            <a:r>
              <a:rPr lang="en-GB" sz="2400" b="1" i="1" dirty="0">
                <a:solidFill>
                  <a:schemeClr val="tx1">
                    <a:lumMod val="75000"/>
                  </a:schemeClr>
                </a:solidFill>
                <a:latin typeface="Arial" panose="020B0604020202020204" pitchFamily="34" charset="0"/>
                <a:cs typeface="Arial" panose="020B0604020202020204" pitchFamily="34" charset="0"/>
              </a:rPr>
              <a:t>Random Telegraph Noise (RTN)</a:t>
            </a:r>
          </a:p>
        </p:txBody>
      </p:sp>
      <p:sp>
        <p:nvSpPr>
          <p:cNvPr id="19" name="CuadroTexto 18">
            <a:extLst>
              <a:ext uri="{FF2B5EF4-FFF2-40B4-BE49-F238E27FC236}">
                <a16:creationId xmlns:a16="http://schemas.microsoft.com/office/drawing/2014/main" id="{AA3F1692-EEF4-45FD-99AC-43C35EE59662}"/>
              </a:ext>
            </a:extLst>
          </p:cNvPr>
          <p:cNvSpPr txBox="1"/>
          <p:nvPr/>
        </p:nvSpPr>
        <p:spPr>
          <a:xfrm>
            <a:off x="146228" y="3240776"/>
            <a:ext cx="6014399" cy="461665"/>
          </a:xfrm>
          <a:prstGeom prst="rect">
            <a:avLst/>
          </a:prstGeom>
          <a:solidFill>
            <a:schemeClr val="accent6">
              <a:lumMod val="20000"/>
              <a:lumOff val="80000"/>
            </a:schemeClr>
          </a:solidFill>
          <a:ln w="19050">
            <a:solidFill>
              <a:schemeClr val="accent6"/>
            </a:solidFill>
          </a:ln>
        </p:spPr>
        <p:txBody>
          <a:bodyPr wrap="square" rtlCol="0">
            <a:spAutoFit/>
          </a:bodyPr>
          <a:lstStyle/>
          <a:p>
            <a:pPr algn="ctr"/>
            <a:r>
              <a:rPr lang="en-GB" sz="2400" b="1" i="1" dirty="0">
                <a:solidFill>
                  <a:schemeClr val="accent6">
                    <a:lumMod val="50000"/>
                  </a:schemeClr>
                </a:solidFill>
                <a:latin typeface="Arial" panose="020B0604020202020204" pitchFamily="34" charset="0"/>
                <a:cs typeface="Arial" panose="020B0604020202020204" pitchFamily="34" charset="0"/>
              </a:rPr>
              <a:t>Low biasing voltages </a:t>
            </a:r>
            <a:r>
              <a:rPr lang="en-GB" sz="2400" b="1" i="1" dirty="0">
                <a:solidFill>
                  <a:schemeClr val="accent6">
                    <a:lumMod val="50000"/>
                  </a:schemeClr>
                </a:solidFill>
                <a:latin typeface="Arial" panose="020B0604020202020204" pitchFamily="34" charset="0"/>
                <a:cs typeface="Arial" panose="020B0604020202020204" pitchFamily="34" charset="0"/>
                <a:sym typeface="Symbol" panose="05050102010706020507" pitchFamily="18" charset="2"/>
              </a:rPr>
              <a:t> Prevent aging</a:t>
            </a:r>
            <a:endParaRPr lang="en-GB" sz="2400" b="1" i="1" dirty="0">
              <a:solidFill>
                <a:schemeClr val="accent6">
                  <a:lumMod val="50000"/>
                </a:schemeClr>
              </a:solidFill>
              <a:latin typeface="Arial" panose="020B0604020202020204" pitchFamily="34" charset="0"/>
              <a:cs typeface="Arial" panose="020B0604020202020204" pitchFamily="34" charset="0"/>
            </a:endParaRPr>
          </a:p>
        </p:txBody>
      </p:sp>
      <p:pic>
        <p:nvPicPr>
          <p:cNvPr id="20" name="Imagen 19" descr="Interfaz de usuario gráfica, Gráfico, Aplicación&#10;&#10;Descripción generada automáticamente">
            <a:extLst>
              <a:ext uri="{FF2B5EF4-FFF2-40B4-BE49-F238E27FC236}">
                <a16:creationId xmlns:a16="http://schemas.microsoft.com/office/drawing/2014/main" id="{9DD0BE69-6FA0-4B0C-A6D8-0D5CC30E4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325" y="890763"/>
            <a:ext cx="5472704" cy="2654098"/>
          </a:xfrm>
          <a:prstGeom prst="rect">
            <a:avLst/>
          </a:prstGeom>
        </p:spPr>
      </p:pic>
      <p:sp>
        <p:nvSpPr>
          <p:cNvPr id="21" name="CuadroTexto 20">
            <a:extLst>
              <a:ext uri="{FF2B5EF4-FFF2-40B4-BE49-F238E27FC236}">
                <a16:creationId xmlns:a16="http://schemas.microsoft.com/office/drawing/2014/main" id="{6924D6A7-96E6-416B-8038-1A885D3DBBF9}"/>
              </a:ext>
            </a:extLst>
          </p:cNvPr>
          <p:cNvSpPr txBox="1"/>
          <p:nvPr/>
        </p:nvSpPr>
        <p:spPr>
          <a:xfrm>
            <a:off x="1078279" y="4983074"/>
            <a:ext cx="3743731" cy="1200329"/>
          </a:xfrm>
          <a:prstGeom prst="rect">
            <a:avLst/>
          </a:prstGeom>
          <a:solidFill>
            <a:schemeClr val="accent1">
              <a:lumMod val="20000"/>
              <a:lumOff val="80000"/>
            </a:schemeClr>
          </a:solidFill>
          <a:ln w="19050">
            <a:solidFill>
              <a:srgbClr val="000000"/>
            </a:solidFill>
          </a:ln>
        </p:spPr>
        <p:txBody>
          <a:bodyPr wrap="square" rtlCol="0">
            <a:spAutoFit/>
          </a:bodyPr>
          <a:lstStyle/>
          <a:p>
            <a:pPr algn="ctr"/>
            <a:r>
              <a:rPr lang="en-GB" sz="2400" b="1" i="1" dirty="0">
                <a:solidFill>
                  <a:schemeClr val="accent1">
                    <a:lumMod val="50000"/>
                  </a:schemeClr>
                </a:solidFill>
                <a:latin typeface="Arial" panose="020B0604020202020204" pitchFamily="34" charset="0"/>
                <a:cs typeface="Arial" panose="020B0604020202020204" pitchFamily="34" charset="0"/>
              </a:rPr>
              <a:t>Maximum Parameter Fluctuation </a:t>
            </a:r>
          </a:p>
          <a:p>
            <a:pPr algn="ctr"/>
            <a:r>
              <a:rPr lang="en-GB" sz="2400" b="1" i="1" dirty="0">
                <a:solidFill>
                  <a:schemeClr val="accent1">
                    <a:lumMod val="50000"/>
                  </a:schemeClr>
                </a:solidFill>
                <a:latin typeface="Arial" panose="020B0604020202020204" pitchFamily="34" charset="0"/>
                <a:cs typeface="Arial" panose="020B0604020202020204" pitchFamily="34" charset="0"/>
              </a:rPr>
              <a:t>(MPF)</a:t>
            </a:r>
            <a:endParaRPr lang="en-GB" sz="2400" b="1" dirty="0">
              <a:solidFill>
                <a:schemeClr val="accent1">
                  <a:lumMod val="50000"/>
                </a:schemeClr>
              </a:solidFill>
              <a:latin typeface="Arial" panose="020B0604020202020204" pitchFamily="34" charset="0"/>
              <a:cs typeface="Arial" panose="020B0604020202020204" pitchFamily="34" charset="0"/>
            </a:endParaRPr>
          </a:p>
        </p:txBody>
      </p:sp>
      <p:sp>
        <p:nvSpPr>
          <p:cNvPr id="22" name="CuadroTexto 21">
            <a:extLst>
              <a:ext uri="{FF2B5EF4-FFF2-40B4-BE49-F238E27FC236}">
                <a16:creationId xmlns:a16="http://schemas.microsoft.com/office/drawing/2014/main" id="{1B212388-68BB-412E-B64B-D9635CB1F61B}"/>
              </a:ext>
            </a:extLst>
          </p:cNvPr>
          <p:cNvSpPr txBox="1"/>
          <p:nvPr/>
        </p:nvSpPr>
        <p:spPr>
          <a:xfrm>
            <a:off x="5833450" y="4765122"/>
            <a:ext cx="5768046" cy="1569660"/>
          </a:xfrm>
          <a:prstGeom prst="rect">
            <a:avLst/>
          </a:prstGeom>
          <a:noFill/>
          <a:ln w="19050">
            <a:noFill/>
          </a:ln>
        </p:spPr>
        <p:txBody>
          <a:bodyPr wrap="square" rtlCol="0">
            <a:spAutoFit/>
          </a:bodyPr>
          <a:lstStyle/>
          <a:p>
            <a:pPr algn="ctr"/>
            <a:r>
              <a:rPr lang="en-GB" sz="2400" b="1" u="sng" dirty="0">
                <a:solidFill>
                  <a:schemeClr val="accent1">
                    <a:lumMod val="50000"/>
                  </a:schemeClr>
                </a:solidFill>
                <a:latin typeface="Arial" panose="020B0604020202020204" pitchFamily="34" charset="0"/>
                <a:cs typeface="Arial" panose="020B0604020202020204" pitchFamily="34" charset="0"/>
              </a:rPr>
              <a:t>Cumulative</a:t>
            </a:r>
            <a:r>
              <a:rPr lang="en-GB" sz="2400" b="1" dirty="0">
                <a:solidFill>
                  <a:schemeClr val="accent1">
                    <a:lumMod val="50000"/>
                  </a:schemeClr>
                </a:solidFill>
                <a:latin typeface="Arial" panose="020B0604020202020204" pitchFamily="34" charset="0"/>
                <a:cs typeface="Arial" panose="020B0604020202020204" pitchFamily="34" charset="0"/>
              </a:rPr>
              <a:t> difference between the maximum and the minimum in a time interval of a drain </a:t>
            </a:r>
          </a:p>
          <a:p>
            <a:pPr algn="ctr"/>
            <a:r>
              <a:rPr lang="en-GB" sz="2400" b="1" dirty="0">
                <a:solidFill>
                  <a:schemeClr val="accent1">
                    <a:lumMod val="50000"/>
                  </a:schemeClr>
                </a:solidFill>
                <a:latin typeface="Arial" panose="020B0604020202020204" pitchFamily="34" charset="0"/>
                <a:cs typeface="Arial" panose="020B0604020202020204" pitchFamily="34" charset="0"/>
              </a:rPr>
              <a:t>CURRENT / VOLTAGE trace</a:t>
            </a:r>
          </a:p>
        </p:txBody>
      </p:sp>
      <p:sp>
        <p:nvSpPr>
          <p:cNvPr id="32" name="Flecha: a la derecha 31">
            <a:extLst>
              <a:ext uri="{FF2B5EF4-FFF2-40B4-BE49-F238E27FC236}">
                <a16:creationId xmlns:a16="http://schemas.microsoft.com/office/drawing/2014/main" id="{2BE7A0E2-66D8-4B29-A7D3-E08248427687}"/>
              </a:ext>
            </a:extLst>
          </p:cNvPr>
          <p:cNvSpPr/>
          <p:nvPr/>
        </p:nvSpPr>
        <p:spPr>
          <a:xfrm rot="5400000">
            <a:off x="2444145" y="4107607"/>
            <a:ext cx="939744" cy="406571"/>
          </a:xfrm>
          <a:prstGeom prst="rightArrow">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CuadroTexto 32">
            <a:extLst>
              <a:ext uri="{FF2B5EF4-FFF2-40B4-BE49-F238E27FC236}">
                <a16:creationId xmlns:a16="http://schemas.microsoft.com/office/drawing/2014/main" id="{C1726D69-AA38-4334-A9AC-9C07A73ECB7C}"/>
              </a:ext>
            </a:extLst>
          </p:cNvPr>
          <p:cNvSpPr txBox="1"/>
          <p:nvPr/>
        </p:nvSpPr>
        <p:spPr>
          <a:xfrm>
            <a:off x="3360780" y="3995715"/>
            <a:ext cx="2938231" cy="461665"/>
          </a:xfrm>
          <a:prstGeom prst="rect">
            <a:avLst/>
          </a:prstGeom>
          <a:noFill/>
          <a:ln w="19050">
            <a:noFill/>
          </a:ln>
        </p:spPr>
        <p:txBody>
          <a:bodyPr wrap="square" rtlCol="0">
            <a:spAutoFit/>
          </a:bodyPr>
          <a:lstStyle/>
          <a:p>
            <a:pPr algn="ctr"/>
            <a:r>
              <a:rPr lang="en-GB" sz="2400" b="1" i="1" dirty="0">
                <a:solidFill>
                  <a:schemeClr val="accent1"/>
                </a:solidFill>
                <a:latin typeface="Arial" panose="020B0604020202020204" pitchFamily="34" charset="0"/>
                <a:cs typeface="Arial" panose="020B0604020202020204" pitchFamily="34" charset="0"/>
              </a:rPr>
              <a:t>Handle the RTN</a:t>
            </a:r>
          </a:p>
        </p:txBody>
      </p:sp>
      <p:sp>
        <p:nvSpPr>
          <p:cNvPr id="13" name="CuadroTexto 12">
            <a:extLst>
              <a:ext uri="{FF2B5EF4-FFF2-40B4-BE49-F238E27FC236}">
                <a16:creationId xmlns:a16="http://schemas.microsoft.com/office/drawing/2014/main" id="{1D0E4307-6DA9-482D-A7A2-E2099CD4400E}"/>
              </a:ext>
            </a:extLst>
          </p:cNvPr>
          <p:cNvSpPr txBox="1"/>
          <p:nvPr/>
        </p:nvSpPr>
        <p:spPr>
          <a:xfrm>
            <a:off x="449192" y="776461"/>
            <a:ext cx="5823177" cy="1200329"/>
          </a:xfrm>
          <a:prstGeom prst="rect">
            <a:avLst/>
          </a:prstGeom>
          <a:noFill/>
          <a:ln w="19050">
            <a:noFill/>
          </a:ln>
        </p:spPr>
        <p:txBody>
          <a:bodyPr wrap="square" rtlCol="0">
            <a:spAutoFit/>
          </a:bodyPr>
          <a:lstStyle/>
          <a:p>
            <a:pPr lvl="0"/>
            <a:r>
              <a:rPr lang="en-US" b="1" u="sng" dirty="0"/>
              <a:t>Patent: </a:t>
            </a:r>
            <a:r>
              <a:rPr lang="es-ES" dirty="0"/>
              <a:t>WO/2023/202843</a:t>
            </a:r>
          </a:p>
          <a:p>
            <a:pPr lvl="0"/>
            <a:r>
              <a:rPr lang="es-ES" i="1" dirty="0"/>
              <a:t>MÉTODO Y DISPOSITIVO PARA FUNCIÓN FÍSICA NO CLONABLE (PUF) BASADA EN RUIDO TELEGRÁFICO ALEATORIO (RTN)</a:t>
            </a:r>
            <a:r>
              <a:rPr lang="en-US" i="1" dirty="0"/>
              <a:t> </a:t>
            </a:r>
            <a:endParaRPr lang="es-ES" i="1" dirty="0"/>
          </a:p>
        </p:txBody>
      </p:sp>
    </p:spTree>
    <p:custDataLst>
      <p:tags r:id="rId1"/>
    </p:custDataLst>
    <p:extLst>
      <p:ext uri="{BB962C8B-B14F-4D97-AF65-F5344CB8AC3E}">
        <p14:creationId xmlns:p14="http://schemas.microsoft.com/office/powerpoint/2010/main" val="707576926"/>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1" grpId="0" animBg="1"/>
      <p:bldP spid="22" grpId="0"/>
      <p:bldP spid="32" grpId="0" animBg="1"/>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A novel RTN-</a:t>
            </a:r>
            <a:r>
              <a:rPr lang="es-ES" sz="3200" b="1" dirty="0" err="1">
                <a:latin typeface="Arial" panose="020B0604020202020204" pitchFamily="34" charset="0"/>
                <a:cs typeface="Arial" panose="020B0604020202020204" pitchFamily="34" charset="0"/>
              </a:rPr>
              <a:t>based</a:t>
            </a:r>
            <a:r>
              <a:rPr lang="es-ES" sz="3200" b="1" dirty="0">
                <a:latin typeface="Arial" panose="020B0604020202020204" pitchFamily="34" charset="0"/>
                <a:cs typeface="Arial" panose="020B0604020202020204" pitchFamily="34" charset="0"/>
              </a:rPr>
              <a:t> PUF: </a:t>
            </a:r>
            <a:r>
              <a:rPr lang="es-ES" sz="3200" b="1" dirty="0" err="1">
                <a:latin typeface="Arial" panose="020B0604020202020204" pitchFamily="34" charset="0"/>
                <a:cs typeface="Arial" panose="020B0604020202020204" pitchFamily="34" charset="0"/>
              </a:rPr>
              <a:t>Schematic</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8</a:t>
            </a:fld>
            <a:endParaRPr lang="es-ES" dirty="0">
              <a:solidFill>
                <a:schemeClr val="bg1"/>
              </a:solidFill>
            </a:endParaRPr>
          </a:p>
        </p:txBody>
      </p:sp>
      <p:sp>
        <p:nvSpPr>
          <p:cNvPr id="27" name="CuadroTexto 26">
            <a:extLst>
              <a:ext uri="{FF2B5EF4-FFF2-40B4-BE49-F238E27FC236}">
                <a16:creationId xmlns:a16="http://schemas.microsoft.com/office/drawing/2014/main" id="{33A6A082-8ADF-48AC-83F5-BF8F34C0CA3B}"/>
              </a:ext>
            </a:extLst>
          </p:cNvPr>
          <p:cNvSpPr txBox="1"/>
          <p:nvPr/>
        </p:nvSpPr>
        <p:spPr>
          <a:xfrm>
            <a:off x="2257656" y="4781720"/>
            <a:ext cx="1538821" cy="461665"/>
          </a:xfrm>
          <a:prstGeom prst="rect">
            <a:avLst/>
          </a:prstGeom>
          <a:solidFill>
            <a:schemeClr val="accent1">
              <a:lumMod val="20000"/>
              <a:lumOff val="80000"/>
            </a:schemeClr>
          </a:solidFill>
          <a:ln w="19050">
            <a:solidFill>
              <a:srgbClr val="000000"/>
            </a:solidFill>
          </a:ln>
        </p:spPr>
        <p:txBody>
          <a:bodyPr wrap="square" rtlCol="0">
            <a:spAutoFit/>
          </a:bodyPr>
          <a:lstStyle/>
          <a:p>
            <a:pPr algn="ctr"/>
            <a:r>
              <a:rPr lang="en-GB" sz="2400" b="1" i="1" dirty="0">
                <a:solidFill>
                  <a:schemeClr val="accent1">
                    <a:lumMod val="50000"/>
                  </a:schemeClr>
                </a:solidFill>
                <a:latin typeface="Arial" panose="020B0604020202020204" pitchFamily="34" charset="0"/>
                <a:cs typeface="Arial" panose="020B0604020202020204" pitchFamily="34" charset="0"/>
              </a:rPr>
              <a:t>MPF</a:t>
            </a:r>
          </a:p>
        </p:txBody>
      </p:sp>
      <p:sp>
        <p:nvSpPr>
          <p:cNvPr id="28" name="CuadroTexto 27">
            <a:extLst>
              <a:ext uri="{FF2B5EF4-FFF2-40B4-BE49-F238E27FC236}">
                <a16:creationId xmlns:a16="http://schemas.microsoft.com/office/drawing/2014/main" id="{CABF81F8-388D-41B9-821C-5E18F50231D4}"/>
              </a:ext>
            </a:extLst>
          </p:cNvPr>
          <p:cNvSpPr txBox="1"/>
          <p:nvPr/>
        </p:nvSpPr>
        <p:spPr>
          <a:xfrm>
            <a:off x="615926" y="1746953"/>
            <a:ext cx="4822279" cy="461665"/>
          </a:xfrm>
          <a:prstGeom prst="rect">
            <a:avLst/>
          </a:prstGeom>
          <a:solidFill>
            <a:schemeClr val="tx1">
              <a:lumMod val="20000"/>
              <a:lumOff val="80000"/>
            </a:schemeClr>
          </a:solidFill>
          <a:ln w="19050">
            <a:solidFill>
              <a:srgbClr val="000000"/>
            </a:solidFill>
          </a:ln>
        </p:spPr>
        <p:txBody>
          <a:bodyPr wrap="square" rtlCol="0">
            <a:spAutoFit/>
          </a:bodyPr>
          <a:lstStyle/>
          <a:p>
            <a:pPr algn="ctr"/>
            <a:r>
              <a:rPr lang="en-GB" sz="2400" b="1" i="1" dirty="0">
                <a:solidFill>
                  <a:schemeClr val="tx1">
                    <a:lumMod val="75000"/>
                  </a:schemeClr>
                </a:solidFill>
                <a:latin typeface="Arial" panose="020B0604020202020204" pitchFamily="34" charset="0"/>
                <a:cs typeface="Arial" panose="020B0604020202020204" pitchFamily="34" charset="0"/>
              </a:rPr>
              <a:t>Current/Voltage trace with RTN</a:t>
            </a:r>
          </a:p>
        </p:txBody>
      </p:sp>
      <p:sp>
        <p:nvSpPr>
          <p:cNvPr id="29" name="CuadroTexto 28">
            <a:extLst>
              <a:ext uri="{FF2B5EF4-FFF2-40B4-BE49-F238E27FC236}">
                <a16:creationId xmlns:a16="http://schemas.microsoft.com/office/drawing/2014/main" id="{88CA4E86-39EE-4B94-99CD-AD6D827B8481}"/>
              </a:ext>
            </a:extLst>
          </p:cNvPr>
          <p:cNvSpPr txBox="1"/>
          <p:nvPr/>
        </p:nvSpPr>
        <p:spPr>
          <a:xfrm>
            <a:off x="4191709" y="1061693"/>
            <a:ext cx="3808582" cy="461665"/>
          </a:xfrm>
          <a:prstGeom prst="rect">
            <a:avLst/>
          </a:prstGeom>
          <a:solidFill>
            <a:schemeClr val="accent6">
              <a:lumMod val="20000"/>
              <a:lumOff val="80000"/>
            </a:schemeClr>
          </a:solidFill>
          <a:ln w="19050">
            <a:solidFill>
              <a:srgbClr val="000000"/>
            </a:solidFill>
          </a:ln>
        </p:spPr>
        <p:txBody>
          <a:bodyPr wrap="square" rtlCol="0">
            <a:spAutoFit/>
          </a:bodyPr>
          <a:lstStyle/>
          <a:p>
            <a:pPr algn="ctr"/>
            <a:r>
              <a:rPr lang="en-GB" sz="2400" b="1" i="1" dirty="0">
                <a:solidFill>
                  <a:schemeClr val="accent6">
                    <a:lumMod val="50000"/>
                  </a:schemeClr>
                </a:solidFill>
                <a:latin typeface="Arial" panose="020B0604020202020204" pitchFamily="34" charset="0"/>
                <a:cs typeface="Arial" panose="020B0604020202020204" pitchFamily="34" charset="0"/>
              </a:rPr>
              <a:t>Pair of transistors</a:t>
            </a:r>
          </a:p>
        </p:txBody>
      </p:sp>
      <p:sp>
        <p:nvSpPr>
          <p:cNvPr id="30" name="CuadroTexto 29">
            <a:extLst>
              <a:ext uri="{FF2B5EF4-FFF2-40B4-BE49-F238E27FC236}">
                <a16:creationId xmlns:a16="http://schemas.microsoft.com/office/drawing/2014/main" id="{E8B295E0-8326-47D2-AB4C-22CA34805A7B}"/>
              </a:ext>
            </a:extLst>
          </p:cNvPr>
          <p:cNvSpPr txBox="1"/>
          <p:nvPr/>
        </p:nvSpPr>
        <p:spPr>
          <a:xfrm>
            <a:off x="4165539" y="5821107"/>
            <a:ext cx="3982862" cy="461665"/>
          </a:xfrm>
          <a:prstGeom prst="rect">
            <a:avLst/>
          </a:prstGeom>
          <a:solidFill>
            <a:schemeClr val="accent2">
              <a:lumMod val="20000"/>
              <a:lumOff val="80000"/>
            </a:schemeClr>
          </a:solidFill>
          <a:ln w="19050">
            <a:solidFill>
              <a:schemeClr val="accent2">
                <a:lumMod val="75000"/>
              </a:schemeClr>
            </a:solidFill>
          </a:ln>
        </p:spPr>
        <p:txBody>
          <a:bodyPr wrap="square" rtlCol="0">
            <a:spAutoFit/>
          </a:bodyPr>
          <a:lstStyle/>
          <a:p>
            <a:pPr algn="ctr"/>
            <a:r>
              <a:rPr lang="en-GB" sz="2400" b="1" i="1" dirty="0">
                <a:solidFill>
                  <a:schemeClr val="accent2">
                    <a:lumMod val="75000"/>
                  </a:schemeClr>
                </a:solidFill>
                <a:latin typeface="Arial" panose="020B0604020202020204" pitchFamily="34" charset="0"/>
                <a:cs typeface="Arial" panose="020B0604020202020204" pitchFamily="34" charset="0"/>
              </a:rPr>
              <a:t>1-bit Response = {0,1}</a:t>
            </a:r>
          </a:p>
        </p:txBody>
      </p:sp>
      <p:sp>
        <p:nvSpPr>
          <p:cNvPr id="31" name="CuadroTexto 30">
            <a:extLst>
              <a:ext uri="{FF2B5EF4-FFF2-40B4-BE49-F238E27FC236}">
                <a16:creationId xmlns:a16="http://schemas.microsoft.com/office/drawing/2014/main" id="{24C6B372-51A8-4A09-8413-31BC110FDAA0}"/>
              </a:ext>
            </a:extLst>
          </p:cNvPr>
          <p:cNvSpPr txBox="1"/>
          <p:nvPr/>
        </p:nvSpPr>
        <p:spPr>
          <a:xfrm>
            <a:off x="6857495" y="1692109"/>
            <a:ext cx="4911592" cy="461665"/>
          </a:xfrm>
          <a:prstGeom prst="rect">
            <a:avLst/>
          </a:prstGeom>
          <a:solidFill>
            <a:schemeClr val="tx1">
              <a:lumMod val="20000"/>
              <a:lumOff val="80000"/>
            </a:schemeClr>
          </a:solidFill>
          <a:ln w="19050">
            <a:solidFill>
              <a:srgbClr val="000000"/>
            </a:solidFill>
          </a:ln>
        </p:spPr>
        <p:txBody>
          <a:bodyPr wrap="square" rtlCol="0">
            <a:spAutoFit/>
          </a:bodyPr>
          <a:lstStyle/>
          <a:p>
            <a:pPr algn="ctr"/>
            <a:r>
              <a:rPr lang="en-GB" sz="2400" b="1" i="1" dirty="0">
                <a:solidFill>
                  <a:schemeClr val="tx1">
                    <a:lumMod val="75000"/>
                  </a:schemeClr>
                </a:solidFill>
                <a:latin typeface="Arial" panose="020B0604020202020204" pitchFamily="34" charset="0"/>
                <a:cs typeface="Arial" panose="020B0604020202020204" pitchFamily="34" charset="0"/>
              </a:rPr>
              <a:t>Current/Voltage trace with RTN</a:t>
            </a:r>
          </a:p>
        </p:txBody>
      </p:sp>
      <p:pic>
        <p:nvPicPr>
          <p:cNvPr id="32" name="Imagen 31">
            <a:extLst>
              <a:ext uri="{FF2B5EF4-FFF2-40B4-BE49-F238E27FC236}">
                <a16:creationId xmlns:a16="http://schemas.microsoft.com/office/drawing/2014/main" id="{27822439-B774-4443-AB4D-210F21C712B0}"/>
              </a:ext>
            </a:extLst>
          </p:cNvPr>
          <p:cNvPicPr>
            <a:picLocks noChangeAspect="1"/>
          </p:cNvPicPr>
          <p:nvPr/>
        </p:nvPicPr>
        <p:blipFill>
          <a:blip r:embed="rId4"/>
          <a:stretch>
            <a:fillRect/>
          </a:stretch>
        </p:blipFill>
        <p:spPr>
          <a:xfrm>
            <a:off x="693838" y="2262994"/>
            <a:ext cx="4666457" cy="2249709"/>
          </a:xfrm>
          <a:prstGeom prst="rect">
            <a:avLst/>
          </a:prstGeom>
        </p:spPr>
      </p:pic>
      <p:pic>
        <p:nvPicPr>
          <p:cNvPr id="33" name="Imagen 32">
            <a:extLst>
              <a:ext uri="{FF2B5EF4-FFF2-40B4-BE49-F238E27FC236}">
                <a16:creationId xmlns:a16="http://schemas.microsoft.com/office/drawing/2014/main" id="{531BF332-9030-4C2A-A494-C64A8E6E41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57495" y="2231247"/>
            <a:ext cx="4614877" cy="2249709"/>
          </a:xfrm>
          <a:prstGeom prst="rect">
            <a:avLst/>
          </a:prstGeom>
        </p:spPr>
      </p:pic>
      <p:sp>
        <p:nvSpPr>
          <p:cNvPr id="34" name="CuadroTexto 33">
            <a:extLst>
              <a:ext uri="{FF2B5EF4-FFF2-40B4-BE49-F238E27FC236}">
                <a16:creationId xmlns:a16="http://schemas.microsoft.com/office/drawing/2014/main" id="{88EE60F9-EFEE-46EF-A3D0-69D60F2548B6}"/>
              </a:ext>
            </a:extLst>
          </p:cNvPr>
          <p:cNvSpPr txBox="1"/>
          <p:nvPr/>
        </p:nvSpPr>
        <p:spPr>
          <a:xfrm>
            <a:off x="8395522" y="4781719"/>
            <a:ext cx="1538821" cy="461665"/>
          </a:xfrm>
          <a:prstGeom prst="rect">
            <a:avLst/>
          </a:prstGeom>
          <a:solidFill>
            <a:schemeClr val="accent1">
              <a:lumMod val="20000"/>
              <a:lumOff val="80000"/>
            </a:schemeClr>
          </a:solidFill>
          <a:ln w="19050">
            <a:solidFill>
              <a:srgbClr val="000000"/>
            </a:solidFill>
          </a:ln>
        </p:spPr>
        <p:txBody>
          <a:bodyPr wrap="square" rtlCol="0">
            <a:spAutoFit/>
          </a:bodyPr>
          <a:lstStyle/>
          <a:p>
            <a:pPr algn="ctr"/>
            <a:r>
              <a:rPr lang="en-GB" sz="2400" b="1" i="1" dirty="0">
                <a:solidFill>
                  <a:schemeClr val="accent1">
                    <a:lumMod val="50000"/>
                  </a:schemeClr>
                </a:solidFill>
                <a:latin typeface="Arial" panose="020B0604020202020204" pitchFamily="34" charset="0"/>
                <a:cs typeface="Arial" panose="020B0604020202020204" pitchFamily="34" charset="0"/>
              </a:rPr>
              <a:t>MPF</a:t>
            </a:r>
          </a:p>
        </p:txBody>
      </p:sp>
      <p:sp>
        <p:nvSpPr>
          <p:cNvPr id="35" name="CuadroTexto 34">
            <a:extLst>
              <a:ext uri="{FF2B5EF4-FFF2-40B4-BE49-F238E27FC236}">
                <a16:creationId xmlns:a16="http://schemas.microsoft.com/office/drawing/2014/main" id="{E0370B70-229F-4A0D-AFB2-A106A28F04EE}"/>
              </a:ext>
            </a:extLst>
          </p:cNvPr>
          <p:cNvSpPr txBox="1"/>
          <p:nvPr/>
        </p:nvSpPr>
        <p:spPr>
          <a:xfrm>
            <a:off x="5132185" y="4781720"/>
            <a:ext cx="2049571" cy="461665"/>
          </a:xfrm>
          <a:prstGeom prst="rect">
            <a:avLst/>
          </a:prstGeom>
          <a:solidFill>
            <a:schemeClr val="accent4">
              <a:lumMod val="20000"/>
              <a:lumOff val="80000"/>
            </a:schemeClr>
          </a:solidFill>
          <a:ln w="19050">
            <a:solidFill>
              <a:schemeClr val="accent4"/>
            </a:solidFill>
          </a:ln>
        </p:spPr>
        <p:txBody>
          <a:bodyPr wrap="square" rtlCol="0">
            <a:spAutoFit/>
          </a:bodyPr>
          <a:lstStyle/>
          <a:p>
            <a:pPr algn="ctr"/>
            <a:r>
              <a:rPr lang="en-GB" sz="2400" b="1" i="1" dirty="0">
                <a:solidFill>
                  <a:schemeClr val="accent4">
                    <a:lumMod val="50000"/>
                  </a:schemeClr>
                </a:solidFill>
                <a:latin typeface="Arial" panose="020B0604020202020204" pitchFamily="34" charset="0"/>
                <a:cs typeface="Arial" panose="020B0604020202020204" pitchFamily="34" charset="0"/>
              </a:rPr>
              <a:t>Comparison</a:t>
            </a:r>
          </a:p>
        </p:txBody>
      </p:sp>
      <p:cxnSp>
        <p:nvCxnSpPr>
          <p:cNvPr id="36" name="Conector: angular 35">
            <a:extLst>
              <a:ext uri="{FF2B5EF4-FFF2-40B4-BE49-F238E27FC236}">
                <a16:creationId xmlns:a16="http://schemas.microsoft.com/office/drawing/2014/main" id="{70B68EAE-CA41-4183-B1CD-B93414EA7D4F}"/>
              </a:ext>
            </a:extLst>
          </p:cNvPr>
          <p:cNvCxnSpPr>
            <a:cxnSpLocks/>
            <a:stCxn id="29" idx="1"/>
            <a:endCxn id="28" idx="0"/>
          </p:cNvCxnSpPr>
          <p:nvPr/>
        </p:nvCxnSpPr>
        <p:spPr>
          <a:xfrm rot="10800000" flipV="1">
            <a:off x="3027067" y="1292525"/>
            <a:ext cx="1164643" cy="45442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a:extLst>
              <a:ext uri="{FF2B5EF4-FFF2-40B4-BE49-F238E27FC236}">
                <a16:creationId xmlns:a16="http://schemas.microsoft.com/office/drawing/2014/main" id="{774EC04D-BFFE-45C4-B02C-E48C696350A2}"/>
              </a:ext>
            </a:extLst>
          </p:cNvPr>
          <p:cNvCxnSpPr>
            <a:cxnSpLocks/>
            <a:stCxn id="29" idx="3"/>
            <a:endCxn id="31" idx="0"/>
          </p:cNvCxnSpPr>
          <p:nvPr/>
        </p:nvCxnSpPr>
        <p:spPr>
          <a:xfrm>
            <a:off x="8000291" y="1292526"/>
            <a:ext cx="1313000" cy="39958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742CDC4C-C62A-432D-A7FB-A8E1E634B8DD}"/>
              </a:ext>
            </a:extLst>
          </p:cNvPr>
          <p:cNvCxnSpPr>
            <a:stCxn id="32" idx="2"/>
            <a:endCxn id="27" idx="0"/>
          </p:cNvCxnSpPr>
          <p:nvPr/>
        </p:nvCxnSpPr>
        <p:spPr>
          <a:xfrm>
            <a:off x="3027067" y="4512703"/>
            <a:ext cx="0" cy="2690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B0067C3E-1AF9-4A2F-A486-9B24BEB7F456}"/>
              </a:ext>
            </a:extLst>
          </p:cNvPr>
          <p:cNvCxnSpPr>
            <a:cxnSpLocks/>
            <a:stCxn id="33" idx="2"/>
            <a:endCxn id="34" idx="0"/>
          </p:cNvCxnSpPr>
          <p:nvPr/>
        </p:nvCxnSpPr>
        <p:spPr>
          <a:xfrm flipH="1">
            <a:off x="9164933" y="4480956"/>
            <a:ext cx="1" cy="3007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DB34C97B-E27C-49F2-AA01-06844E5B07B6}"/>
              </a:ext>
            </a:extLst>
          </p:cNvPr>
          <p:cNvCxnSpPr>
            <a:stCxn id="27" idx="3"/>
            <a:endCxn id="35" idx="1"/>
          </p:cNvCxnSpPr>
          <p:nvPr/>
        </p:nvCxnSpPr>
        <p:spPr>
          <a:xfrm>
            <a:off x="3796477" y="5012553"/>
            <a:ext cx="13357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2CE0112C-A5AC-4684-B62D-FDE1E58A364B}"/>
              </a:ext>
            </a:extLst>
          </p:cNvPr>
          <p:cNvCxnSpPr>
            <a:stCxn id="34" idx="1"/>
            <a:endCxn id="35" idx="3"/>
          </p:cNvCxnSpPr>
          <p:nvPr/>
        </p:nvCxnSpPr>
        <p:spPr>
          <a:xfrm flipH="1">
            <a:off x="7181756" y="5012552"/>
            <a:ext cx="121376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2368A15-6D95-420B-8ED5-53992FC20834}"/>
              </a:ext>
            </a:extLst>
          </p:cNvPr>
          <p:cNvCxnSpPr>
            <a:stCxn id="35" idx="2"/>
            <a:endCxn id="30" idx="0"/>
          </p:cNvCxnSpPr>
          <p:nvPr/>
        </p:nvCxnSpPr>
        <p:spPr>
          <a:xfrm flipH="1">
            <a:off x="6156970" y="5243385"/>
            <a:ext cx="1" cy="577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78135439"/>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1"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4F0F0B-81C7-063C-78D2-59A4F492F958}"/>
              </a:ext>
            </a:extLst>
          </p:cNvPr>
          <p:cNvSpPr>
            <a:spLocks noGrp="1"/>
          </p:cNvSpPr>
          <p:nvPr>
            <p:ph type="ctrTitle" idx="4294967295"/>
          </p:nvPr>
        </p:nvSpPr>
        <p:spPr>
          <a:xfrm>
            <a:off x="2446338" y="0"/>
            <a:ext cx="9745662" cy="647700"/>
          </a:xfrm>
        </p:spPr>
        <p:txBody>
          <a:bodyPr>
            <a:normAutofit/>
          </a:bodyPr>
          <a:lstStyle/>
          <a:p>
            <a:r>
              <a:rPr lang="es-ES" sz="3200" b="1" dirty="0">
                <a:latin typeface="Arial" panose="020B0604020202020204" pitchFamily="34" charset="0"/>
                <a:cs typeface="Arial" panose="020B0604020202020204" pitchFamily="34" charset="0"/>
              </a:rPr>
              <a:t>A novel RTN-</a:t>
            </a:r>
            <a:r>
              <a:rPr lang="es-ES" sz="3200" b="1" dirty="0" err="1">
                <a:latin typeface="Arial" panose="020B0604020202020204" pitchFamily="34" charset="0"/>
                <a:cs typeface="Arial" panose="020B0604020202020204" pitchFamily="34" charset="0"/>
              </a:rPr>
              <a:t>based</a:t>
            </a:r>
            <a:r>
              <a:rPr lang="es-ES" sz="3200" b="1" dirty="0">
                <a:latin typeface="Arial" panose="020B0604020202020204" pitchFamily="34" charset="0"/>
                <a:cs typeface="Arial" panose="020B0604020202020204" pitchFamily="34" charset="0"/>
              </a:rPr>
              <a:t> PUF: </a:t>
            </a:r>
            <a:r>
              <a:rPr lang="es-ES" sz="3200" b="1" dirty="0" err="1">
                <a:latin typeface="Arial" panose="020B0604020202020204" pitchFamily="34" charset="0"/>
                <a:cs typeface="Arial" panose="020B0604020202020204" pitchFamily="34" charset="0"/>
              </a:rPr>
              <a:t>Architecture</a:t>
            </a:r>
            <a:endParaRPr lang="es-ES" sz="32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7416CE0C-D344-47DE-BBD0-CDF40262BB02}"/>
              </a:ext>
            </a:extLst>
          </p:cNvPr>
          <p:cNvSpPr txBox="1"/>
          <p:nvPr/>
        </p:nvSpPr>
        <p:spPr>
          <a:xfrm>
            <a:off x="11470511" y="6632294"/>
            <a:ext cx="721489" cy="369332"/>
          </a:xfrm>
          <a:prstGeom prst="rect">
            <a:avLst/>
          </a:prstGeom>
          <a:noFill/>
        </p:spPr>
        <p:txBody>
          <a:bodyPr wrap="square" rtlCol="0">
            <a:spAutoFit/>
          </a:bodyPr>
          <a:lstStyle/>
          <a:p>
            <a:endParaRPr lang="es-ES" dirty="0"/>
          </a:p>
        </p:txBody>
      </p:sp>
      <p:sp>
        <p:nvSpPr>
          <p:cNvPr id="5" name="Rectángulo 4">
            <a:extLst>
              <a:ext uri="{FF2B5EF4-FFF2-40B4-BE49-F238E27FC236}">
                <a16:creationId xmlns:a16="http://schemas.microsoft.com/office/drawing/2014/main" id="{E04B771C-43D2-4F39-8A61-D3DEEF34C777}"/>
              </a:ext>
            </a:extLst>
          </p:cNvPr>
          <p:cNvSpPr/>
          <p:nvPr/>
        </p:nvSpPr>
        <p:spPr>
          <a:xfrm>
            <a:off x="0" y="6463543"/>
            <a:ext cx="12192000" cy="409322"/>
          </a:xfrm>
          <a:prstGeom prst="rect">
            <a:avLst/>
          </a:prstGeom>
          <a:gradFill flip="none" rotWithShape="1">
            <a:gsLst>
              <a:gs pos="0">
                <a:schemeClr val="tx1"/>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C9B7A4A-833A-47CB-AD25-DD6F2AD1C709}"/>
              </a:ext>
            </a:extLst>
          </p:cNvPr>
          <p:cNvSpPr txBox="1"/>
          <p:nvPr/>
        </p:nvSpPr>
        <p:spPr>
          <a:xfrm>
            <a:off x="0" y="6488668"/>
            <a:ext cx="684835" cy="369332"/>
          </a:xfrm>
          <a:prstGeom prst="rect">
            <a:avLst/>
          </a:prstGeom>
          <a:noFill/>
        </p:spPr>
        <p:txBody>
          <a:bodyPr wrap="square" rtlCol="0">
            <a:spAutoFit/>
          </a:bodyPr>
          <a:lstStyle/>
          <a:p>
            <a:fld id="{C0E726AE-AD1D-4AEC-9631-669FC7491A1A}" type="slidenum">
              <a:rPr lang="es-ES" smtClean="0">
                <a:solidFill>
                  <a:schemeClr val="bg1"/>
                </a:solidFill>
              </a:rPr>
              <a:t>9</a:t>
            </a:fld>
            <a:endParaRPr lang="es-ES" dirty="0">
              <a:solidFill>
                <a:schemeClr val="bg1"/>
              </a:solidFill>
            </a:endParaRPr>
          </a:p>
        </p:txBody>
      </p:sp>
      <p:graphicFrame>
        <p:nvGraphicFramePr>
          <p:cNvPr id="22" name="Objeto 21">
            <a:extLst>
              <a:ext uri="{FF2B5EF4-FFF2-40B4-BE49-F238E27FC236}">
                <a16:creationId xmlns:a16="http://schemas.microsoft.com/office/drawing/2014/main" id="{77DE2B30-23FA-47AE-9D64-753FDC6255CF}"/>
              </a:ext>
            </a:extLst>
          </p:cNvPr>
          <p:cNvGraphicFramePr>
            <a:graphicFrameLocks noChangeAspect="1"/>
          </p:cNvGraphicFramePr>
          <p:nvPr>
            <p:extLst>
              <p:ext uri="{D42A27DB-BD31-4B8C-83A1-F6EECF244321}">
                <p14:modId xmlns:p14="http://schemas.microsoft.com/office/powerpoint/2010/main" val="1662444726"/>
              </p:ext>
            </p:extLst>
          </p:nvPr>
        </p:nvGraphicFramePr>
        <p:xfrm>
          <a:off x="92382" y="737536"/>
          <a:ext cx="7899288" cy="5391638"/>
        </p:xfrm>
        <a:graphic>
          <a:graphicData uri="http://schemas.openxmlformats.org/presentationml/2006/ole">
            <mc:AlternateContent xmlns:mc="http://schemas.openxmlformats.org/markup-compatibility/2006">
              <mc:Choice xmlns:v="urn:schemas-microsoft-com:vml" Requires="v">
                <p:oleObj spid="_x0000_s7202" name="Imagen de mapa de bits" r:id="rId5" imgW="6530400" imgH="4457880" progId="Paint.Picture">
                  <p:embed/>
                </p:oleObj>
              </mc:Choice>
              <mc:Fallback>
                <p:oleObj name="Imagen de mapa de bits" r:id="rId5" imgW="6530400" imgH="4457880" progId="Paint.Picture">
                  <p:embed/>
                  <p:pic>
                    <p:nvPicPr>
                      <p:cNvPr id="5" name="Objeto 4">
                        <a:extLst>
                          <a:ext uri="{FF2B5EF4-FFF2-40B4-BE49-F238E27FC236}">
                            <a16:creationId xmlns:a16="http://schemas.microsoft.com/office/drawing/2014/main" id="{EA8F0C6B-A57C-4FE0-A470-F0A4319C00B0}"/>
                          </a:ext>
                        </a:extLst>
                      </p:cNvPr>
                      <p:cNvPicPr/>
                      <p:nvPr/>
                    </p:nvPicPr>
                    <p:blipFill>
                      <a:blip r:embed="rId6"/>
                      <a:stretch>
                        <a:fillRect/>
                      </a:stretch>
                    </p:blipFill>
                    <p:spPr>
                      <a:xfrm>
                        <a:off x="92382" y="737536"/>
                        <a:ext cx="7899288" cy="5391638"/>
                      </a:xfrm>
                      <a:prstGeom prst="rect">
                        <a:avLst/>
                      </a:prstGeom>
                    </p:spPr>
                  </p:pic>
                </p:oleObj>
              </mc:Fallback>
            </mc:AlternateContent>
          </a:graphicData>
        </a:graphic>
      </p:graphicFrame>
      <p:sp>
        <p:nvSpPr>
          <p:cNvPr id="23" name="Rectángulo 22">
            <a:extLst>
              <a:ext uri="{FF2B5EF4-FFF2-40B4-BE49-F238E27FC236}">
                <a16:creationId xmlns:a16="http://schemas.microsoft.com/office/drawing/2014/main" id="{3380DB01-5C14-497C-83AB-B03C72BE7F14}"/>
              </a:ext>
            </a:extLst>
          </p:cNvPr>
          <p:cNvSpPr/>
          <p:nvPr/>
        </p:nvSpPr>
        <p:spPr>
          <a:xfrm>
            <a:off x="515688" y="1279680"/>
            <a:ext cx="1418130" cy="115991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E0A223D1-3784-4AB9-886C-0EA8B162BB70}"/>
              </a:ext>
            </a:extLst>
          </p:cNvPr>
          <p:cNvSpPr/>
          <p:nvPr/>
        </p:nvSpPr>
        <p:spPr>
          <a:xfrm>
            <a:off x="3759204" y="1288424"/>
            <a:ext cx="1418131" cy="1159919"/>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74BA0535-C4F5-4C37-A74C-BF442E5C8418}"/>
              </a:ext>
            </a:extLst>
          </p:cNvPr>
          <p:cNvSpPr/>
          <p:nvPr/>
        </p:nvSpPr>
        <p:spPr>
          <a:xfrm>
            <a:off x="525646" y="3617894"/>
            <a:ext cx="1159647" cy="387495"/>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6333D463-BC35-41EA-B3EA-1F9942A6C1A9}"/>
              </a:ext>
            </a:extLst>
          </p:cNvPr>
          <p:cNvSpPr/>
          <p:nvPr/>
        </p:nvSpPr>
        <p:spPr>
          <a:xfrm>
            <a:off x="961699" y="2941370"/>
            <a:ext cx="3890535" cy="6328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3" name="Conector: angular 42">
            <a:extLst>
              <a:ext uri="{FF2B5EF4-FFF2-40B4-BE49-F238E27FC236}">
                <a16:creationId xmlns:a16="http://schemas.microsoft.com/office/drawing/2014/main" id="{4152CBEE-33ED-47F6-A01C-16927DD8BE19}"/>
              </a:ext>
            </a:extLst>
          </p:cNvPr>
          <p:cNvCxnSpPr>
            <a:cxnSpLocks/>
          </p:cNvCxnSpPr>
          <p:nvPr/>
        </p:nvCxnSpPr>
        <p:spPr>
          <a:xfrm rot="16200000" flipH="1">
            <a:off x="1291322" y="2947926"/>
            <a:ext cx="962593" cy="649721"/>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angular 43">
            <a:extLst>
              <a:ext uri="{FF2B5EF4-FFF2-40B4-BE49-F238E27FC236}">
                <a16:creationId xmlns:a16="http://schemas.microsoft.com/office/drawing/2014/main" id="{631B74A8-6A17-4206-BA51-AAF37574311F}"/>
              </a:ext>
            </a:extLst>
          </p:cNvPr>
          <p:cNvCxnSpPr>
            <a:cxnSpLocks/>
          </p:cNvCxnSpPr>
          <p:nvPr/>
        </p:nvCxnSpPr>
        <p:spPr>
          <a:xfrm rot="5400000">
            <a:off x="3650342" y="2808303"/>
            <a:ext cx="962594" cy="928967"/>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ángulo 44">
            <a:extLst>
              <a:ext uri="{FF2B5EF4-FFF2-40B4-BE49-F238E27FC236}">
                <a16:creationId xmlns:a16="http://schemas.microsoft.com/office/drawing/2014/main" id="{00E192F8-05E2-473F-83CE-CEF90E47AD51}"/>
              </a:ext>
            </a:extLst>
          </p:cNvPr>
          <p:cNvSpPr/>
          <p:nvPr/>
        </p:nvSpPr>
        <p:spPr>
          <a:xfrm>
            <a:off x="1379351" y="3988625"/>
            <a:ext cx="1465088" cy="6635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33596202-C88D-49BB-98DC-21AF698C6FF0}"/>
              </a:ext>
            </a:extLst>
          </p:cNvPr>
          <p:cNvSpPr/>
          <p:nvPr/>
        </p:nvSpPr>
        <p:spPr>
          <a:xfrm>
            <a:off x="2969317" y="3988625"/>
            <a:ext cx="1465088" cy="6635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4F0DB45C-1A64-47E9-A91E-F0032C9A7056}"/>
              </a:ext>
            </a:extLst>
          </p:cNvPr>
          <p:cNvSpPr/>
          <p:nvPr/>
        </p:nvSpPr>
        <p:spPr>
          <a:xfrm>
            <a:off x="5045205" y="2731335"/>
            <a:ext cx="2611190" cy="2906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00195D5A-8AF5-44DF-A5B7-A6DD8856B5FE}"/>
              </a:ext>
            </a:extLst>
          </p:cNvPr>
          <p:cNvSpPr/>
          <p:nvPr/>
        </p:nvSpPr>
        <p:spPr>
          <a:xfrm>
            <a:off x="4979234" y="5089600"/>
            <a:ext cx="613445" cy="3657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08527883-0A99-478D-9F53-FDFB9E931DEC}"/>
              </a:ext>
            </a:extLst>
          </p:cNvPr>
          <p:cNvSpPr/>
          <p:nvPr/>
        </p:nvSpPr>
        <p:spPr>
          <a:xfrm>
            <a:off x="2464635" y="4996664"/>
            <a:ext cx="2000747" cy="70904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49">
            <a:extLst>
              <a:ext uri="{FF2B5EF4-FFF2-40B4-BE49-F238E27FC236}">
                <a16:creationId xmlns:a16="http://schemas.microsoft.com/office/drawing/2014/main" id="{32594969-6609-4D9F-986C-71EF11C8B59D}"/>
              </a:ext>
            </a:extLst>
          </p:cNvPr>
          <p:cNvSpPr/>
          <p:nvPr/>
        </p:nvSpPr>
        <p:spPr>
          <a:xfrm>
            <a:off x="2695037" y="5749335"/>
            <a:ext cx="972118" cy="287993"/>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CuadroTexto 50">
            <a:extLst>
              <a:ext uri="{FF2B5EF4-FFF2-40B4-BE49-F238E27FC236}">
                <a16:creationId xmlns:a16="http://schemas.microsoft.com/office/drawing/2014/main" id="{14E5605C-436F-48B1-824C-35E1A638D1EB}"/>
              </a:ext>
            </a:extLst>
          </p:cNvPr>
          <p:cNvSpPr txBox="1"/>
          <p:nvPr/>
        </p:nvSpPr>
        <p:spPr>
          <a:xfrm>
            <a:off x="8186216" y="1057591"/>
            <a:ext cx="2834380" cy="461665"/>
          </a:xfrm>
          <a:prstGeom prst="rect">
            <a:avLst/>
          </a:prstGeom>
          <a:solidFill>
            <a:schemeClr val="accent6">
              <a:lumMod val="20000"/>
              <a:lumOff val="80000"/>
            </a:schemeClr>
          </a:solidFill>
          <a:ln w="19050">
            <a:solidFill>
              <a:srgbClr val="000000"/>
            </a:solidFill>
          </a:ln>
        </p:spPr>
        <p:txBody>
          <a:bodyPr wrap="square" rtlCol="0">
            <a:spAutoFit/>
          </a:bodyPr>
          <a:lstStyle/>
          <a:p>
            <a:pPr algn="ctr"/>
            <a:r>
              <a:rPr lang="en-GB" sz="2400" b="1" i="1" dirty="0">
                <a:solidFill>
                  <a:schemeClr val="accent6">
                    <a:lumMod val="50000"/>
                  </a:schemeClr>
                </a:solidFill>
                <a:latin typeface="Arial" panose="020B0604020202020204" pitchFamily="34" charset="0"/>
                <a:cs typeface="Arial" panose="020B0604020202020204" pitchFamily="34" charset="0"/>
              </a:rPr>
              <a:t>Architecture</a:t>
            </a:r>
          </a:p>
        </p:txBody>
      </p:sp>
      <p:sp>
        <p:nvSpPr>
          <p:cNvPr id="20" name="CuadroTexto 19">
            <a:extLst>
              <a:ext uri="{FF2B5EF4-FFF2-40B4-BE49-F238E27FC236}">
                <a16:creationId xmlns:a16="http://schemas.microsoft.com/office/drawing/2014/main" id="{281F7D29-8AFB-4CA5-80D2-74B0BEC697E5}"/>
              </a:ext>
            </a:extLst>
          </p:cNvPr>
          <p:cNvSpPr txBox="1"/>
          <p:nvPr/>
        </p:nvSpPr>
        <p:spPr>
          <a:xfrm>
            <a:off x="9159114" y="1637550"/>
            <a:ext cx="1861481" cy="461665"/>
          </a:xfrm>
          <a:prstGeom prst="rect">
            <a:avLst/>
          </a:prstGeom>
          <a:solidFill>
            <a:schemeClr val="accent1">
              <a:lumMod val="20000"/>
              <a:lumOff val="80000"/>
            </a:schemeClr>
          </a:solidFill>
          <a:ln w="19050">
            <a:solidFill>
              <a:schemeClr val="accent1">
                <a:lumMod val="50000"/>
              </a:schemeClr>
            </a:solidFill>
          </a:ln>
        </p:spPr>
        <p:txBody>
          <a:bodyPr wrap="square" rtlCol="0">
            <a:spAutoFit/>
          </a:bodyPr>
          <a:lstStyle/>
          <a:p>
            <a:pPr algn="ctr"/>
            <a:r>
              <a:rPr lang="en-GB" sz="2400" b="1" i="1" dirty="0">
                <a:solidFill>
                  <a:schemeClr val="accent1">
                    <a:lumMod val="50000"/>
                  </a:schemeClr>
                </a:solidFill>
                <a:latin typeface="Arial" panose="020B0604020202020204" pitchFamily="34" charset="0"/>
                <a:cs typeface="Arial" panose="020B0604020202020204" pitchFamily="34" charset="0"/>
              </a:rPr>
              <a:t>Single</a:t>
            </a:r>
          </a:p>
        </p:txBody>
      </p:sp>
      <p:sp>
        <p:nvSpPr>
          <p:cNvPr id="21" name="CuadroTexto 20">
            <a:extLst>
              <a:ext uri="{FF2B5EF4-FFF2-40B4-BE49-F238E27FC236}">
                <a16:creationId xmlns:a16="http://schemas.microsoft.com/office/drawing/2014/main" id="{49CBF07E-7843-4751-AE2E-8416DC2FD5A1}"/>
              </a:ext>
            </a:extLst>
          </p:cNvPr>
          <p:cNvSpPr txBox="1"/>
          <p:nvPr/>
        </p:nvSpPr>
        <p:spPr>
          <a:xfrm>
            <a:off x="9144551" y="3543315"/>
            <a:ext cx="1861481" cy="461665"/>
          </a:xfrm>
          <a:prstGeom prst="rect">
            <a:avLst/>
          </a:prstGeom>
          <a:solidFill>
            <a:schemeClr val="accent1">
              <a:lumMod val="20000"/>
              <a:lumOff val="80000"/>
            </a:schemeClr>
          </a:solidFill>
          <a:ln w="19050">
            <a:solidFill>
              <a:schemeClr val="accent1">
                <a:lumMod val="50000"/>
              </a:schemeClr>
            </a:solidFill>
          </a:ln>
        </p:spPr>
        <p:txBody>
          <a:bodyPr wrap="square" rtlCol="0">
            <a:spAutoFit/>
          </a:bodyPr>
          <a:lstStyle/>
          <a:p>
            <a:pPr algn="ctr"/>
            <a:r>
              <a:rPr lang="en-GB" sz="2400" b="1" i="1" dirty="0">
                <a:solidFill>
                  <a:schemeClr val="accent1">
                    <a:lumMod val="50000"/>
                  </a:schemeClr>
                </a:solidFill>
                <a:latin typeface="Arial" panose="020B0604020202020204" pitchFamily="34" charset="0"/>
                <a:cs typeface="Arial" panose="020B0604020202020204" pitchFamily="34" charset="0"/>
              </a:rPr>
              <a:t>Differential</a:t>
            </a:r>
          </a:p>
        </p:txBody>
      </p:sp>
      <p:sp>
        <p:nvSpPr>
          <p:cNvPr id="27" name="CuadroTexto 26">
            <a:extLst>
              <a:ext uri="{FF2B5EF4-FFF2-40B4-BE49-F238E27FC236}">
                <a16:creationId xmlns:a16="http://schemas.microsoft.com/office/drawing/2014/main" id="{825F0485-472B-4F40-8A2D-E66201F44659}"/>
              </a:ext>
            </a:extLst>
          </p:cNvPr>
          <p:cNvSpPr txBox="1"/>
          <p:nvPr/>
        </p:nvSpPr>
        <p:spPr>
          <a:xfrm>
            <a:off x="9673378" y="2221160"/>
            <a:ext cx="1861481" cy="461665"/>
          </a:xfrm>
          <a:prstGeom prst="rect">
            <a:avLst/>
          </a:prstGeom>
          <a:solidFill>
            <a:schemeClr val="bg2">
              <a:lumMod val="20000"/>
              <a:lumOff val="80000"/>
            </a:schemeClr>
          </a:solidFill>
          <a:ln w="19050">
            <a:solidFill>
              <a:schemeClr val="bg2">
                <a:lumMod val="50000"/>
              </a:schemeClr>
            </a:solidFill>
          </a:ln>
        </p:spPr>
        <p:txBody>
          <a:bodyPr wrap="square" rtlCol="0">
            <a:spAutoFit/>
          </a:bodyPr>
          <a:lstStyle/>
          <a:p>
            <a:pPr algn="ctr"/>
            <a:r>
              <a:rPr lang="en-GB" sz="2400" b="1" i="1" dirty="0">
                <a:solidFill>
                  <a:schemeClr val="bg2">
                    <a:lumMod val="50000"/>
                  </a:schemeClr>
                </a:solidFill>
                <a:latin typeface="Arial" panose="020B0604020202020204" pitchFamily="34" charset="0"/>
                <a:cs typeface="Arial" panose="020B0604020202020204" pitchFamily="34" charset="0"/>
              </a:rPr>
              <a:t>VOLTAGE</a:t>
            </a:r>
          </a:p>
        </p:txBody>
      </p:sp>
      <p:sp>
        <p:nvSpPr>
          <p:cNvPr id="28" name="CuadroTexto 27">
            <a:extLst>
              <a:ext uri="{FF2B5EF4-FFF2-40B4-BE49-F238E27FC236}">
                <a16:creationId xmlns:a16="http://schemas.microsoft.com/office/drawing/2014/main" id="{AC1646EE-417D-4C34-8B51-6B22C05969CA}"/>
              </a:ext>
            </a:extLst>
          </p:cNvPr>
          <p:cNvSpPr txBox="1"/>
          <p:nvPr/>
        </p:nvSpPr>
        <p:spPr>
          <a:xfrm>
            <a:off x="9673379" y="2811121"/>
            <a:ext cx="1861481" cy="461665"/>
          </a:xfrm>
          <a:prstGeom prst="rect">
            <a:avLst/>
          </a:prstGeom>
          <a:solidFill>
            <a:schemeClr val="bg2">
              <a:lumMod val="20000"/>
              <a:lumOff val="80000"/>
            </a:schemeClr>
          </a:solidFill>
          <a:ln w="19050">
            <a:solidFill>
              <a:schemeClr val="bg2">
                <a:lumMod val="50000"/>
              </a:schemeClr>
            </a:solidFill>
          </a:ln>
        </p:spPr>
        <p:txBody>
          <a:bodyPr wrap="square" rtlCol="0">
            <a:spAutoFit/>
          </a:bodyPr>
          <a:lstStyle/>
          <a:p>
            <a:pPr algn="ctr"/>
            <a:r>
              <a:rPr lang="en-GB" sz="2400" b="1" i="1" dirty="0">
                <a:solidFill>
                  <a:schemeClr val="bg2">
                    <a:lumMod val="50000"/>
                  </a:schemeClr>
                </a:solidFill>
                <a:latin typeface="Arial" panose="020B0604020202020204" pitchFamily="34" charset="0"/>
                <a:cs typeface="Arial" panose="020B0604020202020204" pitchFamily="34" charset="0"/>
              </a:rPr>
              <a:t>CURRENT</a:t>
            </a:r>
          </a:p>
        </p:txBody>
      </p:sp>
      <p:cxnSp>
        <p:nvCxnSpPr>
          <p:cNvPr id="7" name="Conector: angular 6">
            <a:extLst>
              <a:ext uri="{FF2B5EF4-FFF2-40B4-BE49-F238E27FC236}">
                <a16:creationId xmlns:a16="http://schemas.microsoft.com/office/drawing/2014/main" id="{84A986D5-FCCD-4D83-8D0F-18276391AB2B}"/>
              </a:ext>
            </a:extLst>
          </p:cNvPr>
          <p:cNvCxnSpPr>
            <a:cxnSpLocks/>
          </p:cNvCxnSpPr>
          <p:nvPr/>
        </p:nvCxnSpPr>
        <p:spPr>
          <a:xfrm>
            <a:off x="8642163" y="1539240"/>
            <a:ext cx="524400" cy="335968"/>
          </a:xfrm>
          <a:prstGeom prst="bentConnector3">
            <a:avLst>
              <a:gd name="adj1" fmla="val 595"/>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r 30">
            <a:extLst>
              <a:ext uri="{FF2B5EF4-FFF2-40B4-BE49-F238E27FC236}">
                <a16:creationId xmlns:a16="http://schemas.microsoft.com/office/drawing/2014/main" id="{64C33884-DEC9-4408-9FD1-9D922192E82C}"/>
              </a:ext>
            </a:extLst>
          </p:cNvPr>
          <p:cNvCxnSpPr>
            <a:cxnSpLocks/>
          </p:cNvCxnSpPr>
          <p:nvPr/>
        </p:nvCxnSpPr>
        <p:spPr>
          <a:xfrm rot="16200000" flipH="1">
            <a:off x="7773456" y="2387963"/>
            <a:ext cx="2229570" cy="492156"/>
          </a:xfrm>
          <a:prstGeom prst="bentConnector3">
            <a:avLst>
              <a:gd name="adj1" fmla="val 99898"/>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8D59B8D5-B7A1-4CF2-ADDA-03293AFAE361}"/>
              </a:ext>
            </a:extLst>
          </p:cNvPr>
          <p:cNvCxnSpPr>
            <a:endCxn id="27" idx="1"/>
          </p:cNvCxnSpPr>
          <p:nvPr/>
        </p:nvCxnSpPr>
        <p:spPr>
          <a:xfrm rot="16200000" flipH="1">
            <a:off x="9359300" y="2137915"/>
            <a:ext cx="352778" cy="275378"/>
          </a:xfrm>
          <a:prstGeom prst="bentConnector2">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321E42ED-1141-4576-BB87-2B0F0F741EE5}"/>
              </a:ext>
            </a:extLst>
          </p:cNvPr>
          <p:cNvCxnSpPr>
            <a:cxnSpLocks/>
          </p:cNvCxnSpPr>
          <p:nvPr/>
        </p:nvCxnSpPr>
        <p:spPr>
          <a:xfrm rot="16200000" flipH="1">
            <a:off x="9068204" y="2436779"/>
            <a:ext cx="934970" cy="275378"/>
          </a:xfrm>
          <a:prstGeom prst="bentConnector3">
            <a:avLst>
              <a:gd name="adj1" fmla="val 99987"/>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uadroTexto 41">
            <a:extLst>
              <a:ext uri="{FF2B5EF4-FFF2-40B4-BE49-F238E27FC236}">
                <a16:creationId xmlns:a16="http://schemas.microsoft.com/office/drawing/2014/main" id="{7AF8CB05-E5AF-4FAB-BBC2-D0BA249C45B9}"/>
              </a:ext>
            </a:extLst>
          </p:cNvPr>
          <p:cNvSpPr txBox="1"/>
          <p:nvPr/>
        </p:nvSpPr>
        <p:spPr>
          <a:xfrm>
            <a:off x="9693583" y="4120052"/>
            <a:ext cx="1861481" cy="461665"/>
          </a:xfrm>
          <a:prstGeom prst="rect">
            <a:avLst/>
          </a:prstGeom>
          <a:solidFill>
            <a:schemeClr val="bg2">
              <a:lumMod val="20000"/>
              <a:lumOff val="80000"/>
            </a:schemeClr>
          </a:solidFill>
          <a:ln w="19050">
            <a:solidFill>
              <a:schemeClr val="bg2">
                <a:lumMod val="50000"/>
              </a:schemeClr>
            </a:solidFill>
          </a:ln>
        </p:spPr>
        <p:txBody>
          <a:bodyPr wrap="square" rtlCol="0">
            <a:spAutoFit/>
          </a:bodyPr>
          <a:lstStyle/>
          <a:p>
            <a:pPr algn="ctr"/>
            <a:r>
              <a:rPr lang="en-GB" sz="2400" b="1" i="1" dirty="0">
                <a:solidFill>
                  <a:schemeClr val="bg2">
                    <a:lumMod val="50000"/>
                  </a:schemeClr>
                </a:solidFill>
                <a:latin typeface="Arial" panose="020B0604020202020204" pitchFamily="34" charset="0"/>
                <a:cs typeface="Arial" panose="020B0604020202020204" pitchFamily="34" charset="0"/>
              </a:rPr>
              <a:t>VOLTAGE</a:t>
            </a:r>
          </a:p>
        </p:txBody>
      </p:sp>
      <p:sp>
        <p:nvSpPr>
          <p:cNvPr id="52" name="CuadroTexto 51">
            <a:extLst>
              <a:ext uri="{FF2B5EF4-FFF2-40B4-BE49-F238E27FC236}">
                <a16:creationId xmlns:a16="http://schemas.microsoft.com/office/drawing/2014/main" id="{C3B24115-BBF4-41C2-97AD-A1061D985C29}"/>
              </a:ext>
            </a:extLst>
          </p:cNvPr>
          <p:cNvSpPr txBox="1"/>
          <p:nvPr/>
        </p:nvSpPr>
        <p:spPr>
          <a:xfrm>
            <a:off x="9693584" y="4710013"/>
            <a:ext cx="1861481" cy="461665"/>
          </a:xfrm>
          <a:prstGeom prst="rect">
            <a:avLst/>
          </a:prstGeom>
          <a:solidFill>
            <a:schemeClr val="bg2">
              <a:lumMod val="20000"/>
              <a:lumOff val="80000"/>
            </a:schemeClr>
          </a:solidFill>
          <a:ln w="19050">
            <a:solidFill>
              <a:schemeClr val="bg2">
                <a:lumMod val="50000"/>
              </a:schemeClr>
            </a:solidFill>
          </a:ln>
        </p:spPr>
        <p:txBody>
          <a:bodyPr wrap="square" rtlCol="0">
            <a:spAutoFit/>
          </a:bodyPr>
          <a:lstStyle/>
          <a:p>
            <a:pPr algn="ctr"/>
            <a:r>
              <a:rPr lang="en-GB" sz="2400" b="1" i="1" dirty="0">
                <a:solidFill>
                  <a:schemeClr val="bg2">
                    <a:lumMod val="50000"/>
                  </a:schemeClr>
                </a:solidFill>
                <a:latin typeface="Arial" panose="020B0604020202020204" pitchFamily="34" charset="0"/>
                <a:cs typeface="Arial" panose="020B0604020202020204" pitchFamily="34" charset="0"/>
              </a:rPr>
              <a:t>CURRENT</a:t>
            </a:r>
          </a:p>
        </p:txBody>
      </p:sp>
      <p:cxnSp>
        <p:nvCxnSpPr>
          <p:cNvPr id="53" name="Conector: angular 52">
            <a:extLst>
              <a:ext uri="{FF2B5EF4-FFF2-40B4-BE49-F238E27FC236}">
                <a16:creationId xmlns:a16="http://schemas.microsoft.com/office/drawing/2014/main" id="{364A4FC5-2BB1-4D92-AF26-1E1D0D93E6AF}"/>
              </a:ext>
            </a:extLst>
          </p:cNvPr>
          <p:cNvCxnSpPr>
            <a:endCxn id="42" idx="1"/>
          </p:cNvCxnSpPr>
          <p:nvPr/>
        </p:nvCxnSpPr>
        <p:spPr>
          <a:xfrm rot="16200000" flipH="1">
            <a:off x="9379505" y="4036807"/>
            <a:ext cx="352778" cy="275378"/>
          </a:xfrm>
          <a:prstGeom prst="bentConnector2">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angular 53">
            <a:extLst>
              <a:ext uri="{FF2B5EF4-FFF2-40B4-BE49-F238E27FC236}">
                <a16:creationId xmlns:a16="http://schemas.microsoft.com/office/drawing/2014/main" id="{9771311F-7FAF-4C1C-92C3-EEE64FF86C8A}"/>
              </a:ext>
            </a:extLst>
          </p:cNvPr>
          <p:cNvCxnSpPr>
            <a:cxnSpLocks/>
          </p:cNvCxnSpPr>
          <p:nvPr/>
        </p:nvCxnSpPr>
        <p:spPr>
          <a:xfrm rot="16200000" flipH="1">
            <a:off x="9088409" y="4335671"/>
            <a:ext cx="934970" cy="275378"/>
          </a:xfrm>
          <a:prstGeom prst="bentConnector3">
            <a:avLst>
              <a:gd name="adj1" fmla="val 99987"/>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790109337"/>
      </p:ext>
    </p:extLst>
  </p:cSld>
  <p:clrMapOvr>
    <a:masterClrMapping/>
  </p:clrMapOvr>
  <mc:AlternateContent xmlns:mc="http://schemas.openxmlformats.org/markup-compatibility/2006" xmlns:p14="http://schemas.microsoft.com/office/powerpoint/2010/main">
    <mc:Choice Requires="p14">
      <p:transition spd="slow" p14:dur="2000" advTm="81580"/>
    </mc:Choice>
    <mc:Fallback xmlns="">
      <p:transition spd="slow" advTm="8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45" grpId="0" animBg="1"/>
      <p:bldP spid="46" grpId="0" animBg="1"/>
      <p:bldP spid="47" grpId="0" animBg="1"/>
      <p:bldP spid="48" grpId="0" animBg="1"/>
      <p:bldP spid="49" grpId="0" animBg="1"/>
      <p:bldP spid="50" grpId="0" animBg="1"/>
      <p:bldP spid="51" grpId="0" animBg="1"/>
      <p:bldP spid="20" grpId="0" animBg="1"/>
      <p:bldP spid="21" grpId="0" animBg="1"/>
      <p:bldP spid="27" grpId="0" animBg="1"/>
      <p:bldP spid="28" grpId="0" animBg="1"/>
      <p:bldP spid="42" grpId="0" animBg="1"/>
      <p:bldP spid="5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8|9.5|6.1|18.8|7.3|19.2"/>
</p:tagLst>
</file>

<file path=ppt/tags/tag10.xml><?xml version="1.0" encoding="utf-8"?>
<p:tagLst xmlns:a="http://schemas.openxmlformats.org/drawingml/2006/main" xmlns:r="http://schemas.openxmlformats.org/officeDocument/2006/relationships" xmlns:p="http://schemas.openxmlformats.org/presentationml/2006/main">
  <p:tag name="TIMING" val="|9.8|9.5|6.1|18.8|7.3|19.2"/>
</p:tagLst>
</file>

<file path=ppt/tags/tag11.xml><?xml version="1.0" encoding="utf-8"?>
<p:tagLst xmlns:a="http://schemas.openxmlformats.org/drawingml/2006/main" xmlns:r="http://schemas.openxmlformats.org/officeDocument/2006/relationships" xmlns:p="http://schemas.openxmlformats.org/presentationml/2006/main">
  <p:tag name="TIMING" val="|9.8|9.5|6.1|18.8|7.3|19.2"/>
</p:tagLst>
</file>

<file path=ppt/tags/tag12.xml><?xml version="1.0" encoding="utf-8"?>
<p:tagLst xmlns:a="http://schemas.openxmlformats.org/drawingml/2006/main" xmlns:r="http://schemas.openxmlformats.org/officeDocument/2006/relationships" xmlns:p="http://schemas.openxmlformats.org/presentationml/2006/main">
  <p:tag name="TIMING" val="|9.8|9.5|6.1|18.8|7.3|19.2"/>
</p:tagLst>
</file>

<file path=ppt/tags/tag13.xml><?xml version="1.0" encoding="utf-8"?>
<p:tagLst xmlns:a="http://schemas.openxmlformats.org/drawingml/2006/main" xmlns:r="http://schemas.openxmlformats.org/officeDocument/2006/relationships" xmlns:p="http://schemas.openxmlformats.org/presentationml/2006/main">
  <p:tag name="TIMING" val="|9.8|9.5|6.1|18.8|7.3|19.2"/>
</p:tagLst>
</file>

<file path=ppt/tags/tag14.xml><?xml version="1.0" encoding="utf-8"?>
<p:tagLst xmlns:a="http://schemas.openxmlformats.org/drawingml/2006/main" xmlns:r="http://schemas.openxmlformats.org/officeDocument/2006/relationships" xmlns:p="http://schemas.openxmlformats.org/presentationml/2006/main">
  <p:tag name="TIMING" val="|9.8|9.5|6.1|18.8|7.3|19.2"/>
</p:tagLst>
</file>

<file path=ppt/tags/tag15.xml><?xml version="1.0" encoding="utf-8"?>
<p:tagLst xmlns:a="http://schemas.openxmlformats.org/drawingml/2006/main" xmlns:r="http://schemas.openxmlformats.org/officeDocument/2006/relationships" xmlns:p="http://schemas.openxmlformats.org/presentationml/2006/main">
  <p:tag name="TIMING" val="|9.8|9.5|6.1|18.8|7.3|19.2"/>
</p:tagLst>
</file>

<file path=ppt/tags/tag16.xml><?xml version="1.0" encoding="utf-8"?>
<p:tagLst xmlns:a="http://schemas.openxmlformats.org/drawingml/2006/main" xmlns:r="http://schemas.openxmlformats.org/officeDocument/2006/relationships" xmlns:p="http://schemas.openxmlformats.org/presentationml/2006/main">
  <p:tag name="TIMING" val="|9.8|9.5|6.1|18.8|7.3|19.2"/>
</p:tagLst>
</file>

<file path=ppt/tags/tag17.xml><?xml version="1.0" encoding="utf-8"?>
<p:tagLst xmlns:a="http://schemas.openxmlformats.org/drawingml/2006/main" xmlns:r="http://schemas.openxmlformats.org/officeDocument/2006/relationships" xmlns:p="http://schemas.openxmlformats.org/presentationml/2006/main">
  <p:tag name="TIMING" val="|9.8|9.5|6.1|18.8|7.3|19.2"/>
</p:tagLst>
</file>

<file path=ppt/tags/tag18.xml><?xml version="1.0" encoding="utf-8"?>
<p:tagLst xmlns:a="http://schemas.openxmlformats.org/drawingml/2006/main" xmlns:r="http://schemas.openxmlformats.org/officeDocument/2006/relationships" xmlns:p="http://schemas.openxmlformats.org/presentationml/2006/main">
  <p:tag name="TIMING" val="|9.8|9.5|6.1|18.8|7.3|19.2"/>
</p:tagLst>
</file>

<file path=ppt/tags/tag19.xml><?xml version="1.0" encoding="utf-8"?>
<p:tagLst xmlns:a="http://schemas.openxmlformats.org/drawingml/2006/main" xmlns:r="http://schemas.openxmlformats.org/officeDocument/2006/relationships" xmlns:p="http://schemas.openxmlformats.org/presentationml/2006/main">
  <p:tag name="TIMING" val="|9.8|9.5|6.1|18.8|7.3|19.2"/>
</p:tagLst>
</file>

<file path=ppt/tags/tag2.xml><?xml version="1.0" encoding="utf-8"?>
<p:tagLst xmlns:a="http://schemas.openxmlformats.org/drawingml/2006/main" xmlns:r="http://schemas.openxmlformats.org/officeDocument/2006/relationships" xmlns:p="http://schemas.openxmlformats.org/presentationml/2006/main">
  <p:tag name="TIMING" val="|9.8|9.5|6.1|18.8|7.3|19.2"/>
</p:tagLst>
</file>

<file path=ppt/tags/tag20.xml><?xml version="1.0" encoding="utf-8"?>
<p:tagLst xmlns:a="http://schemas.openxmlformats.org/drawingml/2006/main" xmlns:r="http://schemas.openxmlformats.org/officeDocument/2006/relationships" xmlns:p="http://schemas.openxmlformats.org/presentationml/2006/main">
  <p:tag name="TIMING" val="|9.8|9.5|6.1|18.8|7.3|19.2"/>
</p:tagLst>
</file>

<file path=ppt/tags/tag21.xml><?xml version="1.0" encoding="utf-8"?>
<p:tagLst xmlns:a="http://schemas.openxmlformats.org/drawingml/2006/main" xmlns:r="http://schemas.openxmlformats.org/officeDocument/2006/relationships" xmlns:p="http://schemas.openxmlformats.org/presentationml/2006/main">
  <p:tag name="TIMING" val="|9.8|9.5|6.1|18.8|7.3|19.2"/>
</p:tagLst>
</file>

<file path=ppt/tags/tag22.xml><?xml version="1.0" encoding="utf-8"?>
<p:tagLst xmlns:a="http://schemas.openxmlformats.org/drawingml/2006/main" xmlns:r="http://schemas.openxmlformats.org/officeDocument/2006/relationships" xmlns:p="http://schemas.openxmlformats.org/presentationml/2006/main">
  <p:tag name="TIMING" val="|9.8|9.5|6.1|18.8|7.3|19.2"/>
</p:tagLst>
</file>

<file path=ppt/tags/tag23.xml><?xml version="1.0" encoding="utf-8"?>
<p:tagLst xmlns:a="http://schemas.openxmlformats.org/drawingml/2006/main" xmlns:r="http://schemas.openxmlformats.org/officeDocument/2006/relationships" xmlns:p="http://schemas.openxmlformats.org/presentationml/2006/main">
  <p:tag name="TIMING" val="|9.8|9.5|6.1|18.8|7.3|19.2"/>
</p:tagLst>
</file>

<file path=ppt/tags/tag24.xml><?xml version="1.0" encoding="utf-8"?>
<p:tagLst xmlns:a="http://schemas.openxmlformats.org/drawingml/2006/main" xmlns:r="http://schemas.openxmlformats.org/officeDocument/2006/relationships" xmlns:p="http://schemas.openxmlformats.org/presentationml/2006/main">
  <p:tag name="TIMING" val="|9.8|9.5|6.1|18.8|7.3|19.2"/>
</p:tagLst>
</file>

<file path=ppt/tags/tag25.xml><?xml version="1.0" encoding="utf-8"?>
<p:tagLst xmlns:a="http://schemas.openxmlformats.org/drawingml/2006/main" xmlns:r="http://schemas.openxmlformats.org/officeDocument/2006/relationships" xmlns:p="http://schemas.openxmlformats.org/presentationml/2006/main">
  <p:tag name="TIMING" val="|9.8|9.5|6.1|18.8|7.3|19.2"/>
</p:tagLst>
</file>

<file path=ppt/tags/tag26.xml><?xml version="1.0" encoding="utf-8"?>
<p:tagLst xmlns:a="http://schemas.openxmlformats.org/drawingml/2006/main" xmlns:r="http://schemas.openxmlformats.org/officeDocument/2006/relationships" xmlns:p="http://schemas.openxmlformats.org/presentationml/2006/main">
  <p:tag name="TIMING" val="|9.8|9.5|6.1|18.8|7.3|19.2"/>
</p:tagLst>
</file>

<file path=ppt/tags/tag27.xml><?xml version="1.0" encoding="utf-8"?>
<p:tagLst xmlns:a="http://schemas.openxmlformats.org/drawingml/2006/main" xmlns:r="http://schemas.openxmlformats.org/officeDocument/2006/relationships" xmlns:p="http://schemas.openxmlformats.org/presentationml/2006/main">
  <p:tag name="TIMING" val="|9.8|9.5|6.1|18.8|7.3|19.2"/>
</p:tagLst>
</file>

<file path=ppt/tags/tag28.xml><?xml version="1.0" encoding="utf-8"?>
<p:tagLst xmlns:a="http://schemas.openxmlformats.org/drawingml/2006/main" xmlns:r="http://schemas.openxmlformats.org/officeDocument/2006/relationships" xmlns:p="http://schemas.openxmlformats.org/presentationml/2006/main">
  <p:tag name="TIMING" val="|9.8|9.5|6.1|18.8|7.3|19.2"/>
</p:tagLst>
</file>

<file path=ppt/tags/tag29.xml><?xml version="1.0" encoding="utf-8"?>
<p:tagLst xmlns:a="http://schemas.openxmlformats.org/drawingml/2006/main" xmlns:r="http://schemas.openxmlformats.org/officeDocument/2006/relationships" xmlns:p="http://schemas.openxmlformats.org/presentationml/2006/main">
  <p:tag name="TIMING" val="|9.8|9.5|6.1|18.8|7.3|19.2"/>
</p:tagLst>
</file>

<file path=ppt/tags/tag3.xml><?xml version="1.0" encoding="utf-8"?>
<p:tagLst xmlns:a="http://schemas.openxmlformats.org/drawingml/2006/main" xmlns:r="http://schemas.openxmlformats.org/officeDocument/2006/relationships" xmlns:p="http://schemas.openxmlformats.org/presentationml/2006/main">
  <p:tag name="TIMING" val="|9.8|9.5|6.1|18.8|7.3|19.2"/>
</p:tagLst>
</file>

<file path=ppt/tags/tag30.xml><?xml version="1.0" encoding="utf-8"?>
<p:tagLst xmlns:a="http://schemas.openxmlformats.org/drawingml/2006/main" xmlns:r="http://schemas.openxmlformats.org/officeDocument/2006/relationships" xmlns:p="http://schemas.openxmlformats.org/presentationml/2006/main">
  <p:tag name="TIMING" val="|9.8|9.5|6.1|18.8|7.3|19.2"/>
</p:tagLst>
</file>

<file path=ppt/tags/tag31.xml><?xml version="1.0" encoding="utf-8"?>
<p:tagLst xmlns:a="http://schemas.openxmlformats.org/drawingml/2006/main" xmlns:r="http://schemas.openxmlformats.org/officeDocument/2006/relationships" xmlns:p="http://schemas.openxmlformats.org/presentationml/2006/main">
  <p:tag name="TIMING" val="|9.8|9.5|6.1|18.8|7.3|19.2"/>
</p:tagLst>
</file>

<file path=ppt/tags/tag32.xml><?xml version="1.0" encoding="utf-8"?>
<p:tagLst xmlns:a="http://schemas.openxmlformats.org/drawingml/2006/main" xmlns:r="http://schemas.openxmlformats.org/officeDocument/2006/relationships" xmlns:p="http://schemas.openxmlformats.org/presentationml/2006/main">
  <p:tag name="TIMING" val="|9.8|9.5|6.1|18.8|7.3|19.2"/>
</p:tagLst>
</file>

<file path=ppt/tags/tag33.xml><?xml version="1.0" encoding="utf-8"?>
<p:tagLst xmlns:a="http://schemas.openxmlformats.org/drawingml/2006/main" xmlns:r="http://schemas.openxmlformats.org/officeDocument/2006/relationships" xmlns:p="http://schemas.openxmlformats.org/presentationml/2006/main">
  <p:tag name="TIMING" val="|9.8|9.5|6.1|18.8|7.3|19.2"/>
</p:tagLst>
</file>

<file path=ppt/tags/tag34.xml><?xml version="1.0" encoding="utf-8"?>
<p:tagLst xmlns:a="http://schemas.openxmlformats.org/drawingml/2006/main" xmlns:r="http://schemas.openxmlformats.org/officeDocument/2006/relationships" xmlns:p="http://schemas.openxmlformats.org/presentationml/2006/main">
  <p:tag name="TIMING" val="|9.8|9.5|6.1|18.8|7.3|19.2"/>
</p:tagLst>
</file>

<file path=ppt/tags/tag35.xml><?xml version="1.0" encoding="utf-8"?>
<p:tagLst xmlns:a="http://schemas.openxmlformats.org/drawingml/2006/main" xmlns:r="http://schemas.openxmlformats.org/officeDocument/2006/relationships" xmlns:p="http://schemas.openxmlformats.org/presentationml/2006/main">
  <p:tag name="TIMING" val="|9.8|9.5|6.1|18.8|7.3|19.2"/>
</p:tagLst>
</file>

<file path=ppt/tags/tag36.xml><?xml version="1.0" encoding="utf-8"?>
<p:tagLst xmlns:a="http://schemas.openxmlformats.org/drawingml/2006/main" xmlns:r="http://schemas.openxmlformats.org/officeDocument/2006/relationships" xmlns:p="http://schemas.openxmlformats.org/presentationml/2006/main">
  <p:tag name="TIMING" val="|9.8|9.5|6.1|18.8|7.3|19.2"/>
</p:tagLst>
</file>

<file path=ppt/tags/tag37.xml><?xml version="1.0" encoding="utf-8"?>
<p:tagLst xmlns:a="http://schemas.openxmlformats.org/drawingml/2006/main" xmlns:r="http://schemas.openxmlformats.org/officeDocument/2006/relationships" xmlns:p="http://schemas.openxmlformats.org/presentationml/2006/main">
  <p:tag name="TIMING" val="|9.8|9.5|6.1|18.8|7.3|19.2"/>
</p:tagLst>
</file>

<file path=ppt/tags/tag38.xml><?xml version="1.0" encoding="utf-8"?>
<p:tagLst xmlns:a="http://schemas.openxmlformats.org/drawingml/2006/main" xmlns:r="http://schemas.openxmlformats.org/officeDocument/2006/relationships" xmlns:p="http://schemas.openxmlformats.org/presentationml/2006/main">
  <p:tag name="TIMING" val="|9.8|9.5|6.1|18.8|7.3|19.2"/>
</p:tagLst>
</file>

<file path=ppt/tags/tag39.xml><?xml version="1.0" encoding="utf-8"?>
<p:tagLst xmlns:a="http://schemas.openxmlformats.org/drawingml/2006/main" xmlns:r="http://schemas.openxmlformats.org/officeDocument/2006/relationships" xmlns:p="http://schemas.openxmlformats.org/presentationml/2006/main">
  <p:tag name="TIMING" val="|9.8|9.5|6.1|18.8|7.3|19.2"/>
</p:tagLst>
</file>

<file path=ppt/tags/tag4.xml><?xml version="1.0" encoding="utf-8"?>
<p:tagLst xmlns:a="http://schemas.openxmlformats.org/drawingml/2006/main" xmlns:r="http://schemas.openxmlformats.org/officeDocument/2006/relationships" xmlns:p="http://schemas.openxmlformats.org/presentationml/2006/main">
  <p:tag name="TIMING" val="|9.8|9.5|6.1|18.8|7.3|19.2"/>
</p:tagLst>
</file>

<file path=ppt/tags/tag40.xml><?xml version="1.0" encoding="utf-8"?>
<p:tagLst xmlns:a="http://schemas.openxmlformats.org/drawingml/2006/main" xmlns:r="http://schemas.openxmlformats.org/officeDocument/2006/relationships" xmlns:p="http://schemas.openxmlformats.org/presentationml/2006/main">
  <p:tag name="TIMING" val="|9.8|9.5|6.1|18.8|7.3|19.2"/>
</p:tagLst>
</file>

<file path=ppt/tags/tag41.xml><?xml version="1.0" encoding="utf-8"?>
<p:tagLst xmlns:a="http://schemas.openxmlformats.org/drawingml/2006/main" xmlns:r="http://schemas.openxmlformats.org/officeDocument/2006/relationships" xmlns:p="http://schemas.openxmlformats.org/presentationml/2006/main">
  <p:tag name="TIMING" val="|9.8|9.5|6.1|18.8|7.3|19.2"/>
</p:tagLst>
</file>

<file path=ppt/tags/tag42.xml><?xml version="1.0" encoding="utf-8"?>
<p:tagLst xmlns:a="http://schemas.openxmlformats.org/drawingml/2006/main" xmlns:r="http://schemas.openxmlformats.org/officeDocument/2006/relationships" xmlns:p="http://schemas.openxmlformats.org/presentationml/2006/main">
  <p:tag name="TIMING" val="|9.8|9.5|6.1|18.8|7.3|19.2"/>
</p:tagLst>
</file>

<file path=ppt/tags/tag43.xml><?xml version="1.0" encoding="utf-8"?>
<p:tagLst xmlns:a="http://schemas.openxmlformats.org/drawingml/2006/main" xmlns:r="http://schemas.openxmlformats.org/officeDocument/2006/relationships" xmlns:p="http://schemas.openxmlformats.org/presentationml/2006/main">
  <p:tag name="TIMING" val="|9.8|9.5|6.1|18.8|7.3|19.2"/>
</p:tagLst>
</file>

<file path=ppt/tags/tag44.xml><?xml version="1.0" encoding="utf-8"?>
<p:tagLst xmlns:a="http://schemas.openxmlformats.org/drawingml/2006/main" xmlns:r="http://schemas.openxmlformats.org/officeDocument/2006/relationships" xmlns:p="http://schemas.openxmlformats.org/presentationml/2006/main">
  <p:tag name="TIMING" val="|9.8|9.5|6.1|18.8|7.3|19.2"/>
</p:tagLst>
</file>

<file path=ppt/tags/tag45.xml><?xml version="1.0" encoding="utf-8"?>
<p:tagLst xmlns:a="http://schemas.openxmlformats.org/drawingml/2006/main" xmlns:r="http://schemas.openxmlformats.org/officeDocument/2006/relationships" xmlns:p="http://schemas.openxmlformats.org/presentationml/2006/main">
  <p:tag name="TIMING" val="|9.8|9.5|6.1|18.8|7.3|19.2"/>
</p:tagLst>
</file>

<file path=ppt/tags/tag46.xml><?xml version="1.0" encoding="utf-8"?>
<p:tagLst xmlns:a="http://schemas.openxmlformats.org/drawingml/2006/main" xmlns:r="http://schemas.openxmlformats.org/officeDocument/2006/relationships" xmlns:p="http://schemas.openxmlformats.org/presentationml/2006/main">
  <p:tag name="TIMING" val="|9.8|9.5|6.1|18.8|7.3|19.2"/>
</p:tagLst>
</file>

<file path=ppt/tags/tag47.xml><?xml version="1.0" encoding="utf-8"?>
<p:tagLst xmlns:a="http://schemas.openxmlformats.org/drawingml/2006/main" xmlns:r="http://schemas.openxmlformats.org/officeDocument/2006/relationships" xmlns:p="http://schemas.openxmlformats.org/presentationml/2006/main">
  <p:tag name="TIMING" val="|9.8|9.5|6.1|18.8|7.3|19.2"/>
</p:tagLst>
</file>

<file path=ppt/tags/tag48.xml><?xml version="1.0" encoding="utf-8"?>
<p:tagLst xmlns:a="http://schemas.openxmlformats.org/drawingml/2006/main" xmlns:r="http://schemas.openxmlformats.org/officeDocument/2006/relationships" xmlns:p="http://schemas.openxmlformats.org/presentationml/2006/main">
  <p:tag name="TIMING" val="|9.8|9.5|6.1|18.8|7.3|19.2"/>
</p:tagLst>
</file>

<file path=ppt/tags/tag49.xml><?xml version="1.0" encoding="utf-8"?>
<p:tagLst xmlns:a="http://schemas.openxmlformats.org/drawingml/2006/main" xmlns:r="http://schemas.openxmlformats.org/officeDocument/2006/relationships" xmlns:p="http://schemas.openxmlformats.org/presentationml/2006/main">
  <p:tag name="TIMING" val="|9.8|9.5|6.1|18.8|7.3|19.2"/>
</p:tagLst>
</file>

<file path=ppt/tags/tag5.xml><?xml version="1.0" encoding="utf-8"?>
<p:tagLst xmlns:a="http://schemas.openxmlformats.org/drawingml/2006/main" xmlns:r="http://schemas.openxmlformats.org/officeDocument/2006/relationships" xmlns:p="http://schemas.openxmlformats.org/presentationml/2006/main">
  <p:tag name="TIMING" val="|9.8|9.5|6.1|18.8|7.3|19.2"/>
</p:tagLst>
</file>

<file path=ppt/tags/tag50.xml><?xml version="1.0" encoding="utf-8"?>
<p:tagLst xmlns:a="http://schemas.openxmlformats.org/drawingml/2006/main" xmlns:r="http://schemas.openxmlformats.org/officeDocument/2006/relationships" xmlns:p="http://schemas.openxmlformats.org/presentationml/2006/main">
  <p:tag name="TIMING" val="|9.8|9.5|6.1|18.8|7.3|19.2"/>
</p:tagLst>
</file>

<file path=ppt/tags/tag51.xml><?xml version="1.0" encoding="utf-8"?>
<p:tagLst xmlns:a="http://schemas.openxmlformats.org/drawingml/2006/main" xmlns:r="http://schemas.openxmlformats.org/officeDocument/2006/relationships" xmlns:p="http://schemas.openxmlformats.org/presentationml/2006/main">
  <p:tag name="TIMING" val="|9.8|9.5|6.1|18.8|7.3|19.2"/>
</p:tagLst>
</file>

<file path=ppt/tags/tag52.xml><?xml version="1.0" encoding="utf-8"?>
<p:tagLst xmlns:a="http://schemas.openxmlformats.org/drawingml/2006/main" xmlns:r="http://schemas.openxmlformats.org/officeDocument/2006/relationships" xmlns:p="http://schemas.openxmlformats.org/presentationml/2006/main">
  <p:tag name="TIMING" val="|9.8|9.5|6.1|18.8|7.3|19.2"/>
</p:tagLst>
</file>

<file path=ppt/tags/tag53.xml><?xml version="1.0" encoding="utf-8"?>
<p:tagLst xmlns:a="http://schemas.openxmlformats.org/drawingml/2006/main" xmlns:r="http://schemas.openxmlformats.org/officeDocument/2006/relationships" xmlns:p="http://schemas.openxmlformats.org/presentationml/2006/main">
  <p:tag name="TIMING" val="|9.8|9.5|6.1|18.8|7.3|19.2"/>
</p:tagLst>
</file>

<file path=ppt/tags/tag54.xml><?xml version="1.0" encoding="utf-8"?>
<p:tagLst xmlns:a="http://schemas.openxmlformats.org/drawingml/2006/main" xmlns:r="http://schemas.openxmlformats.org/officeDocument/2006/relationships" xmlns:p="http://schemas.openxmlformats.org/presentationml/2006/main">
  <p:tag name="TIMING" val="|9.8|9.5|6.1|18.8|7.3|19.2"/>
</p:tagLst>
</file>

<file path=ppt/tags/tag55.xml><?xml version="1.0" encoding="utf-8"?>
<p:tagLst xmlns:a="http://schemas.openxmlformats.org/drawingml/2006/main" xmlns:r="http://schemas.openxmlformats.org/officeDocument/2006/relationships" xmlns:p="http://schemas.openxmlformats.org/presentationml/2006/main">
  <p:tag name="TIMING" val="|9.8|9.5|6.1|18.8|7.3|19.2"/>
</p:tagLst>
</file>

<file path=ppt/tags/tag56.xml><?xml version="1.0" encoding="utf-8"?>
<p:tagLst xmlns:a="http://schemas.openxmlformats.org/drawingml/2006/main" xmlns:r="http://schemas.openxmlformats.org/officeDocument/2006/relationships" xmlns:p="http://schemas.openxmlformats.org/presentationml/2006/main">
  <p:tag name="TIMING" val="|9.8|9.5|6.1|18.8|7.3|19.2"/>
</p:tagLst>
</file>

<file path=ppt/tags/tag57.xml><?xml version="1.0" encoding="utf-8"?>
<p:tagLst xmlns:a="http://schemas.openxmlformats.org/drawingml/2006/main" xmlns:r="http://schemas.openxmlformats.org/officeDocument/2006/relationships" xmlns:p="http://schemas.openxmlformats.org/presentationml/2006/main">
  <p:tag name="TIMING" val="|9.8|9.5|6.1|18.8|7.3|19.2"/>
</p:tagLst>
</file>

<file path=ppt/tags/tag58.xml><?xml version="1.0" encoding="utf-8"?>
<p:tagLst xmlns:a="http://schemas.openxmlformats.org/drawingml/2006/main" xmlns:r="http://schemas.openxmlformats.org/officeDocument/2006/relationships" xmlns:p="http://schemas.openxmlformats.org/presentationml/2006/main">
  <p:tag name="TIMING" val="|9.8|9.5|6.1|18.8|7.3|19.2"/>
</p:tagLst>
</file>

<file path=ppt/tags/tag59.xml><?xml version="1.0" encoding="utf-8"?>
<p:tagLst xmlns:a="http://schemas.openxmlformats.org/drawingml/2006/main" xmlns:r="http://schemas.openxmlformats.org/officeDocument/2006/relationships" xmlns:p="http://schemas.openxmlformats.org/presentationml/2006/main">
  <p:tag name="TIMING" val="|9.8|9.5|6.1|18.8|7.3|19.2"/>
</p:tagLst>
</file>

<file path=ppt/tags/tag6.xml><?xml version="1.0" encoding="utf-8"?>
<p:tagLst xmlns:a="http://schemas.openxmlformats.org/drawingml/2006/main" xmlns:r="http://schemas.openxmlformats.org/officeDocument/2006/relationships" xmlns:p="http://schemas.openxmlformats.org/presentationml/2006/main">
  <p:tag name="TIMING" val="|9.8|9.5|6.1|18.8|7.3|19.2"/>
</p:tagLst>
</file>

<file path=ppt/tags/tag7.xml><?xml version="1.0" encoding="utf-8"?>
<p:tagLst xmlns:a="http://schemas.openxmlformats.org/drawingml/2006/main" xmlns:r="http://schemas.openxmlformats.org/officeDocument/2006/relationships" xmlns:p="http://schemas.openxmlformats.org/presentationml/2006/main">
  <p:tag name="TIMING" val="|9.8|9.5|6.1|18.8|7.3|19.2"/>
</p:tagLst>
</file>

<file path=ppt/tags/tag8.xml><?xml version="1.0" encoding="utf-8"?>
<p:tagLst xmlns:a="http://schemas.openxmlformats.org/drawingml/2006/main" xmlns:r="http://schemas.openxmlformats.org/officeDocument/2006/relationships" xmlns:p="http://schemas.openxmlformats.org/presentationml/2006/main">
  <p:tag name="TIMING" val="|9.8|9.5|6.1|18.8|7.3|19.2"/>
</p:tagLst>
</file>

<file path=ppt/tags/tag9.xml><?xml version="1.0" encoding="utf-8"?>
<p:tagLst xmlns:a="http://schemas.openxmlformats.org/drawingml/2006/main" xmlns:r="http://schemas.openxmlformats.org/officeDocument/2006/relationships" xmlns:p="http://schemas.openxmlformats.org/presentationml/2006/main">
  <p:tag name="TIMING" val="|9.8|9.5|6.1|18.8|7.3|19.2"/>
</p:tagLst>
</file>

<file path=ppt/theme/theme1.xml><?xml version="1.0" encoding="utf-8"?>
<a:theme xmlns:a="http://schemas.openxmlformats.org/drawingml/2006/main" name="Tema IMSE AzulVerde 16.9">
  <a:themeElements>
    <a:clrScheme name="IMSE Azul verde">
      <a:dk1>
        <a:srgbClr val="0069B2"/>
      </a:dk1>
      <a:lt1>
        <a:sysClr val="window" lastClr="FFFFFF"/>
      </a:lt1>
      <a:dk2>
        <a:srgbClr val="87888A"/>
      </a:dk2>
      <a:lt2>
        <a:srgbClr val="F8B334"/>
      </a:lt2>
      <a:accent1>
        <a:srgbClr val="E32020"/>
      </a:accent1>
      <a:accent2>
        <a:srgbClr val="008EAB"/>
      </a:accent2>
      <a:accent3>
        <a:srgbClr val="EC7427"/>
      </a:accent3>
      <a:accent4>
        <a:srgbClr val="5DB794"/>
      </a:accent4>
      <a:accent5>
        <a:srgbClr val="F39D67"/>
      </a:accent5>
      <a:accent6>
        <a:srgbClr val="4CB0C4"/>
      </a:accent6>
      <a:hlink>
        <a:srgbClr val="4A96CD"/>
      </a:hlink>
      <a:folHlink>
        <a:srgbClr val="EB6262"/>
      </a:folHlink>
    </a:clrScheme>
    <a:fontScheme name="IMSE">
      <a:majorFont>
        <a:latin typeface="Georgia"/>
        <a:ea typeface=""/>
        <a:cs typeface=""/>
      </a:majorFont>
      <a:minorFont>
        <a:latin typeface="Verdana"/>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 IMSE AzulVerde 16.9" id="{137E2155-2D15-4E86-9A62-568EBD740C1C}" vid="{53C078B8-C01D-4929-A6D2-2DAED064F527}"/>
    </a:ext>
  </a:extLst>
</a:theme>
</file>

<file path=ppt/theme/theme2.xml><?xml version="1.0" encoding="utf-8"?>
<a:theme xmlns:a="http://schemas.openxmlformats.org/drawingml/2006/main" name="Diseño personalizado">
  <a:themeElements>
    <a:clrScheme name="IMSE Azul verde">
      <a:dk1>
        <a:srgbClr val="0069B2"/>
      </a:dk1>
      <a:lt1>
        <a:sysClr val="window" lastClr="FFFFFF"/>
      </a:lt1>
      <a:dk2>
        <a:srgbClr val="87888A"/>
      </a:dk2>
      <a:lt2>
        <a:srgbClr val="F8B334"/>
      </a:lt2>
      <a:accent1>
        <a:srgbClr val="E32020"/>
      </a:accent1>
      <a:accent2>
        <a:srgbClr val="008EAB"/>
      </a:accent2>
      <a:accent3>
        <a:srgbClr val="EC7427"/>
      </a:accent3>
      <a:accent4>
        <a:srgbClr val="5DB794"/>
      </a:accent4>
      <a:accent5>
        <a:srgbClr val="F39D67"/>
      </a:accent5>
      <a:accent6>
        <a:srgbClr val="4CB0C4"/>
      </a:accent6>
      <a:hlink>
        <a:srgbClr val="4A96CD"/>
      </a:hlink>
      <a:folHlink>
        <a:srgbClr val="EB6262"/>
      </a:folHlink>
    </a:clrScheme>
    <a:fontScheme name="IMSE">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8968</TotalTime>
  <Words>2466</Words>
  <Application>Microsoft Office PowerPoint</Application>
  <PresentationFormat>Panorámica</PresentationFormat>
  <Paragraphs>853</Paragraphs>
  <Slides>60</Slides>
  <Notes>59</Notes>
  <HiddenSlides>0</HiddenSlides>
  <MMClips>0</MMClips>
  <ScaleCrop>false</ScaleCrop>
  <HeadingPairs>
    <vt:vector size="8" baseType="variant">
      <vt:variant>
        <vt:lpstr>Fuentes usadas</vt:lpstr>
      </vt:variant>
      <vt:variant>
        <vt:i4>7</vt:i4>
      </vt:variant>
      <vt:variant>
        <vt:lpstr>Tema</vt:lpstr>
      </vt:variant>
      <vt:variant>
        <vt:i4>2</vt:i4>
      </vt:variant>
      <vt:variant>
        <vt:lpstr>Servidores OLE incrustados</vt:lpstr>
      </vt:variant>
      <vt:variant>
        <vt:i4>1</vt:i4>
      </vt:variant>
      <vt:variant>
        <vt:lpstr>Títulos de diapositiva</vt:lpstr>
      </vt:variant>
      <vt:variant>
        <vt:i4>60</vt:i4>
      </vt:variant>
    </vt:vector>
  </HeadingPairs>
  <TitlesOfParts>
    <vt:vector size="70" baseType="lpstr">
      <vt:lpstr>Arial</vt:lpstr>
      <vt:lpstr>Calibri</vt:lpstr>
      <vt:lpstr>Cambria Math</vt:lpstr>
      <vt:lpstr>Georgia</vt:lpstr>
      <vt:lpstr>Symbol</vt:lpstr>
      <vt:lpstr>Times New Roman</vt:lpstr>
      <vt:lpstr>Verdana</vt:lpstr>
      <vt:lpstr>Tema IMSE AzulVerde 16.9</vt:lpstr>
      <vt:lpstr>Diseño personalizado</vt:lpstr>
      <vt:lpstr>Imagen de mapa de bits</vt:lpstr>
      <vt:lpstr>Presentación de PowerPoint</vt:lpstr>
      <vt:lpstr>Introduction</vt:lpstr>
      <vt:lpstr>Introduction</vt:lpstr>
      <vt:lpstr>Overview</vt:lpstr>
      <vt:lpstr>What is a PUF ?</vt:lpstr>
      <vt:lpstr>What is a PUF ?</vt:lpstr>
      <vt:lpstr>A novel RTN-based PUF</vt:lpstr>
      <vt:lpstr>A novel RTN-based PUF: Schematic</vt:lpstr>
      <vt:lpstr>A novel RTN-based PUF: Architecture</vt:lpstr>
      <vt:lpstr>A novel RTN-based PUF: Metrics</vt:lpstr>
      <vt:lpstr>A novel RTN-based PUF: Evaluation</vt:lpstr>
      <vt:lpstr>A novel RTN-based PUF: Evaluation #1</vt:lpstr>
      <vt:lpstr>A novel RTN-based PUF: Evaluation #2</vt:lpstr>
      <vt:lpstr>A novel RTN-based PUF: Evaluation #3</vt:lpstr>
      <vt:lpstr>Low-level design of the RTN-based PUF</vt:lpstr>
      <vt:lpstr>Low-level design: floorplan</vt:lpstr>
      <vt:lpstr>Low-level design: array design</vt:lpstr>
      <vt:lpstr>Low-level design: ASB design</vt:lpstr>
      <vt:lpstr>Low-level design: ASB design</vt:lpstr>
      <vt:lpstr>Low-level design: ASB design</vt:lpstr>
      <vt:lpstr>Low-level design: ASB design</vt:lpstr>
      <vt:lpstr>Low-level design: Milestone - I</vt:lpstr>
      <vt:lpstr>Hash Functions</vt:lpstr>
      <vt:lpstr>Hash Functions</vt:lpstr>
      <vt:lpstr>SHA-2</vt:lpstr>
      <vt:lpstr>SHA-2</vt:lpstr>
      <vt:lpstr>SHA-2</vt:lpstr>
      <vt:lpstr>SHA-2</vt:lpstr>
      <vt:lpstr>SHA-256 low-level design</vt:lpstr>
      <vt:lpstr>SHA-256 low-level design</vt:lpstr>
      <vt:lpstr>SHA-256 low-level design tests</vt:lpstr>
      <vt:lpstr>SHA-3</vt:lpstr>
      <vt:lpstr>SHA-3</vt:lpstr>
      <vt:lpstr>SHA-3</vt:lpstr>
      <vt:lpstr>SHA-3</vt:lpstr>
      <vt:lpstr>SHA-3</vt:lpstr>
      <vt:lpstr>Post-Quantum Cryptography</vt:lpstr>
      <vt:lpstr>Post-Quantum Cryptography</vt:lpstr>
      <vt:lpstr>PQC: NTRU</vt:lpstr>
      <vt:lpstr>PQC: NTRU</vt:lpstr>
      <vt:lpstr>PQC: NTRU</vt:lpstr>
      <vt:lpstr>PQC: NTRU SCA</vt:lpstr>
      <vt:lpstr>PQC: NTRU SCA</vt:lpstr>
      <vt:lpstr>PQC: NTRU SCA</vt:lpstr>
      <vt:lpstr>Proof-of-Concept</vt:lpstr>
      <vt:lpstr>PoC: HMAC</vt:lpstr>
      <vt:lpstr>PoC: NTRU</vt:lpstr>
      <vt:lpstr>Conclusions</vt:lpstr>
      <vt:lpstr>Conclusions</vt:lpstr>
      <vt:lpstr>Conclusions</vt:lpstr>
      <vt:lpstr>Conclusions</vt:lpstr>
      <vt:lpstr>Conclusions</vt:lpstr>
      <vt:lpstr>Conclusions</vt:lpstr>
      <vt:lpstr>Presentación de PowerPoint</vt:lpstr>
      <vt:lpstr>Introduction</vt:lpstr>
      <vt:lpstr>Introduction</vt:lpstr>
      <vt:lpstr>Introduction</vt:lpstr>
      <vt:lpstr>Introduction</vt:lpstr>
      <vt:lpstr>PUF: Architecture</vt:lpstr>
      <vt:lpstr>PUF: Bit Selection Method and Metrics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imse</dc:creator>
  <cp:lastModifiedBy>EROS CAMACHO RUIZ</cp:lastModifiedBy>
  <cp:revision>347</cp:revision>
  <cp:lastPrinted>2022-06-09T16:01:08Z</cp:lastPrinted>
  <dcterms:created xsi:type="dcterms:W3CDTF">2020-10-16T08:11:12Z</dcterms:created>
  <dcterms:modified xsi:type="dcterms:W3CDTF">2024-02-25T20:44:02Z</dcterms:modified>
</cp:coreProperties>
</file>